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133"/>
    <a:srgbClr val="239B48"/>
    <a:srgbClr val="009E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26" autoAdjust="0"/>
    <p:restoredTop sz="94660"/>
  </p:normalViewPr>
  <p:slideViewPr>
    <p:cSldViewPr snapToGrid="0">
      <p:cViewPr varScale="1">
        <p:scale>
          <a:sx n="72" d="100"/>
          <a:sy n="72" d="100"/>
        </p:scale>
        <p:origin x="8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OFFIC\2024\septiembre\accidentalidad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OFFIC\2024\septiembre\accidentalidad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CO"/>
            </a:pPr>
            <a:r>
              <a:rPr lang="es-ES" sz="1200"/>
              <a:t>NUMERO DE</a:t>
            </a:r>
            <a:r>
              <a:rPr lang="es-ES" sz="1200" baseline="0"/>
              <a:t> ACCIDENTES REPORTADOS SEPTIEMBRE</a:t>
            </a:r>
            <a:endParaRPr lang="es-ES" sz="12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Hoja1!$A$1:$A$3</c:f>
              <c:strCache>
                <c:ptCount val="3"/>
                <c:pt idx="0">
                  <c:v>AÑO 2022</c:v>
                </c:pt>
                <c:pt idx="1">
                  <c:v>AÑO 2023</c:v>
                </c:pt>
                <c:pt idx="2">
                  <c:v>AÑO 2024</c:v>
                </c:pt>
              </c:strCache>
            </c:strRef>
          </c:cat>
          <c:val>
            <c:numRef>
              <c:f>Hoja1!$B$1:$B$3</c:f>
              <c:numCache>
                <c:formatCode>General</c:formatCode>
                <c:ptCount val="3"/>
                <c:pt idx="0">
                  <c:v>3190</c:v>
                </c:pt>
                <c:pt idx="1">
                  <c:v>1272</c:v>
                </c:pt>
                <c:pt idx="2">
                  <c:v>1080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EE-4F7A-B97B-79C281BEEB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388864"/>
        <c:axId val="122390784"/>
      </c:barChart>
      <c:catAx>
        <c:axId val="122388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s-CO"/>
            </a:pPr>
            <a:endParaRPr lang="es-CO"/>
          </a:p>
        </c:txPr>
        <c:crossAx val="122390784"/>
        <c:crosses val="autoZero"/>
        <c:auto val="1"/>
        <c:lblAlgn val="ctr"/>
        <c:lblOffset val="100"/>
        <c:noMultiLvlLbl val="0"/>
      </c:catAx>
      <c:valAx>
        <c:axId val="1223907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223888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CO"/>
            </a:pPr>
            <a:r>
              <a:rPr lang="es-ES" sz="1200"/>
              <a:t>ACCIDENTES</a:t>
            </a:r>
            <a:r>
              <a:rPr lang="es-ES" sz="1200" baseline="0"/>
              <a:t> MAS FRECUENTES AÑO 2024</a:t>
            </a:r>
            <a:endParaRPr lang="es-ES" sz="120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Hoja1!$B$37</c:f>
              <c:strCache>
                <c:ptCount val="1"/>
                <c:pt idx="0">
                  <c:v>AÑO 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Hoja1!$A$38:$A$42</c:f>
              <c:strCache>
                <c:ptCount val="5"/>
                <c:pt idx="0">
                  <c:v>Choque</c:v>
                </c:pt>
                <c:pt idx="1">
                  <c:v>Atropello</c:v>
                </c:pt>
                <c:pt idx="2">
                  <c:v>Caida Ocupante</c:v>
                </c:pt>
                <c:pt idx="3">
                  <c:v>Otro</c:v>
                </c:pt>
                <c:pt idx="4">
                  <c:v>Volcamiento</c:v>
                </c:pt>
              </c:strCache>
            </c:strRef>
          </c:cat>
          <c:val>
            <c:numRef>
              <c:f>Hoja1!$B$38:$B$42</c:f>
              <c:numCache>
                <c:formatCode>General</c:formatCode>
                <c:ptCount val="5"/>
                <c:pt idx="0">
                  <c:v>1076</c:v>
                </c:pt>
                <c:pt idx="1">
                  <c:v>135</c:v>
                </c:pt>
                <c:pt idx="2">
                  <c:v>30</c:v>
                </c:pt>
                <c:pt idx="3">
                  <c:v>15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1F-4160-B6A7-BB92435D5DDF}"/>
            </c:ext>
          </c:extLst>
        </c:ser>
        <c:ser>
          <c:idx val="1"/>
          <c:order val="1"/>
          <c:tx>
            <c:strRef>
              <c:f>Hoja1!$C$37</c:f>
              <c:strCache>
                <c:ptCount val="1"/>
                <c:pt idx="0">
                  <c:v>AÑO 2024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Hoja1!$A$38:$A$42</c:f>
              <c:strCache>
                <c:ptCount val="5"/>
                <c:pt idx="0">
                  <c:v>Choque</c:v>
                </c:pt>
                <c:pt idx="1">
                  <c:v>Atropello</c:v>
                </c:pt>
                <c:pt idx="2">
                  <c:v>Caida Ocupante</c:v>
                </c:pt>
                <c:pt idx="3">
                  <c:v>Otro</c:v>
                </c:pt>
                <c:pt idx="4">
                  <c:v>Volcamiento</c:v>
                </c:pt>
              </c:strCache>
            </c:strRef>
          </c:cat>
          <c:val>
            <c:numRef>
              <c:f>Hoja1!$C$38:$C$42</c:f>
              <c:numCache>
                <c:formatCode>General</c:formatCode>
                <c:ptCount val="5"/>
                <c:pt idx="0">
                  <c:v>892</c:v>
                </c:pt>
                <c:pt idx="1">
                  <c:v>148</c:v>
                </c:pt>
                <c:pt idx="2">
                  <c:v>17</c:v>
                </c:pt>
                <c:pt idx="3">
                  <c:v>5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1F-4160-B6A7-BB92435D5DD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27596672"/>
        <c:axId val="327602560"/>
        <c:axId val="0"/>
      </c:bar3DChart>
      <c:catAx>
        <c:axId val="327596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s-CO"/>
            </a:pPr>
            <a:endParaRPr lang="es-CO"/>
          </a:p>
        </c:txPr>
        <c:crossAx val="327602560"/>
        <c:crosses val="autoZero"/>
        <c:auto val="1"/>
        <c:lblAlgn val="ctr"/>
        <c:lblOffset val="100"/>
        <c:noMultiLvlLbl val="0"/>
      </c:catAx>
      <c:valAx>
        <c:axId val="3276025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2759667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s-CO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720DDD-1BF2-65A1-2BD4-CA27C4008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0B5276-2AF4-04C4-F279-B07678F7B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90F87D-012B-554A-346D-62AAAB8B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48FB3F-0725-D4DA-F837-3E29D5063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9D450E-F0D4-4FAF-1055-9E8BCD5D3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242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D4E87-DEE3-F6E2-D0D1-D00443C52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997A13-27A6-0E19-759E-4487AE9DA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AEC842-D18D-91F7-E37B-33EDBFBEE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6C6A58-0EC4-AE7F-F6B6-167C20A9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D4F784-27A0-4D5A-E055-C4F3A08AE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363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4C36ED4-45B7-EEE4-3C10-EAB851364C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65A255-ADE2-EF55-5C8A-69C86F3CF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329F5E-D4C8-4F8D-A2A2-116985C76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AAEFCF-9AF0-9A60-AA27-DDDA8E149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A39833-FC55-7394-AD9F-39601E1F4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F8598-1C26-5977-C314-EC3505DF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CB1A80-C552-96E4-494D-CCD9FC171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15ED5F-3909-FA68-790B-C33F42102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1D032-97DA-A1ED-BE8C-1B371FB3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CC5D9C-BCAB-C083-69B4-261AE1AD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2281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0C5F9C-40E9-7229-5D8D-6702E56A9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F2A256-2BB9-0F8D-BAD7-827540A6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9886B7-1E02-D002-DE5B-CD5B77C6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3DB834-ECF7-88CB-4DE5-EA26C8862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F6747E-902D-30D3-E9F9-8B1949D1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409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4935EA-E5B4-63A1-1FBD-E4CB39C09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8AE1C2-FBE9-0B7E-11F2-FB39533874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6613BF-00BC-631A-7633-F55B7367D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E5D3CC-0117-5AF6-19ED-3CC99B49C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61D965-B22D-3561-492A-6034205AC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850D46-3782-6BA0-31B2-6517D56D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636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1FBA8-C2B5-1F16-523B-D3C392E58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1AB8ED-1431-E351-8140-AAFAF9D2F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1CB9E3-8F21-4B61-D53F-D314F56EA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3F59091-2AF9-42D7-32A3-2C05D0C2F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FB2D76-5239-8047-037D-FF036DF4D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532424-540D-7E56-16D4-C5425F4D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C27D5C1-9EFF-F4D3-81F4-F79670EB0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5A2D76-A026-48A2-A449-94F066080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193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377A03-63C6-D40D-3832-12454A90C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D08C035-2F42-8FAA-2CD2-5D646C806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A5D8F1-1097-66B3-7CF4-E0347A9E3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4C255C-3103-06E8-AD5F-21EDBE7F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027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02CA360-22B0-2FF2-53B3-7277D02A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9785F1B-D912-D1A0-FF33-979F8FC64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51C73C8-A87E-579E-E3D7-87231519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773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9ADA1-3A23-AFAD-9DD8-9F22880F5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4F7DF7-A01A-DDA7-BF9F-9ED2C99C9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CBDA1E-E89B-EE51-347B-390E868F0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FC9202-E6E6-9811-4FD3-E2D70EC3C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19891B-FDE0-4C1F-7B58-20B677F27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6AE8A7-9EA6-D518-E37B-1D1B3079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195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8D8C09-5364-0C71-7F32-84031F5E6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73D1364-A7AF-4009-D8BA-8E067FCE55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672387-F1FF-A95B-16DD-8677C8AC0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5E1365-0F28-E139-5DD1-1536EFD13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C5DC68-4074-AB1B-C40B-814DAFE2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CAC775-1C41-195B-9143-459805DF3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321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FEB165B-71EA-D2F1-D030-BC278A776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1C11F7-F2DE-0766-CB56-05A6603E8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DEFEF8-0DC9-399D-DA27-EE7259DE0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6848E-46A4-4E42-AE13-5CF805301493}" type="datetimeFigureOut">
              <a:rPr lang="es-CO" smtClean="0"/>
              <a:t>10/10/2024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844351-CAB4-BFEC-7368-9FF3275B90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95E095-EC24-0D20-8A38-1AB505606E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210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A7513F0A-7B69-936E-83F0-EBE9B03488F4}"/>
              </a:ext>
            </a:extLst>
          </p:cNvPr>
          <p:cNvSpPr/>
          <p:nvPr/>
        </p:nvSpPr>
        <p:spPr>
          <a:xfrm>
            <a:off x="0" y="5149516"/>
            <a:ext cx="12205600" cy="1708483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F6DD7AC-1748-C58F-5810-AD58287F1A01}"/>
              </a:ext>
            </a:extLst>
          </p:cNvPr>
          <p:cNvSpPr/>
          <p:nvPr/>
        </p:nvSpPr>
        <p:spPr>
          <a:xfrm>
            <a:off x="0" y="4028860"/>
            <a:ext cx="569626" cy="282914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757D29A-1616-0604-2998-BE18989BF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0149" y="5760793"/>
            <a:ext cx="2871552" cy="46274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E571414F-3BFE-074F-655E-D23E671EC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933" y="455003"/>
            <a:ext cx="108010" cy="3113219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4DDBF783-679D-487A-AFA7-80CB11A00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0858" y="770614"/>
            <a:ext cx="8476541" cy="3123027"/>
          </a:xfrm>
        </p:spPr>
        <p:txBody>
          <a:bodyPr>
            <a:normAutofit/>
          </a:bodyPr>
          <a:lstStyle/>
          <a:p>
            <a:r>
              <a:rPr lang="es-CO" dirty="0"/>
              <a:t>ACCIDENTALIDAD SEPTIEMBRE 2024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4928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6" name="6 Rectángulo">
            <a:extLst>
              <a:ext uri="{FF2B5EF4-FFF2-40B4-BE49-F238E27FC236}">
                <a16:creationId xmlns:a16="http://schemas.microsoft.com/office/drawing/2014/main" id="{1BEBBD6E-4341-4AE8-A22E-320FD794D2BD}"/>
              </a:ext>
            </a:extLst>
          </p:cNvPr>
          <p:cNvSpPr/>
          <p:nvPr/>
        </p:nvSpPr>
        <p:spPr>
          <a:xfrm>
            <a:off x="675860" y="630400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1000" b="1" dirty="0"/>
              <a:t>Fuente: IPAT reportados y digitados en base de datos SDMB  a  Septiembre 30 de 2024. Información preliminar, sujeta a cambios </a:t>
            </a:r>
          </a:p>
          <a:p>
            <a:pPr algn="ctr" eaLnBrk="1" hangingPunct="1">
              <a:defRPr/>
            </a:pPr>
            <a:endParaRPr lang="es-ES" sz="1000" dirty="0"/>
          </a:p>
        </p:txBody>
      </p:sp>
      <p:sp>
        <p:nvSpPr>
          <p:cNvPr id="10" name="3 Rectángulo">
            <a:extLst>
              <a:ext uri="{FF2B5EF4-FFF2-40B4-BE49-F238E27FC236}">
                <a16:creationId xmlns:a16="http://schemas.microsoft.com/office/drawing/2014/main" id="{49E5D8C0-EA90-44A5-85C5-124B90E1D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8887" y="5316804"/>
            <a:ext cx="777902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s-CO" sz="1400" dirty="0"/>
              <a:t>Los accidentes reportados entre Enero y Septiembre del 2024 presentaron una disminución  del 15% (aprox.) con respecto al mismo periodo del año anterior .</a:t>
            </a:r>
          </a:p>
          <a:p>
            <a:pPr algn="ctr" eaLnBrk="1" hangingPunct="1"/>
            <a:r>
              <a:rPr lang="es-CO" altLang="es-CO" sz="1400" i="1" dirty="0"/>
              <a:t> </a:t>
            </a:r>
            <a:endParaRPr lang="es-ES" altLang="es-CO" sz="1400" dirty="0"/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987132"/>
              </p:ext>
            </p:extLst>
          </p:nvPr>
        </p:nvGraphicFramePr>
        <p:xfrm>
          <a:off x="1669774" y="802533"/>
          <a:ext cx="9210261" cy="4181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174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6" name="6 Rectángulo">
            <a:extLst>
              <a:ext uri="{FF2B5EF4-FFF2-40B4-BE49-F238E27FC236}">
                <a16:creationId xmlns:a16="http://schemas.microsoft.com/office/drawing/2014/main" id="{1BEBBD6E-4341-4AE8-A22E-320FD794D2BD}"/>
              </a:ext>
            </a:extLst>
          </p:cNvPr>
          <p:cNvSpPr/>
          <p:nvPr/>
        </p:nvSpPr>
        <p:spPr>
          <a:xfrm>
            <a:off x="675860" y="630400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1000" b="1" dirty="0"/>
              <a:t>Fuente: IPAT reportados y digitados en base de datos SDMB  a  Septiembre 30 de 2024. Información preliminar, sujeta a cambios </a:t>
            </a:r>
          </a:p>
          <a:p>
            <a:pPr algn="ctr" eaLnBrk="1" hangingPunct="1">
              <a:defRPr/>
            </a:pPr>
            <a:endParaRPr lang="es-ES" sz="1000" dirty="0"/>
          </a:p>
        </p:txBody>
      </p:sp>
      <p:sp>
        <p:nvSpPr>
          <p:cNvPr id="7" name="3 Rectángulo">
            <a:extLst>
              <a:ext uri="{FF2B5EF4-FFF2-40B4-BE49-F238E27FC236}">
                <a16:creationId xmlns:a16="http://schemas.microsoft.com/office/drawing/2014/main" id="{CF56E11F-EC46-447E-A5F6-144C3DA5E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783" y="5316804"/>
            <a:ext cx="84831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s-CO" sz="1400" dirty="0"/>
              <a:t>Durante el año 2024, el 83% de los accidentes fueron choques presentando una disminución del 17% con respecto al mismo periodo de 2023</a:t>
            </a:r>
          </a:p>
          <a:p>
            <a:pPr algn="ctr" eaLnBrk="1" hangingPunct="1"/>
            <a:endParaRPr lang="es-ES" altLang="es-CO" sz="1400" dirty="0"/>
          </a:p>
        </p:txBody>
      </p:sp>
      <p:graphicFrame>
        <p:nvGraphicFramePr>
          <p:cNvPr id="9" name="13 Gráfico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584719"/>
              </p:ext>
            </p:extLst>
          </p:nvPr>
        </p:nvGraphicFramePr>
        <p:xfrm>
          <a:off x="1722783" y="802532"/>
          <a:ext cx="9051234" cy="4181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051337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113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ACCIDENTALIDAD SEPTIEMBRE 2024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Susana</dc:creator>
  <cp:lastModifiedBy>Lex Chapman</cp:lastModifiedBy>
  <cp:revision>14</cp:revision>
  <dcterms:created xsi:type="dcterms:W3CDTF">2024-01-04T16:42:26Z</dcterms:created>
  <dcterms:modified xsi:type="dcterms:W3CDTF">2024-10-10T16:24:08Z</dcterms:modified>
</cp:coreProperties>
</file>