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90" r:id="rId8"/>
    <p:sldId id="291" r:id="rId9"/>
    <p:sldId id="263" r:id="rId10"/>
    <p:sldId id="287" r:id="rId11"/>
    <p:sldId id="288"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85595BB-7149-4782-AD19-5EBFE0ACA4AD}" type="datetimeFigureOut">
              <a:rPr lang="es-CO" smtClean="0"/>
              <a:pPr/>
              <a:t>30/10/2015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917F0DD-839A-4B61-AB23-1CAFC347DD1B}"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9000"/>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595BB-7149-4782-AD19-5EBFE0ACA4AD}" type="datetimeFigureOut">
              <a:rPr lang="es-CO" smtClean="0"/>
              <a:pPr/>
              <a:t>30/10/2015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7F0DD-839A-4B61-AB23-1CAFC347DD1B}"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828800" y="2057400"/>
            <a:ext cx="5943600" cy="2308324"/>
          </a:xfrm>
          <a:prstGeom prst="rect">
            <a:avLst/>
          </a:prstGeom>
          <a:noFill/>
        </p:spPr>
        <p:txBody>
          <a:bodyPr wrap="square" rtlCol="0">
            <a:spAutoFit/>
          </a:bodyPr>
          <a:lstStyle/>
          <a:p>
            <a:pPr algn="just"/>
            <a:r>
              <a:rPr lang="es-CO" sz="3600" b="1" dirty="0" smtClean="0">
                <a:solidFill>
                  <a:schemeClr val="tx1">
                    <a:lumMod val="95000"/>
                    <a:lumOff val="5000"/>
                  </a:schemeClr>
                </a:solidFill>
                <a:latin typeface="Arial Black" pitchFamily="34" charset="0"/>
              </a:rPr>
              <a:t>INFORME EJECUTIVO DE GESTIÓN DE LA OFICINA DE CONTROL DISCIPLINARIO</a:t>
            </a:r>
            <a:endParaRPr lang="es-CO" sz="3600" b="1" dirty="0">
              <a:solidFill>
                <a:schemeClr val="tx1">
                  <a:lumMod val="95000"/>
                  <a:lumOff val="5000"/>
                </a:schemeClr>
              </a:solidFill>
              <a:latin typeface="Arial Black"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9000"/>
            <a:lum/>
          </a:blip>
          <a:srcRect/>
          <a:stretch>
            <a:fillRect/>
          </a:stretch>
        </a:blipFill>
        <a:effectLst/>
      </p:bgPr>
    </p:bg>
    <p:spTree>
      <p:nvGrpSpPr>
        <p:cNvPr id="1" name=""/>
        <p:cNvGrpSpPr/>
        <p:nvPr/>
      </p:nvGrpSpPr>
      <p:grpSpPr>
        <a:xfrm>
          <a:off x="0" y="0"/>
          <a:ext cx="0" cy="0"/>
          <a:chOff x="0" y="0"/>
          <a:chExt cx="0" cy="0"/>
        </a:xfrm>
      </p:grpSpPr>
      <p:sp>
        <p:nvSpPr>
          <p:cNvPr id="32772"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graphicFrame>
        <p:nvGraphicFramePr>
          <p:cNvPr id="5" name="Group 66"/>
          <p:cNvGraphicFramePr>
            <a:graphicFrameLocks noGrp="1"/>
          </p:cNvGraphicFramePr>
          <p:nvPr>
            <p:extLst>
              <p:ext uri="{D42A27DB-BD31-4B8C-83A1-F6EECF244321}">
                <p14:modId xmlns:p14="http://schemas.microsoft.com/office/powerpoint/2010/main" val="3752027172"/>
              </p:ext>
            </p:extLst>
          </p:nvPr>
        </p:nvGraphicFramePr>
        <p:xfrm>
          <a:off x="685800" y="914400"/>
          <a:ext cx="8208963" cy="4854708"/>
        </p:xfrm>
        <a:graphic>
          <a:graphicData uri="http://schemas.openxmlformats.org/drawingml/2006/table">
            <a:tbl>
              <a:tblPr/>
              <a:tblGrid>
                <a:gridCol w="8208963"/>
              </a:tblGrid>
              <a:tr h="44533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Narrow" pitchFamily="34" charset="0"/>
                          <a:cs typeface="Arial" charset="0"/>
                        </a:rPr>
                        <a:t>PRINCIPALES LOGROS DE LA OFICINA DE CONTROL DISCIPLINARIO</a:t>
                      </a:r>
                      <a:endParaRPr kumimoji="0" lang="es-ES" sz="1800" b="0" i="0" u="none" strike="noStrike" cap="none" normalizeH="0" baseline="0" dirty="0" smtClean="0">
                        <a:ln>
                          <a:noFill/>
                        </a:ln>
                        <a:solidFill>
                          <a:schemeClr val="tx1"/>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533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s-ES" sz="1800" b="0" i="0" u="none" strike="noStrike" cap="none" normalizeH="0" baseline="0" dirty="0" smtClean="0">
                        <a:ln>
                          <a:noFill/>
                        </a:ln>
                        <a:solidFill>
                          <a:schemeClr val="tx1"/>
                        </a:solidFill>
                        <a:effectLst/>
                        <a:latin typeface="Arial Narrow" pitchFamily="34" charset="0"/>
                      </a:endParaRPr>
                    </a:p>
                  </a:txBody>
                  <a:tcPr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13339">
                <a:tc>
                  <a:txBody>
                    <a:bodyPr/>
                    <a:lstStyle/>
                    <a:p>
                      <a:pPr marL="0" marR="0" lvl="0" indent="0" algn="just" defTabSz="914400" rtl="0" eaLnBrk="0" fontAlgn="b" latinLnBrk="0" hangingPunct="0">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Narrow" pitchFamily="34" charset="0"/>
                          <a:cs typeface="Arial" charset="0"/>
                        </a:rPr>
                        <a:t>SE LOGRO CAPACITAR DURANTE EL AÑO 2012 A 2015 A MAS DE 800 FUNCIONARIOS DEL NIVEL CENTRAL Y 2500 DOCENTES DE LAS INSTITUCIONES EDUCATIVAS DISTRITALES.</a:t>
                      </a:r>
                      <a:endParaRPr kumimoji="0" lang="es-CO" sz="1800" b="0" i="0" u="none" strike="noStrike" cap="none" normalizeH="0" baseline="0" dirty="0" smtClean="0">
                        <a:ln>
                          <a:noFill/>
                        </a:ln>
                        <a:solidFill>
                          <a:schemeClr val="tx1"/>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13339">
                <a:tc>
                  <a:txBody>
                    <a:bodyPr/>
                    <a:lstStyle/>
                    <a:p>
                      <a:pPr marL="0" marR="0" lvl="0" indent="0" algn="just" defTabSz="914400" rtl="0" eaLnBrk="0" fontAlgn="b" latinLnBrk="0" hangingPunct="0">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Narrow" pitchFamily="34" charset="0"/>
                          <a:cs typeface="Arial" charset="0"/>
                        </a:rPr>
                        <a:t>SE DISEÑO UNA BASE DE DATOS UNIFICADA QUE CONTIENE EL ESTADO ACTUAL DE LOS PROCESOS DISCIPLINARIOS, A FIN DE MANTENER ACTUALIZADA LA INFORMACIÓN MANEJADA POR ESTA OFICINA</a:t>
                      </a:r>
                      <a:endParaRPr kumimoji="0" lang="es-ES" sz="1800" b="0" i="0" u="none" strike="noStrike" cap="none" normalizeH="0" baseline="0" dirty="0" smtClean="0">
                        <a:ln>
                          <a:noFill/>
                        </a:ln>
                        <a:solidFill>
                          <a:schemeClr val="tx1"/>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13339">
                <a:tc>
                  <a:txBody>
                    <a:bodyPr/>
                    <a:lstStyle/>
                    <a:p>
                      <a:pPr marL="0" marR="0" lvl="0" indent="0" algn="just" defTabSz="914400" rtl="0" eaLnBrk="0" fontAlgn="b" latinLnBrk="0" hangingPunct="0">
                        <a:lnSpc>
                          <a:spcPct val="100000"/>
                        </a:lnSpc>
                        <a:spcBef>
                          <a:spcPct val="0"/>
                        </a:spcBef>
                        <a:spcAft>
                          <a:spcPct val="0"/>
                        </a:spcAft>
                        <a:buClrTx/>
                        <a:buSzTx/>
                        <a:buFontTx/>
                        <a:buNone/>
                        <a:tabLst/>
                      </a:pPr>
                      <a:r>
                        <a:rPr kumimoji="0" lang="es-ES" sz="1800" b="1" i="0" u="none" strike="noStrike" kern="1200" cap="none" normalizeH="0" baseline="0" dirty="0" smtClean="0">
                          <a:ln>
                            <a:noFill/>
                          </a:ln>
                          <a:solidFill>
                            <a:schemeClr val="tx1"/>
                          </a:solidFill>
                          <a:effectLst/>
                          <a:latin typeface="Arial Narrow" pitchFamily="34" charset="0"/>
                          <a:ea typeface="+mn-ea"/>
                          <a:cs typeface="Arial" charset="0"/>
                        </a:rPr>
                        <a:t>ES IMPORTANTE RESALTAR COMO UN LOGRO DE LA OFICINA DE CONTROL DISCIPLINARIO, QUE A TRAVES DEL PROCESO DE CAPACITACIÓN , SE HAN DISMINUIDO LAS QUEJAS PRESENTADAS CONTRA  LOS SERVIDORES PÚBLICOS y SE HAN PROFERIDO FALLOS QUE PERMITIERON ACTUALIZAR Y DEPURAR LA BASE DE DATOS DE LOS PROCESOS DE VIGENCIAS ANTERIORES QUE SE ENCONTRABAN ACTIVOS.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9000"/>
            <a:lum/>
          </a:blip>
          <a:srcRect/>
          <a:stretch>
            <a:fillRect/>
          </a:stretch>
        </a:blipFill>
        <a:effectLst/>
      </p:bgPr>
    </p:bg>
    <p:spTree>
      <p:nvGrpSpPr>
        <p:cNvPr id="1" name=""/>
        <p:cNvGrpSpPr/>
        <p:nvPr/>
      </p:nvGrpSpPr>
      <p:grpSpPr>
        <a:xfrm>
          <a:off x="0" y="0"/>
          <a:ext cx="0" cy="0"/>
          <a:chOff x="0" y="0"/>
          <a:chExt cx="0" cy="0"/>
        </a:xfrm>
      </p:grpSpPr>
      <p:sp>
        <p:nvSpPr>
          <p:cNvPr id="33796"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graphicFrame>
        <p:nvGraphicFramePr>
          <p:cNvPr id="5" name="Group 66"/>
          <p:cNvGraphicFramePr>
            <a:graphicFrameLocks noGrp="1"/>
          </p:cNvGraphicFramePr>
          <p:nvPr>
            <p:extLst>
              <p:ext uri="{D42A27DB-BD31-4B8C-83A1-F6EECF244321}">
                <p14:modId xmlns:p14="http://schemas.microsoft.com/office/powerpoint/2010/main" val="815813609"/>
              </p:ext>
            </p:extLst>
          </p:nvPr>
        </p:nvGraphicFramePr>
        <p:xfrm>
          <a:off x="609600" y="962514"/>
          <a:ext cx="8208963" cy="5895486"/>
        </p:xfrm>
        <a:graphic>
          <a:graphicData uri="http://schemas.openxmlformats.org/drawingml/2006/table">
            <a:tbl>
              <a:tblPr/>
              <a:tblGrid>
                <a:gridCol w="8208963"/>
              </a:tblGrid>
              <a:tr h="44533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Narrow" pitchFamily="34" charset="0"/>
                          <a:cs typeface="Arial" charset="0"/>
                        </a:rPr>
                        <a:t>RECOMENDACIONES </a:t>
                      </a:r>
                      <a:endParaRPr kumimoji="0" lang="es-ES" sz="1800" b="0" i="0" u="none" strike="noStrike" cap="none" normalizeH="0" baseline="0" dirty="0" smtClean="0">
                        <a:ln>
                          <a:noFill/>
                        </a:ln>
                        <a:solidFill>
                          <a:schemeClr val="tx1"/>
                        </a:solidFill>
                        <a:effectLst/>
                        <a:latin typeface="Arial Narrow"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5335">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es-ES" sz="1400" b="0" i="0" u="none" strike="noStrike" cap="none" normalizeH="0" baseline="0" dirty="0" smtClean="0">
                          <a:ln>
                            <a:noFill/>
                          </a:ln>
                          <a:solidFill>
                            <a:schemeClr val="tx1"/>
                          </a:solidFill>
                          <a:effectLst/>
                          <a:latin typeface="Arial" pitchFamily="34" charset="0"/>
                          <a:cs typeface="Arial" pitchFamily="34" charset="0"/>
                        </a:rPr>
                        <a:t>Si bien es cierto durante este periodo de gestión administrativa (2012-2015) la Oficina de Control Disciplinario Interno, ha venido ejerciendo sus competencias funcionales con transparencia y celeridad en los procesos disciplinarios, es importante recomendar al gobierno entrante algunos aspectos que redundarían en darle mayor eficacia a los procedimientos implementados . Para ello dejamos a consideración de la Comisión de Empalme  lo siguiente: </a:t>
                      </a:r>
                    </a:p>
                    <a:p>
                      <a:pPr marL="0" marR="0" lvl="0" indent="0" algn="just" defTabSz="914400" rtl="0" eaLnBrk="0" fontAlgn="base" latinLnBrk="0" hangingPunct="0">
                        <a:lnSpc>
                          <a:spcPct val="100000"/>
                        </a:lnSpc>
                        <a:spcBef>
                          <a:spcPct val="20000"/>
                        </a:spcBef>
                        <a:spcAft>
                          <a:spcPct val="0"/>
                        </a:spcAft>
                        <a:buClrTx/>
                        <a:buSzTx/>
                        <a:buFont typeface="Arial" pitchFamily="34" charset="0"/>
                        <a:buChar char="•"/>
                        <a:tabLst/>
                      </a:pPr>
                      <a:r>
                        <a:rPr kumimoji="0" lang="es-ES" sz="1400" b="0" i="0" u="none" strike="noStrike" cap="none" normalizeH="0" baseline="0" dirty="0" smtClean="0">
                          <a:ln>
                            <a:noFill/>
                          </a:ln>
                          <a:solidFill>
                            <a:schemeClr val="tx1"/>
                          </a:solidFill>
                          <a:effectLst/>
                          <a:latin typeface="Arial" pitchFamily="34" charset="0"/>
                          <a:cs typeface="Arial" pitchFamily="34" charset="0"/>
                        </a:rPr>
                        <a:t> Mejoramiento de la planta física,  que comprenda cubículos de trabajo independientes a fin de que los operadores disciplinarios logren el recaudo de las declaraciones y versiones de las partes procesales con total independencia y la privacidad que la ley dispone para este tipo de diligencias. De igual forma se construya dentro de la estructura de la oficina una Sala de Audiencias con las condiciones técnicas establecidas, para desarrollar las audiencias verbales contenidas en la Ley 734 de 2002.</a:t>
                      </a:r>
                    </a:p>
                    <a:p>
                      <a:pPr marL="0" marR="0" lvl="0" indent="0" algn="just" defTabSz="914400" rtl="0" eaLnBrk="0" fontAlgn="base" latinLnBrk="0" hangingPunct="0">
                        <a:lnSpc>
                          <a:spcPct val="100000"/>
                        </a:lnSpc>
                        <a:spcBef>
                          <a:spcPct val="20000"/>
                        </a:spcBef>
                        <a:spcAft>
                          <a:spcPct val="0"/>
                        </a:spcAft>
                        <a:buClrTx/>
                        <a:buSzTx/>
                        <a:buFont typeface="Arial" pitchFamily="34" charset="0"/>
                        <a:buChar char="•"/>
                        <a:tabLst/>
                      </a:pPr>
                      <a:r>
                        <a:rPr kumimoji="0" lang="es-ES" sz="1400" b="0" i="0" u="none" strike="noStrike" cap="none" normalizeH="0" baseline="0" dirty="0" smtClean="0">
                          <a:ln>
                            <a:noFill/>
                          </a:ln>
                          <a:solidFill>
                            <a:schemeClr val="tx1"/>
                          </a:solidFill>
                          <a:effectLst/>
                          <a:latin typeface="Arial" pitchFamily="34" charset="0"/>
                          <a:cs typeface="Arial" pitchFamily="34" charset="0"/>
                        </a:rPr>
                        <a:t>Ampliación de la planta de personal tales como: Un (1) Profesional Especializado, cuatro (4) Profesionales universitarios con conocimiento en Derecho Disciplinario, un técnico administrativo que se encargue de las labores  secretariales, un notificador  y la disponibilidad para cuando la situación lo amerita contar  con un vehículo automotor, que se encargue de trasladar a los funcionarios a las visita especiales  que se ordenen en las actuaciones disciplinarias, así como aquellas  situaciones en las que se avoque conocimiento y se requiere el traslado inmediato del funcionario asignado, a fin de poder determinar la presunta ocurrencia de una falta disciplinaria.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s-ES" sz="1800" b="0" i="0" u="none" strike="noStrike" cap="none" normalizeH="0" baseline="0" dirty="0" smtClean="0">
                        <a:ln>
                          <a:noFill/>
                        </a:ln>
                        <a:solidFill>
                          <a:schemeClr val="tx1"/>
                        </a:solidFill>
                        <a:effectLst/>
                        <a:latin typeface="Arial Narrow"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s-ES" sz="1800" b="0" i="0" u="none" strike="noStrike" cap="none" normalizeH="0" baseline="0" dirty="0" smtClean="0">
                        <a:ln>
                          <a:noFill/>
                        </a:ln>
                        <a:solidFill>
                          <a:schemeClr val="tx1"/>
                        </a:solidFill>
                        <a:effectLst/>
                        <a:latin typeface="Arial Narrow"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s-ES" sz="1800" b="0" i="0" u="none" strike="noStrike" cap="none" normalizeH="0" baseline="0" dirty="0" smtClean="0">
                        <a:ln>
                          <a:noFill/>
                        </a:ln>
                        <a:solidFill>
                          <a:schemeClr val="tx1"/>
                        </a:solidFill>
                        <a:effectLst/>
                        <a:latin typeface="Arial Narrow" pitchFamily="34" charset="0"/>
                      </a:endParaRPr>
                    </a:p>
                  </a:txBody>
                  <a:tcPr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533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s-ES" sz="1800" b="0" i="0" u="none" strike="noStrike" cap="none" normalizeH="0" baseline="0" dirty="0" smtClean="0">
                        <a:ln>
                          <a:noFill/>
                        </a:ln>
                        <a:solidFill>
                          <a:schemeClr val="tx1"/>
                        </a:solidFill>
                        <a:effectLst/>
                        <a:latin typeface="Arial Narrow" pitchFamily="34" charset="0"/>
                      </a:endParaRPr>
                    </a:p>
                  </a:txBody>
                  <a:tcPr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noChangeArrowheads="1"/>
          </p:cNvPicPr>
          <p:nvPr/>
        </p:nvPicPr>
        <p:blipFill>
          <a:blip r:embed="rId2" cstate="print"/>
          <a:srcRect/>
          <a:stretch>
            <a:fillRect/>
          </a:stretch>
        </p:blipFill>
        <p:spPr bwMode="auto">
          <a:xfrm>
            <a:off x="0" y="2921000"/>
            <a:ext cx="9144000" cy="3937000"/>
          </a:xfrm>
          <a:prstGeom prst="rect">
            <a:avLst/>
          </a:prstGeom>
          <a:noFill/>
          <a:ln w="9525">
            <a:noFill/>
            <a:miter lim="800000"/>
            <a:headEnd/>
            <a:tailEnd/>
          </a:ln>
        </p:spPr>
      </p:pic>
      <p:sp useBgFill="1">
        <p:nvSpPr>
          <p:cNvPr id="3077" name="10 Rectángulo"/>
          <p:cNvSpPr>
            <a:spLocks noChangeArrowheads="1"/>
          </p:cNvSpPr>
          <p:nvPr/>
        </p:nvSpPr>
        <p:spPr bwMode="auto">
          <a:xfrm>
            <a:off x="0" y="1828800"/>
            <a:ext cx="9176982" cy="5355312"/>
          </a:xfrm>
          <a:prstGeom prst="rect">
            <a:avLst/>
          </a:prstGeom>
          <a:ln w="9525">
            <a:noFill/>
            <a:miter lim="800000"/>
            <a:headEnd/>
            <a:tailEnd/>
          </a:ln>
        </p:spPr>
        <p:txBody>
          <a:bodyPr wrap="square">
            <a:spAutoFit/>
          </a:bodyPr>
          <a:lstStyle/>
          <a:p>
            <a:r>
              <a:rPr lang="es-ES" b="1" dirty="0">
                <a:latin typeface="Helvetica" pitchFamily="34" charset="0"/>
              </a:rPr>
              <a:t>Nombre Del Funcionario </a:t>
            </a:r>
          </a:p>
          <a:p>
            <a:r>
              <a:rPr lang="es-ES" b="1" dirty="0">
                <a:latin typeface="Helvetica" pitchFamily="34" charset="0"/>
              </a:rPr>
              <a:t>Responsable Que Entrega</a:t>
            </a:r>
            <a:r>
              <a:rPr lang="es-ES" dirty="0">
                <a:latin typeface="Helvetica" pitchFamily="34" charset="0"/>
              </a:rPr>
              <a:t>:    	            </a:t>
            </a:r>
            <a:r>
              <a:rPr lang="es-ES" dirty="0" smtClean="0">
                <a:latin typeface="Helvetica" pitchFamily="34" charset="0"/>
              </a:rPr>
              <a:t>MARGINE M. CEDENO GOMEZ</a:t>
            </a:r>
            <a:endParaRPr lang="es-ES" dirty="0">
              <a:latin typeface="Helvetica" pitchFamily="34" charset="0"/>
            </a:endParaRPr>
          </a:p>
          <a:p>
            <a:endParaRPr lang="es-ES" b="1" dirty="0">
              <a:latin typeface="Helvetica" pitchFamily="34" charset="0"/>
            </a:endParaRPr>
          </a:p>
          <a:p>
            <a:r>
              <a:rPr lang="es-ES" b="1" dirty="0">
                <a:latin typeface="Helvetica" pitchFamily="34" charset="0"/>
              </a:rPr>
              <a:t>Cargo:</a:t>
            </a:r>
            <a:r>
              <a:rPr lang="es-ES" dirty="0">
                <a:latin typeface="Helvetica" pitchFamily="34" charset="0"/>
              </a:rPr>
              <a:t>			                          JEFE DE OFICINA  </a:t>
            </a:r>
            <a:r>
              <a:rPr lang="es-ES" dirty="0" smtClean="0">
                <a:latin typeface="Helvetica" pitchFamily="34" charset="0"/>
              </a:rPr>
              <a:t>DE CONTROL   					            DISCIPLINARIO</a:t>
            </a:r>
            <a:endParaRPr lang="es-ES" dirty="0">
              <a:latin typeface="Helvetica" pitchFamily="34" charset="0"/>
            </a:endParaRPr>
          </a:p>
          <a:p>
            <a:endParaRPr lang="es-ES" b="1" dirty="0">
              <a:latin typeface="Helvetica" pitchFamily="34" charset="0"/>
            </a:endParaRPr>
          </a:p>
          <a:p>
            <a:r>
              <a:rPr lang="es-ES" b="1" dirty="0">
                <a:latin typeface="Helvetica" pitchFamily="34" charset="0"/>
              </a:rPr>
              <a:t>Entidad:                </a:t>
            </a:r>
            <a:r>
              <a:rPr lang="es-ES" dirty="0">
                <a:latin typeface="Helvetica" pitchFamily="34" charset="0"/>
              </a:rPr>
              <a:t>	                          </a:t>
            </a:r>
            <a:r>
              <a:rPr lang="es-ES" sz="1600" dirty="0">
                <a:latin typeface="Helvetica" pitchFamily="34" charset="0"/>
              </a:rPr>
              <a:t>ALCALDÍA DISTRITAL DE </a:t>
            </a:r>
            <a:r>
              <a:rPr lang="es-ES" sz="1500" dirty="0">
                <a:latin typeface="Helvetica" pitchFamily="34" charset="0"/>
              </a:rPr>
              <a:t>BARRANQUILLA</a:t>
            </a:r>
            <a:r>
              <a:rPr lang="es-ES" dirty="0">
                <a:latin typeface="Helvetica" pitchFamily="34" charset="0"/>
              </a:rPr>
              <a:t>           </a:t>
            </a:r>
          </a:p>
          <a:p>
            <a:endParaRPr lang="es-ES" b="1" dirty="0">
              <a:latin typeface="Helvetica" pitchFamily="34" charset="0"/>
            </a:endParaRPr>
          </a:p>
          <a:p>
            <a:r>
              <a:rPr lang="es-ES" b="1" dirty="0">
                <a:latin typeface="Helvetica" pitchFamily="34" charset="0"/>
              </a:rPr>
              <a:t>Ciudad Y Fecha:</a:t>
            </a:r>
            <a:r>
              <a:rPr lang="es-ES" dirty="0">
                <a:latin typeface="Helvetica" pitchFamily="34" charset="0"/>
              </a:rPr>
              <a:t>			            </a:t>
            </a:r>
            <a:r>
              <a:rPr lang="es-ES" sz="1700" dirty="0">
                <a:latin typeface="Helvetica" pitchFamily="34" charset="0"/>
              </a:rPr>
              <a:t>BARRANQUILLA, </a:t>
            </a:r>
            <a:r>
              <a:rPr lang="es-ES" sz="1700" dirty="0" smtClean="0">
                <a:latin typeface="Helvetica" pitchFamily="34" charset="0"/>
              </a:rPr>
              <a:t>DICIEMBRE 2015</a:t>
            </a:r>
            <a:endParaRPr lang="es-ES" sz="1700" dirty="0">
              <a:latin typeface="Helvetica" pitchFamily="34" charset="0"/>
            </a:endParaRPr>
          </a:p>
          <a:p>
            <a:endParaRPr lang="es-ES" b="1" dirty="0">
              <a:latin typeface="Helvetica" pitchFamily="34" charset="0"/>
            </a:endParaRPr>
          </a:p>
          <a:p>
            <a:r>
              <a:rPr lang="es-ES" b="1" dirty="0" smtClean="0">
                <a:latin typeface="Helvetica" pitchFamily="34" charset="0"/>
              </a:rPr>
              <a:t>Condición </a:t>
            </a:r>
            <a:r>
              <a:rPr lang="es-ES" b="1" dirty="0">
                <a:latin typeface="Helvetica" pitchFamily="34" charset="0"/>
              </a:rPr>
              <a:t>De La Presentación</a:t>
            </a:r>
            <a:r>
              <a:rPr lang="es-ES" dirty="0">
                <a:latin typeface="Helvetica" pitchFamily="34" charset="0"/>
              </a:rPr>
              <a:t>:	            CULMINACIÓN DEL PERIODO </a:t>
            </a:r>
          </a:p>
          <a:p>
            <a:endParaRPr lang="es-ES" b="1" dirty="0">
              <a:latin typeface="Helvetica" pitchFamily="34" charset="0"/>
            </a:endParaRPr>
          </a:p>
          <a:p>
            <a:r>
              <a:rPr lang="es-ES" b="1" dirty="0">
                <a:latin typeface="Helvetica" pitchFamily="34" charset="0"/>
              </a:rPr>
              <a:t>Fecha De Finalización: </a:t>
            </a:r>
            <a:r>
              <a:rPr lang="es-ES" dirty="0">
                <a:latin typeface="Helvetica" pitchFamily="34" charset="0"/>
              </a:rPr>
              <a:t>		            31 DE DICIEMBRE DE </a:t>
            </a:r>
            <a:r>
              <a:rPr lang="es-ES" dirty="0" smtClean="0">
                <a:latin typeface="Helvetica" pitchFamily="34" charset="0"/>
              </a:rPr>
              <a:t>2015</a:t>
            </a:r>
          </a:p>
          <a:p>
            <a:endParaRPr lang="es-ES" dirty="0">
              <a:latin typeface="Helvetica" pitchFamily="34" charset="0"/>
            </a:endParaRPr>
          </a:p>
          <a:p>
            <a:endParaRPr lang="es-ES" dirty="0" smtClean="0">
              <a:latin typeface="Helvetica" pitchFamily="34" charset="0"/>
            </a:endParaRPr>
          </a:p>
          <a:p>
            <a:endParaRPr lang="es-ES" dirty="0">
              <a:latin typeface="Helvetica" pitchFamily="34" charset="0"/>
            </a:endParaRPr>
          </a:p>
          <a:p>
            <a:endParaRPr lang="es-ES" dirty="0" smtClean="0">
              <a:latin typeface="Helvetica" pitchFamily="34" charset="0"/>
            </a:endParaRPr>
          </a:p>
          <a:p>
            <a:endParaRPr lang="es-ES" dirty="0">
              <a:latin typeface="Helvetica" pitchFamily="34" charset="0"/>
            </a:endParaRPr>
          </a:p>
          <a:p>
            <a:r>
              <a:rPr lang="es-ES" dirty="0">
                <a:latin typeface="Calibri" pitchFamily="34" charset="0"/>
              </a:rPr>
              <a:t> </a:t>
            </a:r>
          </a:p>
        </p:txBody>
      </p:sp>
      <p:sp>
        <p:nvSpPr>
          <p:cNvPr id="2" name="CuadroTexto 1"/>
          <p:cNvSpPr txBox="1"/>
          <p:nvPr/>
        </p:nvSpPr>
        <p:spPr>
          <a:xfrm>
            <a:off x="1524000" y="914400"/>
            <a:ext cx="7086600" cy="523220"/>
          </a:xfrm>
          <a:prstGeom prst="rect">
            <a:avLst/>
          </a:prstGeom>
          <a:noFill/>
        </p:spPr>
        <p:txBody>
          <a:bodyPr wrap="square" rtlCol="0">
            <a:spAutoFit/>
          </a:bodyPr>
          <a:lstStyle/>
          <a:p>
            <a:r>
              <a:rPr lang="es-CO" sz="2800" b="1" dirty="0" smtClean="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rPr>
              <a:t>INFORME EJECUTIVO DE LA GESTION</a:t>
            </a:r>
            <a:endParaRPr lang="es-CO" sz="2800" b="1"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p:cNvPicPr>
            <a:picLocks noChangeAspect="1" noChangeArrowheads="1"/>
          </p:cNvPicPr>
          <p:nvPr/>
        </p:nvPicPr>
        <p:blipFill>
          <a:blip r:embed="rId2" cstate="print"/>
          <a:srcRect/>
          <a:stretch>
            <a:fillRect/>
          </a:stretch>
        </p:blipFill>
        <p:spPr bwMode="auto">
          <a:xfrm>
            <a:off x="0" y="2921000"/>
            <a:ext cx="9144000" cy="3937000"/>
          </a:xfrm>
          <a:prstGeom prst="rect">
            <a:avLst/>
          </a:prstGeom>
          <a:ln w="9525">
            <a:noFill/>
            <a:miter lim="800000"/>
            <a:headEnd/>
            <a:tailEnd/>
          </a:ln>
        </p:spPr>
      </p:pic>
      <p:sp>
        <p:nvSpPr>
          <p:cNvPr id="4100"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sp useBgFill="1">
        <p:nvSpPr>
          <p:cNvPr id="4101" name="8 Marcador de contenido"/>
          <p:cNvSpPr>
            <a:spLocks noGrp="1"/>
          </p:cNvSpPr>
          <p:nvPr>
            <p:ph idx="1"/>
          </p:nvPr>
        </p:nvSpPr>
        <p:spPr>
          <a:xfrm>
            <a:off x="0" y="2000250"/>
            <a:ext cx="9144000" cy="5010150"/>
          </a:xfrm>
        </p:spPr>
        <p:txBody>
          <a:bodyPr/>
          <a:lstStyle/>
          <a:p>
            <a:pPr algn="just"/>
            <a:r>
              <a:rPr lang="es-ES" sz="1800" dirty="0">
                <a:latin typeface="Arial" pitchFamily="34" charset="0"/>
                <a:cs typeface="Arial" pitchFamily="34" charset="0"/>
              </a:rPr>
              <a:t>Antes del proceso de Reestructuración Administrativa surtido en el 2008,  Esta Oficina se encontraba adscrita a la Gerencia de Gestión Humana.</a:t>
            </a:r>
            <a:endParaRPr lang="es-CO" sz="1800" dirty="0">
              <a:latin typeface="Arial" pitchFamily="34" charset="0"/>
              <a:cs typeface="Arial" pitchFamily="34" charset="0"/>
            </a:endParaRPr>
          </a:p>
          <a:p>
            <a:pPr algn="just">
              <a:buNone/>
            </a:pPr>
            <a:r>
              <a:rPr lang="es-ES" sz="1800" dirty="0" smtClean="0">
                <a:latin typeface="Arial" pitchFamily="34" charset="0"/>
                <a:cs typeface="Arial" pitchFamily="34" charset="0"/>
              </a:rPr>
              <a:t>     Mediante </a:t>
            </a:r>
            <a:r>
              <a:rPr lang="es-ES" sz="1800" dirty="0">
                <a:latin typeface="Arial" pitchFamily="34" charset="0"/>
                <a:cs typeface="Arial" pitchFamily="34" charset="0"/>
              </a:rPr>
              <a:t>Decreto No 868 del 23 de Diciembre de 2008 fue </a:t>
            </a:r>
            <a:r>
              <a:rPr lang="es-ES" sz="1800" dirty="0" smtClean="0">
                <a:latin typeface="Arial" pitchFamily="34" charset="0"/>
                <a:cs typeface="Arial" pitchFamily="34" charset="0"/>
              </a:rPr>
              <a:t>creada </a:t>
            </a:r>
            <a:r>
              <a:rPr lang="es-ES" sz="1800" dirty="0">
                <a:latin typeface="Arial" pitchFamily="34" charset="0"/>
                <a:cs typeface="Arial" pitchFamily="34" charset="0"/>
              </a:rPr>
              <a:t>como Oficina </a:t>
            </a:r>
            <a:r>
              <a:rPr lang="es-ES" sz="1800" dirty="0" smtClean="0">
                <a:latin typeface="Arial" pitchFamily="34" charset="0"/>
                <a:cs typeface="Arial" pitchFamily="34" charset="0"/>
              </a:rPr>
              <a:t>al mas alto nivel, adscrita </a:t>
            </a:r>
            <a:r>
              <a:rPr lang="es-ES" sz="1800" dirty="0">
                <a:latin typeface="Arial" pitchFamily="34" charset="0"/>
                <a:cs typeface="Arial" pitchFamily="34" charset="0"/>
              </a:rPr>
              <a:t>al Despacho del Alcalde.</a:t>
            </a:r>
            <a:endParaRPr lang="es-CO" sz="1800" dirty="0">
              <a:latin typeface="Arial" pitchFamily="34" charset="0"/>
              <a:cs typeface="Arial" pitchFamily="34" charset="0"/>
            </a:endParaRPr>
          </a:p>
          <a:p>
            <a:pPr algn="just">
              <a:buNone/>
            </a:pPr>
            <a:r>
              <a:rPr lang="es-ES" sz="1800" dirty="0" smtClean="0">
                <a:latin typeface="Arial" pitchFamily="34" charset="0"/>
                <a:cs typeface="Arial" pitchFamily="34" charset="0"/>
              </a:rPr>
              <a:t>     Fundamentalmente </a:t>
            </a:r>
            <a:r>
              <a:rPr lang="es-ES" sz="1800" dirty="0">
                <a:latin typeface="Arial" pitchFamily="34" charset="0"/>
                <a:cs typeface="Arial" pitchFamily="34" charset="0"/>
              </a:rPr>
              <a:t>cumple  con  dar aplicación al Procedimiento Disciplinario previsto en la Ley 734 del 2002, en su Artículo  2°. Titularidad de la acción disciplinaria. Sin perjuicio del poder disciplinario preferente de la Procuraduría General de la Nación y de las Personerías Distritales y Municipales, corresponde a las oficinas de control disciplinario interno y a los funcionarios con potestad disciplinaria de las ramas, órganos y entidades del Estado, conocer de los asuntos disciplinarios contra los servidores públicos de sus dependencias. </a:t>
            </a:r>
            <a:r>
              <a:rPr lang="es-ES" sz="1800" dirty="0" smtClean="0">
                <a:latin typeface="Arial" pitchFamily="34" charset="0"/>
                <a:cs typeface="Arial" pitchFamily="34" charset="0"/>
              </a:rPr>
              <a:t>Preservando siempre en todos los procesos la aplicación del principio de la segunda instancia. </a:t>
            </a:r>
          </a:p>
          <a:p>
            <a:pPr algn="just">
              <a:buNone/>
            </a:pPr>
            <a:endParaRPr lang="es-CO" sz="1800" dirty="0">
              <a:latin typeface="Arial" pitchFamily="34" charset="0"/>
              <a:cs typeface="Arial" pitchFamily="34" charset="0"/>
            </a:endParaRPr>
          </a:p>
          <a:p>
            <a:pPr algn="just" eaLnBrk="1" hangingPunct="1"/>
            <a:endParaRPr lang="es-ES" sz="1600" i="1" dirty="0" smtClean="0">
              <a:latin typeface="Arial" charset="0"/>
              <a:cs typeface="Arial" charset="0"/>
            </a:endParaRPr>
          </a:p>
        </p:txBody>
      </p:sp>
      <p:sp>
        <p:nvSpPr>
          <p:cNvPr id="4102" name="Text Box 91"/>
          <p:cNvSpPr txBox="1">
            <a:spLocks noChangeArrowheads="1"/>
          </p:cNvSpPr>
          <p:nvPr/>
        </p:nvSpPr>
        <p:spPr bwMode="auto">
          <a:xfrm>
            <a:off x="395288" y="1484313"/>
            <a:ext cx="8256587" cy="400050"/>
          </a:xfrm>
          <a:prstGeom prst="rect">
            <a:avLst/>
          </a:prstGeom>
          <a:noFill/>
          <a:ln w="9525">
            <a:noFill/>
            <a:miter lim="800000"/>
            <a:headEnd/>
            <a:tailEnd/>
          </a:ln>
        </p:spPr>
        <p:txBody>
          <a:bodyPr>
            <a:spAutoFit/>
          </a:bodyPr>
          <a:lstStyle/>
          <a:p>
            <a:pPr algn="ctr">
              <a:spcBef>
                <a:spcPct val="50000"/>
              </a:spcBef>
            </a:pPr>
            <a:r>
              <a:rPr lang="es-ES" sz="2000" b="1" dirty="0"/>
              <a:t>ANTECEDENTES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p:cNvPicPr>
            <a:picLocks noChangeAspect="1" noChangeArrowheads="1"/>
          </p:cNvPicPr>
          <p:nvPr/>
        </p:nvPicPr>
        <p:blipFill>
          <a:blip r:embed="rId2" cstate="print"/>
          <a:srcRect/>
          <a:stretch>
            <a:fillRect/>
          </a:stretch>
        </p:blipFill>
        <p:spPr bwMode="auto">
          <a:xfrm>
            <a:off x="0" y="2819400"/>
            <a:ext cx="9144000" cy="4038600"/>
          </a:xfrm>
          <a:prstGeom prst="rect">
            <a:avLst/>
          </a:prstGeom>
          <a:ln w="9525">
            <a:noFill/>
            <a:miter lim="800000"/>
            <a:headEnd/>
            <a:tailEnd/>
          </a:ln>
        </p:spPr>
      </p:pic>
      <p:sp>
        <p:nvSpPr>
          <p:cNvPr id="5124"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sp useBgFill="1">
        <p:nvSpPr>
          <p:cNvPr id="5125" name="6 Marcador de contenido"/>
          <p:cNvSpPr>
            <a:spLocks noGrp="1"/>
          </p:cNvSpPr>
          <p:nvPr>
            <p:ph idx="1"/>
          </p:nvPr>
        </p:nvSpPr>
        <p:spPr>
          <a:xfrm>
            <a:off x="0" y="1710313"/>
            <a:ext cx="9144000" cy="5147687"/>
          </a:xfrm>
        </p:spPr>
        <p:txBody>
          <a:bodyPr>
            <a:normAutofit/>
          </a:bodyPr>
          <a:lstStyle/>
          <a:p>
            <a:endParaRPr lang="es-ES" sz="1600" dirty="0" smtClean="0"/>
          </a:p>
          <a:p>
            <a:pPr algn="just">
              <a:buNone/>
            </a:pPr>
            <a:r>
              <a:rPr lang="es-ES" sz="1800" dirty="0" smtClean="0">
                <a:latin typeface="Arial" pitchFamily="34" charset="0"/>
                <a:cs typeface="Arial" pitchFamily="34" charset="0"/>
              </a:rPr>
              <a:t>     Convertirse </a:t>
            </a:r>
            <a:r>
              <a:rPr lang="es-ES" sz="1800" dirty="0">
                <a:latin typeface="Arial" pitchFamily="34" charset="0"/>
                <a:cs typeface="Arial" pitchFamily="34" charset="0"/>
              </a:rPr>
              <a:t>en la dependencia del más alto nivel profesional, sostenida por los principios y valores institucionales encaminados a la promoción y consolidación del desempeño eficiente y eficaz por parte de los miembros de la Administración </a:t>
            </a:r>
            <a:r>
              <a:rPr lang="es-ES" sz="1800" dirty="0" smtClean="0">
                <a:latin typeface="Arial" pitchFamily="34" charset="0"/>
                <a:cs typeface="Arial" pitchFamily="34" charset="0"/>
              </a:rPr>
              <a:t>Distrital.</a:t>
            </a:r>
          </a:p>
          <a:p>
            <a:pPr algn="just">
              <a:buNone/>
            </a:pPr>
            <a:endParaRPr lang="es-ES" sz="1800" dirty="0">
              <a:latin typeface="Arial" pitchFamily="34" charset="0"/>
              <a:cs typeface="Arial" pitchFamily="34" charset="0"/>
            </a:endParaRPr>
          </a:p>
          <a:p>
            <a:pPr algn="ctr">
              <a:buNone/>
            </a:pPr>
            <a:r>
              <a:rPr lang="es-ES" sz="3500" b="1" dirty="0" smtClean="0"/>
              <a:t>MISIÓN </a:t>
            </a:r>
            <a:endParaRPr lang="es-ES" sz="3500" b="1" dirty="0"/>
          </a:p>
          <a:p>
            <a:pPr algn="ctr">
              <a:buNone/>
            </a:pPr>
            <a:endParaRPr lang="es-ES" sz="1200" dirty="0"/>
          </a:p>
          <a:p>
            <a:pPr algn="ctr">
              <a:buNone/>
            </a:pPr>
            <a:endParaRPr lang="es-ES" sz="1200" dirty="0" smtClean="0"/>
          </a:p>
          <a:p>
            <a:pPr algn="ctr">
              <a:buNone/>
            </a:pPr>
            <a:r>
              <a:rPr lang="es-ES" sz="1800" dirty="0">
                <a:latin typeface="Arial" pitchFamily="34" charset="0"/>
                <a:cs typeface="Arial" pitchFamily="34" charset="0"/>
              </a:rPr>
              <a:t>Ejercer en primera instancia la función disciplinaria, preventiva y sancionatoria a los servidores públicos de la Administración Distrital aplicando la legislación vigente en cumplimiento de los principios y fines del Estado Social de Derecho.</a:t>
            </a:r>
            <a:endParaRPr lang="es-CO" sz="1800" dirty="0">
              <a:latin typeface="Arial" pitchFamily="34" charset="0"/>
              <a:cs typeface="Arial" pitchFamily="34" charset="0"/>
            </a:endParaRPr>
          </a:p>
          <a:p>
            <a:pPr algn="ctr">
              <a:buNone/>
            </a:pPr>
            <a:endParaRPr lang="es-CO" sz="1200" dirty="0"/>
          </a:p>
          <a:p>
            <a:pPr algn="just">
              <a:buNone/>
            </a:pPr>
            <a:endParaRPr lang="es-ES" sz="1800" dirty="0" smtClean="0">
              <a:latin typeface="Arial" pitchFamily="34" charset="0"/>
              <a:cs typeface="Arial" pitchFamily="34" charset="0"/>
            </a:endParaRPr>
          </a:p>
          <a:p>
            <a:pPr algn="just">
              <a:buNone/>
            </a:pPr>
            <a:endParaRPr lang="es-ES" sz="1800" dirty="0">
              <a:latin typeface="Arial" pitchFamily="34" charset="0"/>
              <a:cs typeface="Arial" pitchFamily="34" charset="0"/>
            </a:endParaRPr>
          </a:p>
          <a:p>
            <a:pPr algn="just">
              <a:buNone/>
            </a:pPr>
            <a:endParaRPr lang="es-CO" sz="1800" dirty="0">
              <a:latin typeface="Arial" pitchFamily="34" charset="0"/>
              <a:cs typeface="Arial" pitchFamily="34" charset="0"/>
            </a:endParaRPr>
          </a:p>
          <a:p>
            <a:pPr eaLnBrk="1" hangingPunct="1"/>
            <a:endParaRPr lang="es-ES" sz="1400" dirty="0" smtClean="0"/>
          </a:p>
          <a:p>
            <a:pPr algn="just" eaLnBrk="1" hangingPunct="1">
              <a:buNone/>
            </a:pPr>
            <a:endParaRPr lang="es-ES" sz="1300" dirty="0" smtClean="0">
              <a:latin typeface="Arial" charset="0"/>
              <a:cs typeface="Arial" charset="0"/>
            </a:endParaRPr>
          </a:p>
        </p:txBody>
      </p:sp>
      <p:sp>
        <p:nvSpPr>
          <p:cNvPr id="5126" name="Text Box 91"/>
          <p:cNvSpPr txBox="1">
            <a:spLocks noChangeArrowheads="1"/>
          </p:cNvSpPr>
          <p:nvPr/>
        </p:nvSpPr>
        <p:spPr bwMode="auto">
          <a:xfrm>
            <a:off x="611188" y="1125538"/>
            <a:ext cx="8256587" cy="584775"/>
          </a:xfrm>
          <a:prstGeom prst="rect">
            <a:avLst/>
          </a:prstGeom>
          <a:noFill/>
          <a:ln w="9525">
            <a:noFill/>
            <a:miter lim="800000"/>
            <a:headEnd/>
            <a:tailEnd/>
          </a:ln>
        </p:spPr>
        <p:txBody>
          <a:bodyPr>
            <a:spAutoFit/>
          </a:bodyPr>
          <a:lstStyle/>
          <a:p>
            <a:pPr algn="ctr"/>
            <a:r>
              <a:rPr lang="es-ES" sz="2000" dirty="0" smtClean="0"/>
              <a:t>   </a:t>
            </a:r>
            <a:r>
              <a:rPr lang="es-ES" sz="3200" b="1" dirty="0" smtClean="0"/>
              <a:t>VISIÓN</a:t>
            </a:r>
            <a:r>
              <a:rPr lang="es-ES" sz="2000" dirty="0" smtClean="0"/>
              <a:t> </a:t>
            </a:r>
            <a:endParaRPr lang="es-CO" sz="20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p:cNvPicPr>
            <a:picLocks noChangeAspect="1" noChangeArrowheads="1"/>
          </p:cNvPicPr>
          <p:nvPr/>
        </p:nvPicPr>
        <p:blipFill>
          <a:blip r:embed="rId2" cstate="print"/>
          <a:srcRect/>
          <a:stretch>
            <a:fillRect/>
          </a:stretch>
        </p:blipFill>
        <p:spPr bwMode="auto">
          <a:xfrm>
            <a:off x="0" y="2928938"/>
            <a:ext cx="9139238" cy="3929062"/>
          </a:xfrm>
          <a:prstGeom prst="rect">
            <a:avLst/>
          </a:prstGeom>
          <a:noFill/>
          <a:ln w="9525">
            <a:noFill/>
            <a:miter lim="800000"/>
            <a:headEnd/>
            <a:tailEnd/>
          </a:ln>
        </p:spPr>
      </p:pic>
      <p:sp>
        <p:nvSpPr>
          <p:cNvPr id="6148"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sp useBgFill="1">
        <p:nvSpPr>
          <p:cNvPr id="6149" name="7 Marcador de contenido"/>
          <p:cNvSpPr>
            <a:spLocks noGrp="1"/>
          </p:cNvSpPr>
          <p:nvPr>
            <p:ph idx="1"/>
          </p:nvPr>
        </p:nvSpPr>
        <p:spPr>
          <a:xfrm>
            <a:off x="0" y="1628775"/>
            <a:ext cx="9139238" cy="5229225"/>
          </a:xfrm>
        </p:spPr>
        <p:txBody>
          <a:bodyPr/>
          <a:lstStyle/>
          <a:p>
            <a:pPr eaLnBrk="1" hangingPunct="1"/>
            <a:endParaRPr lang="es-ES" sz="1800" dirty="0" smtClean="0"/>
          </a:p>
        </p:txBody>
      </p:sp>
      <p:sp>
        <p:nvSpPr>
          <p:cNvPr id="6150" name="Text Box 91"/>
          <p:cNvSpPr txBox="1">
            <a:spLocks noChangeArrowheads="1"/>
          </p:cNvSpPr>
          <p:nvPr/>
        </p:nvSpPr>
        <p:spPr bwMode="auto">
          <a:xfrm>
            <a:off x="684213" y="1125538"/>
            <a:ext cx="8256587" cy="523220"/>
          </a:xfrm>
          <a:prstGeom prst="rect">
            <a:avLst/>
          </a:prstGeom>
          <a:noFill/>
          <a:ln w="9525">
            <a:noFill/>
            <a:miter lim="800000"/>
            <a:headEnd/>
            <a:tailEnd/>
          </a:ln>
        </p:spPr>
        <p:txBody>
          <a:bodyPr>
            <a:spAutoFit/>
          </a:bodyPr>
          <a:lstStyle/>
          <a:p>
            <a:pPr algn="ctr">
              <a:spcBef>
                <a:spcPct val="50000"/>
              </a:spcBef>
            </a:pPr>
            <a:r>
              <a:rPr lang="es-ES" sz="2800" b="1" dirty="0" smtClean="0">
                <a:latin typeface="Arial" pitchFamily="34" charset="0"/>
                <a:cs typeface="Arial" pitchFamily="34" charset="0"/>
              </a:rPr>
              <a:t>ESTRUCTURA ORGANICA Y FUNCIONAL</a:t>
            </a:r>
            <a:endParaRPr lang="es-ES" sz="2800" b="1" dirty="0">
              <a:latin typeface="Arial" pitchFamily="34" charset="0"/>
              <a:cs typeface="Arial" pitchFamily="34" charset="0"/>
            </a:endParaRPr>
          </a:p>
        </p:txBody>
      </p:sp>
      <p:sp>
        <p:nvSpPr>
          <p:cNvPr id="8" name="7 Rectángulo"/>
          <p:cNvSpPr/>
          <p:nvPr/>
        </p:nvSpPr>
        <p:spPr>
          <a:xfrm>
            <a:off x="2438400" y="1905000"/>
            <a:ext cx="3886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JEFE DE OFICINA</a:t>
            </a:r>
            <a:endParaRPr lang="es-CO" dirty="0"/>
          </a:p>
        </p:txBody>
      </p:sp>
      <p:sp>
        <p:nvSpPr>
          <p:cNvPr id="9" name="8 Flecha abajo"/>
          <p:cNvSpPr/>
          <p:nvPr/>
        </p:nvSpPr>
        <p:spPr>
          <a:xfrm>
            <a:off x="3810000" y="2819400"/>
            <a:ext cx="10668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1" name="10 Conector recto"/>
          <p:cNvCxnSpPr/>
          <p:nvPr/>
        </p:nvCxnSpPr>
        <p:spPr>
          <a:xfrm>
            <a:off x="1143000" y="3886200"/>
            <a:ext cx="64008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11 Flecha abajo"/>
          <p:cNvSpPr/>
          <p:nvPr/>
        </p:nvSpPr>
        <p:spPr>
          <a:xfrm>
            <a:off x="7315200" y="3962400"/>
            <a:ext cx="152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Flecha abajo"/>
          <p:cNvSpPr/>
          <p:nvPr/>
        </p:nvSpPr>
        <p:spPr>
          <a:xfrm>
            <a:off x="1143000" y="39624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Rectángulo"/>
          <p:cNvSpPr/>
          <p:nvPr/>
        </p:nvSpPr>
        <p:spPr>
          <a:xfrm>
            <a:off x="304800" y="4191000"/>
            <a:ext cx="1828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Coordinaciones</a:t>
            </a:r>
            <a:endParaRPr lang="es-CO" dirty="0"/>
          </a:p>
        </p:txBody>
      </p:sp>
      <p:sp>
        <p:nvSpPr>
          <p:cNvPr id="15" name="14 Rectángulo"/>
          <p:cNvSpPr/>
          <p:nvPr/>
        </p:nvSpPr>
        <p:spPr>
          <a:xfrm>
            <a:off x="6629400" y="42672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Operadores Disciplinarios</a:t>
            </a:r>
            <a:endParaRPr lang="es-CO" dirty="0"/>
          </a:p>
        </p:txBody>
      </p:sp>
      <p:sp>
        <p:nvSpPr>
          <p:cNvPr id="17" name="16 Flecha abajo"/>
          <p:cNvSpPr/>
          <p:nvPr/>
        </p:nvSpPr>
        <p:spPr>
          <a:xfrm>
            <a:off x="4191000" y="39624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17 Rectángulo"/>
          <p:cNvSpPr/>
          <p:nvPr/>
        </p:nvSpPr>
        <p:spPr>
          <a:xfrm>
            <a:off x="3352800" y="4343400"/>
            <a:ext cx="2057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Auxiliar Administrativo</a:t>
            </a:r>
            <a:endParaRPr lang="es-CO"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noChangeArrowheads="1"/>
          </p:cNvPicPr>
          <p:nvPr/>
        </p:nvPicPr>
        <p:blipFill>
          <a:blip r:embed="rId2" cstate="print"/>
          <a:srcRect/>
          <a:stretch>
            <a:fillRect/>
          </a:stretch>
        </p:blipFill>
        <p:spPr bwMode="auto">
          <a:xfrm>
            <a:off x="428624" y="2971800"/>
            <a:ext cx="8715375" cy="3886200"/>
          </a:xfrm>
          <a:prstGeom prst="rect">
            <a:avLst/>
          </a:prstGeom>
          <a:noFill/>
          <a:ln w="9525">
            <a:noFill/>
            <a:miter lim="800000"/>
            <a:headEnd/>
            <a:tailEnd/>
          </a:ln>
        </p:spPr>
      </p:pic>
      <p:sp>
        <p:nvSpPr>
          <p:cNvPr id="7172"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sp useBgFill="1">
        <p:nvSpPr>
          <p:cNvPr id="7" name="6 CuadroTexto"/>
          <p:cNvSpPr txBox="1"/>
          <p:nvPr/>
        </p:nvSpPr>
        <p:spPr>
          <a:xfrm>
            <a:off x="9099" y="1855014"/>
            <a:ext cx="9144000" cy="5355312"/>
          </a:xfrm>
          <a:prstGeom prst="rect">
            <a:avLst/>
          </a:prstGeom>
        </p:spPr>
        <p:txBody>
          <a:bodyPr wrap="square" rtlCol="0">
            <a:spAutoFit/>
          </a:bodyPr>
          <a:lstStyle/>
          <a:p>
            <a:pPr lvl="0" algn="just">
              <a:buFont typeface="Arial" pitchFamily="34" charset="0"/>
              <a:buChar char="•"/>
            </a:pPr>
            <a:r>
              <a:rPr lang="es-ES" dirty="0" smtClean="0"/>
              <a:t>Administrar</a:t>
            </a:r>
            <a:r>
              <a:rPr lang="es-ES" dirty="0"/>
              <a:t>, asesorar, conocer y atender de manera integral lo previsto en la Ley 734 de 2002 y demás normas complementarias, relacionada con el Régimen Disciplinario aplicable a todos los funcionarios del Distrito. </a:t>
            </a:r>
            <a:endParaRPr lang="es-CO" dirty="0"/>
          </a:p>
          <a:p>
            <a:pPr lvl="0" algn="just">
              <a:buFont typeface="Arial" pitchFamily="34" charset="0"/>
              <a:buChar char="•"/>
            </a:pPr>
            <a:r>
              <a:rPr lang="es-ES" dirty="0"/>
              <a:t>Adelantar y fallar en primera instancia todos los procesos disciplinarios respecto de aquellas conductas en que incurran todos los servidores en el ejercicio de sus funciones, y ex funcionarios, que afecten la correcta prestación del servicio y el cumplimiento de los fines y funciones </a:t>
            </a:r>
            <a:endParaRPr lang="es-CO" dirty="0"/>
          </a:p>
          <a:p>
            <a:pPr lvl="0" algn="just">
              <a:buFont typeface="Arial" pitchFamily="34" charset="0"/>
              <a:buChar char="•"/>
            </a:pPr>
            <a:r>
              <a:rPr lang="es-ES" dirty="0"/>
              <a:t>Coordinar las políticas, planes y programas de prevención y orientación que minimicen la ocurrencia de conductas disciplinables. </a:t>
            </a:r>
            <a:endParaRPr lang="es-CO" dirty="0"/>
          </a:p>
          <a:p>
            <a:pPr lvl="0" algn="just">
              <a:buFont typeface="Arial" pitchFamily="34" charset="0"/>
              <a:buChar char="•"/>
            </a:pPr>
            <a:r>
              <a:rPr lang="es-ES" dirty="0"/>
              <a:t>Diseñar estrategias de organización interna para el manejo eficiente y con celeridad de los procesos en primera instancia de competencia de la Oficina. </a:t>
            </a:r>
            <a:endParaRPr lang="es-CO" dirty="0"/>
          </a:p>
          <a:p>
            <a:pPr lvl="0" algn="just">
              <a:buFont typeface="Arial" pitchFamily="34" charset="0"/>
              <a:buChar char="•"/>
            </a:pPr>
            <a:r>
              <a:rPr lang="es-ES" dirty="0"/>
              <a:t>Cumplir lo previsto en las normas, reglamentos, procedimientos y demás disposiciones legales de carácter general y las específicas establecidas por la Administración Central Distrital. </a:t>
            </a:r>
            <a:endParaRPr lang="es-CO" dirty="0"/>
          </a:p>
          <a:p>
            <a:pPr lvl="0" algn="just">
              <a:buFont typeface="Arial" pitchFamily="34" charset="0"/>
              <a:buChar char="•"/>
            </a:pPr>
            <a:r>
              <a:rPr lang="es-ES" dirty="0"/>
              <a:t>Expedir las certificaciones de antecedentes disciplinarios al personal docente para ascenso al </a:t>
            </a:r>
            <a:r>
              <a:rPr lang="es-ES" dirty="0" smtClean="0"/>
              <a:t>escalafón</a:t>
            </a:r>
          </a:p>
          <a:p>
            <a:pPr lvl="0" algn="just">
              <a:buFont typeface="Arial" pitchFamily="34" charset="0"/>
              <a:buChar char="•"/>
            </a:pPr>
            <a:endParaRPr lang="es-ES" dirty="0"/>
          </a:p>
          <a:p>
            <a:pPr lvl="0" algn="just">
              <a:buFont typeface="Arial" pitchFamily="34" charset="0"/>
              <a:buChar char="•"/>
            </a:pPr>
            <a:endParaRPr lang="es-ES" dirty="0" smtClean="0"/>
          </a:p>
          <a:p>
            <a:pPr lvl="0" algn="just">
              <a:buFont typeface="Arial" pitchFamily="34" charset="0"/>
              <a:buChar char="•"/>
            </a:pPr>
            <a:endParaRPr lang="es-CO" dirty="0"/>
          </a:p>
          <a:p>
            <a:endParaRPr lang="es-CO" dirty="0"/>
          </a:p>
        </p:txBody>
      </p:sp>
      <p:sp>
        <p:nvSpPr>
          <p:cNvPr id="10" name="9 CuadroTexto"/>
          <p:cNvSpPr txBox="1"/>
          <p:nvPr/>
        </p:nvSpPr>
        <p:spPr>
          <a:xfrm>
            <a:off x="533400" y="1295400"/>
            <a:ext cx="8153400" cy="523220"/>
          </a:xfrm>
          <a:prstGeom prst="rect">
            <a:avLst/>
          </a:prstGeom>
          <a:noFill/>
        </p:spPr>
        <p:txBody>
          <a:bodyPr wrap="square" rtlCol="0">
            <a:spAutoFit/>
          </a:bodyPr>
          <a:lstStyle/>
          <a:p>
            <a:pPr algn="ctr"/>
            <a:r>
              <a:rPr lang="es-ES" sz="2800" b="1" dirty="0" smtClean="0">
                <a:latin typeface="Arial" pitchFamily="34" charset="0"/>
                <a:cs typeface="Arial" pitchFamily="34" charset="0"/>
              </a:rPr>
              <a:t>Funciones</a:t>
            </a:r>
            <a:endParaRPr lang="es-CO" sz="2800"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noChangeArrowheads="1"/>
          </p:cNvPicPr>
          <p:nvPr/>
        </p:nvPicPr>
        <p:blipFill>
          <a:blip r:embed="rId2" cstate="print"/>
          <a:srcRect/>
          <a:stretch>
            <a:fillRect/>
          </a:stretch>
        </p:blipFill>
        <p:spPr bwMode="auto">
          <a:xfrm>
            <a:off x="0" y="2971800"/>
            <a:ext cx="9144000" cy="3886200"/>
          </a:xfrm>
          <a:prstGeom prst="rect">
            <a:avLst/>
          </a:prstGeom>
          <a:ln w="9525">
            <a:noFill/>
            <a:miter lim="800000"/>
            <a:headEnd/>
            <a:tailEnd/>
          </a:ln>
        </p:spPr>
      </p:pic>
      <p:sp>
        <p:nvSpPr>
          <p:cNvPr id="7172"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sp useBgFill="1">
        <p:nvSpPr>
          <p:cNvPr id="7" name="6 CuadroTexto"/>
          <p:cNvSpPr txBox="1"/>
          <p:nvPr/>
        </p:nvSpPr>
        <p:spPr>
          <a:xfrm>
            <a:off x="0" y="1828800"/>
            <a:ext cx="9144000" cy="5355312"/>
          </a:xfrm>
          <a:prstGeom prst="rect">
            <a:avLst/>
          </a:prstGeom>
        </p:spPr>
        <p:txBody>
          <a:bodyPr wrap="square" rtlCol="0">
            <a:spAutoFit/>
          </a:bodyPr>
          <a:lstStyle/>
          <a:p>
            <a:pPr lvl="0" algn="just">
              <a:buFont typeface="Arial" pitchFamily="34" charset="0"/>
              <a:buChar char="•"/>
            </a:pPr>
            <a:r>
              <a:rPr lang="es-ES" dirty="0" smtClean="0"/>
              <a:t>Administrar</a:t>
            </a:r>
            <a:r>
              <a:rPr lang="es-ES" dirty="0"/>
              <a:t>, asesorar, conocer y atender de manera integral lo previsto en la Ley 734 de 2002 y demás normas complementarias, relacionada con el Régimen Disciplinario aplicable a todos los funcionarios del Distrito. </a:t>
            </a:r>
            <a:endParaRPr lang="es-CO" dirty="0"/>
          </a:p>
          <a:p>
            <a:pPr lvl="0" algn="just">
              <a:buFont typeface="Arial" pitchFamily="34" charset="0"/>
              <a:buChar char="•"/>
            </a:pPr>
            <a:r>
              <a:rPr lang="es-ES" dirty="0"/>
              <a:t>Adelantar y fallar en primera instancia todos los procesos disciplinarios respecto de aquellas conductas en que incurran todos los servidores en el ejercicio de sus funciones, y ex funcionarios, que afecten la correcta prestación del servicio y el cumplimiento de los fines y funciones </a:t>
            </a:r>
            <a:endParaRPr lang="es-CO" dirty="0"/>
          </a:p>
          <a:p>
            <a:pPr lvl="0" algn="just">
              <a:buFont typeface="Arial" pitchFamily="34" charset="0"/>
              <a:buChar char="•"/>
            </a:pPr>
            <a:r>
              <a:rPr lang="es-ES" dirty="0"/>
              <a:t>Coordinar las políticas, planes y programas de prevención y orientación que minimicen la ocurrencia de conductas disciplinables. </a:t>
            </a:r>
            <a:endParaRPr lang="es-CO" dirty="0"/>
          </a:p>
          <a:p>
            <a:pPr lvl="0" algn="just">
              <a:buFont typeface="Arial" pitchFamily="34" charset="0"/>
              <a:buChar char="•"/>
            </a:pPr>
            <a:r>
              <a:rPr lang="es-ES" dirty="0"/>
              <a:t>Diseñar estrategias de organización interna para el manejo eficiente y con celeridad de los procesos en primera instancia de competencia de la Oficina. </a:t>
            </a:r>
            <a:endParaRPr lang="es-CO" dirty="0"/>
          </a:p>
          <a:p>
            <a:pPr lvl="0" algn="just">
              <a:buFont typeface="Arial" pitchFamily="34" charset="0"/>
              <a:buChar char="•"/>
            </a:pPr>
            <a:r>
              <a:rPr lang="es-ES" dirty="0"/>
              <a:t>Cumplir lo previsto en las normas, reglamentos, procedimientos y demás disposiciones legales de carácter general y las específicas establecidas por la Administración Central Distrital. </a:t>
            </a:r>
            <a:endParaRPr lang="es-CO" dirty="0"/>
          </a:p>
          <a:p>
            <a:pPr lvl="0" algn="just">
              <a:buFont typeface="Arial" pitchFamily="34" charset="0"/>
              <a:buChar char="•"/>
            </a:pPr>
            <a:r>
              <a:rPr lang="es-ES" dirty="0"/>
              <a:t>Expedir las certificaciones de antecedentes disciplinarios al personal docente para ascenso al </a:t>
            </a:r>
            <a:r>
              <a:rPr lang="es-ES" dirty="0" smtClean="0"/>
              <a:t>escalafón</a:t>
            </a:r>
          </a:p>
          <a:p>
            <a:pPr lvl="0" algn="just">
              <a:buFont typeface="Arial" pitchFamily="34" charset="0"/>
              <a:buChar char="•"/>
            </a:pPr>
            <a:endParaRPr lang="es-ES" dirty="0"/>
          </a:p>
          <a:p>
            <a:pPr lvl="0" algn="just">
              <a:buFont typeface="Arial" pitchFamily="34" charset="0"/>
              <a:buChar char="•"/>
            </a:pPr>
            <a:endParaRPr lang="es-ES" dirty="0" smtClean="0"/>
          </a:p>
          <a:p>
            <a:pPr lvl="0" algn="just">
              <a:buFont typeface="Arial" pitchFamily="34" charset="0"/>
              <a:buChar char="•"/>
            </a:pPr>
            <a:endParaRPr lang="es-CO" dirty="0"/>
          </a:p>
          <a:p>
            <a:endParaRPr lang="es-CO" dirty="0"/>
          </a:p>
        </p:txBody>
      </p:sp>
      <p:sp>
        <p:nvSpPr>
          <p:cNvPr id="10" name="9 CuadroTexto"/>
          <p:cNvSpPr txBox="1"/>
          <p:nvPr/>
        </p:nvSpPr>
        <p:spPr>
          <a:xfrm>
            <a:off x="609600" y="1069836"/>
            <a:ext cx="8153400" cy="523220"/>
          </a:xfrm>
          <a:prstGeom prst="rect">
            <a:avLst/>
          </a:prstGeom>
          <a:noFill/>
        </p:spPr>
        <p:txBody>
          <a:bodyPr wrap="square" rtlCol="0">
            <a:spAutoFit/>
          </a:bodyPr>
          <a:lstStyle/>
          <a:p>
            <a:pPr algn="ctr"/>
            <a:r>
              <a:rPr lang="es-ES" sz="2800" b="1" dirty="0" smtClean="0">
                <a:latin typeface="Arial" pitchFamily="34" charset="0"/>
                <a:cs typeface="Arial" pitchFamily="34" charset="0"/>
              </a:rPr>
              <a:t>Funciones</a:t>
            </a:r>
            <a:endParaRPr lang="es-CO" sz="2800"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noChangeArrowheads="1"/>
          </p:cNvPicPr>
          <p:nvPr/>
        </p:nvPicPr>
        <p:blipFill>
          <a:blip r:embed="rId2" cstate="print"/>
          <a:srcRect/>
          <a:stretch>
            <a:fillRect/>
          </a:stretch>
        </p:blipFill>
        <p:spPr bwMode="auto">
          <a:xfrm>
            <a:off x="0" y="2971800"/>
            <a:ext cx="9144000" cy="3886200"/>
          </a:xfrm>
          <a:prstGeom prst="rect">
            <a:avLst/>
          </a:prstGeom>
          <a:noFill/>
          <a:ln w="9525">
            <a:noFill/>
            <a:miter lim="800000"/>
            <a:headEnd/>
            <a:tailEnd/>
          </a:ln>
        </p:spPr>
      </p:pic>
      <p:sp>
        <p:nvSpPr>
          <p:cNvPr id="7172" name="10 Rectángulo"/>
          <p:cNvSpPr>
            <a:spLocks noChangeArrowheads="1"/>
          </p:cNvSpPr>
          <p:nvPr/>
        </p:nvSpPr>
        <p:spPr bwMode="auto">
          <a:xfrm>
            <a:off x="428625" y="3214688"/>
            <a:ext cx="9001125" cy="338137"/>
          </a:xfrm>
          <a:prstGeom prst="rect">
            <a:avLst/>
          </a:prstGeom>
          <a:noFill/>
          <a:ln w="9525">
            <a:noFill/>
            <a:miter lim="800000"/>
            <a:headEnd/>
            <a:tailEnd/>
          </a:ln>
        </p:spPr>
        <p:txBody>
          <a:bodyPr>
            <a:spAutoFit/>
          </a:bodyPr>
          <a:lstStyle/>
          <a:p>
            <a:r>
              <a:rPr lang="es-ES" sz="1600">
                <a:latin typeface="Calibri" pitchFamily="34" charset="0"/>
              </a:rPr>
              <a:t> </a:t>
            </a:r>
          </a:p>
        </p:txBody>
      </p:sp>
      <p:sp useBgFill="1">
        <p:nvSpPr>
          <p:cNvPr id="7" name="6 CuadroTexto"/>
          <p:cNvSpPr txBox="1"/>
          <p:nvPr/>
        </p:nvSpPr>
        <p:spPr>
          <a:xfrm>
            <a:off x="0" y="1828800"/>
            <a:ext cx="9166746" cy="5355312"/>
          </a:xfrm>
          <a:prstGeom prst="rect">
            <a:avLst/>
          </a:prstGeom>
        </p:spPr>
        <p:txBody>
          <a:bodyPr wrap="square" rtlCol="0">
            <a:spAutoFit/>
          </a:bodyPr>
          <a:lstStyle/>
          <a:p>
            <a:pPr lvl="0" algn="just">
              <a:buFont typeface="Arial" pitchFamily="34" charset="0"/>
              <a:buChar char="•"/>
            </a:pPr>
            <a:r>
              <a:rPr lang="es-ES" dirty="0" smtClean="0"/>
              <a:t>Administrar</a:t>
            </a:r>
            <a:r>
              <a:rPr lang="es-ES" dirty="0"/>
              <a:t>, asesorar, conocer y atender de manera integral lo previsto en la Ley 734 de 2002 y demás normas complementarias, relacionada con el Régimen Disciplinario aplicable a todos los funcionarios del Distrito. </a:t>
            </a:r>
            <a:endParaRPr lang="es-CO" dirty="0"/>
          </a:p>
          <a:p>
            <a:pPr lvl="0" algn="just">
              <a:buFont typeface="Arial" pitchFamily="34" charset="0"/>
              <a:buChar char="•"/>
            </a:pPr>
            <a:r>
              <a:rPr lang="es-ES" dirty="0"/>
              <a:t>Adelantar y fallar en primera instancia todos los procesos disciplinarios respecto de aquellas conductas en que incurran todos los servidores en el ejercicio de sus funciones, y ex funcionarios, que afecten la correcta prestación del servicio y el cumplimiento de los fines y funciones </a:t>
            </a:r>
            <a:endParaRPr lang="es-CO" dirty="0"/>
          </a:p>
          <a:p>
            <a:pPr lvl="0" algn="just">
              <a:buFont typeface="Arial" pitchFamily="34" charset="0"/>
              <a:buChar char="•"/>
            </a:pPr>
            <a:r>
              <a:rPr lang="es-ES" dirty="0"/>
              <a:t>Coordinar las políticas, planes y programas de prevención y orientación que minimicen la ocurrencia de conductas disciplinables. </a:t>
            </a:r>
            <a:endParaRPr lang="es-CO" dirty="0"/>
          </a:p>
          <a:p>
            <a:pPr lvl="0" algn="just">
              <a:buFont typeface="Arial" pitchFamily="34" charset="0"/>
              <a:buChar char="•"/>
            </a:pPr>
            <a:r>
              <a:rPr lang="es-ES" dirty="0"/>
              <a:t>Diseñar estrategias de organización interna para el manejo eficiente y con celeridad de los procesos en primera instancia de competencia de la Oficina. </a:t>
            </a:r>
            <a:endParaRPr lang="es-CO" dirty="0"/>
          </a:p>
          <a:p>
            <a:pPr lvl="0" algn="just">
              <a:buFont typeface="Arial" pitchFamily="34" charset="0"/>
              <a:buChar char="•"/>
            </a:pPr>
            <a:r>
              <a:rPr lang="es-ES" dirty="0"/>
              <a:t>Cumplir lo previsto en las normas, reglamentos, procedimientos y demás disposiciones legales de carácter general y las específicas establecidas por la Administración Central Distrital. </a:t>
            </a:r>
            <a:endParaRPr lang="es-CO" dirty="0"/>
          </a:p>
          <a:p>
            <a:pPr lvl="0" algn="just">
              <a:buFont typeface="Arial" pitchFamily="34" charset="0"/>
              <a:buChar char="•"/>
            </a:pPr>
            <a:r>
              <a:rPr lang="es-ES" dirty="0"/>
              <a:t>Expedir las certificaciones de antecedentes disciplinarios al personal docente para ascenso al </a:t>
            </a:r>
            <a:r>
              <a:rPr lang="es-ES" dirty="0" smtClean="0"/>
              <a:t>escalafón</a:t>
            </a:r>
          </a:p>
          <a:p>
            <a:pPr lvl="0" algn="just">
              <a:buFont typeface="Arial" pitchFamily="34" charset="0"/>
              <a:buChar char="•"/>
            </a:pPr>
            <a:endParaRPr lang="es-ES" dirty="0"/>
          </a:p>
          <a:p>
            <a:pPr lvl="0" algn="just">
              <a:buFont typeface="Arial" pitchFamily="34" charset="0"/>
              <a:buChar char="•"/>
            </a:pPr>
            <a:endParaRPr lang="es-ES" dirty="0" smtClean="0"/>
          </a:p>
          <a:p>
            <a:pPr lvl="0" algn="just">
              <a:buFont typeface="Arial" pitchFamily="34" charset="0"/>
              <a:buChar char="•"/>
            </a:pPr>
            <a:endParaRPr lang="es-CO" dirty="0"/>
          </a:p>
          <a:p>
            <a:endParaRPr lang="es-CO" dirty="0"/>
          </a:p>
        </p:txBody>
      </p:sp>
      <p:sp>
        <p:nvSpPr>
          <p:cNvPr id="10" name="9 CuadroTexto"/>
          <p:cNvSpPr txBox="1"/>
          <p:nvPr/>
        </p:nvSpPr>
        <p:spPr>
          <a:xfrm>
            <a:off x="609600" y="1108354"/>
            <a:ext cx="8153400" cy="523220"/>
          </a:xfrm>
          <a:prstGeom prst="rect">
            <a:avLst/>
          </a:prstGeom>
          <a:noFill/>
        </p:spPr>
        <p:txBody>
          <a:bodyPr wrap="square" rtlCol="0">
            <a:spAutoFit/>
          </a:bodyPr>
          <a:lstStyle/>
          <a:p>
            <a:pPr algn="ctr"/>
            <a:r>
              <a:rPr lang="es-ES" sz="2800" b="1" dirty="0" smtClean="0">
                <a:latin typeface="Arial" pitchFamily="34" charset="0"/>
                <a:cs typeface="Arial" pitchFamily="34" charset="0"/>
              </a:rPr>
              <a:t>Funciones</a:t>
            </a:r>
            <a:endParaRPr lang="es-CO" sz="2800" b="1" dirty="0">
              <a:latin typeface="Arial" pitchFamily="34" charset="0"/>
              <a:cs typeface="Arial" pitchFamily="34" charset="0"/>
            </a:endParaRPr>
          </a:p>
        </p:txBody>
      </p:sp>
    </p:spTree>
    <p:extLst>
      <p:ext uri="{BB962C8B-B14F-4D97-AF65-F5344CB8AC3E}">
        <p14:creationId xmlns:p14="http://schemas.microsoft.com/office/powerpoint/2010/main" val="141574769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9000"/>
            <a:lum/>
          </a:blip>
          <a:srcRect/>
          <a:stretch>
            <a:fillRect/>
          </a:stretch>
        </a:blipFill>
        <a:effectLst/>
      </p:bgPr>
    </p:bg>
    <p:spTree>
      <p:nvGrpSpPr>
        <p:cNvPr id="1" name=""/>
        <p:cNvGrpSpPr/>
        <p:nvPr/>
      </p:nvGrpSpPr>
      <p:grpSpPr>
        <a:xfrm>
          <a:off x="0" y="0"/>
          <a:ext cx="0" cy="0"/>
          <a:chOff x="0" y="0"/>
          <a:chExt cx="0" cy="0"/>
        </a:xfrm>
      </p:grpSpPr>
      <p:sp>
        <p:nvSpPr>
          <p:cNvPr id="8197" name="10 CuadroTexto"/>
          <p:cNvSpPr txBox="1">
            <a:spLocks noChangeArrowheads="1"/>
          </p:cNvSpPr>
          <p:nvPr/>
        </p:nvSpPr>
        <p:spPr bwMode="auto">
          <a:xfrm>
            <a:off x="990600" y="762000"/>
            <a:ext cx="7343775" cy="369332"/>
          </a:xfrm>
          <a:prstGeom prst="rect">
            <a:avLst/>
          </a:prstGeom>
          <a:noFill/>
          <a:ln w="9525">
            <a:noFill/>
            <a:miter lim="800000"/>
            <a:headEnd/>
            <a:tailEnd/>
          </a:ln>
        </p:spPr>
        <p:txBody>
          <a:bodyPr>
            <a:spAutoFit/>
          </a:bodyPr>
          <a:lstStyle/>
          <a:p>
            <a:pPr algn="ctr"/>
            <a:r>
              <a:rPr lang="es-CO" b="1" dirty="0" smtClean="0"/>
              <a:t>DATOS ESTADISTICOS</a:t>
            </a:r>
            <a:endParaRPr lang="es-CO" b="1" dirty="0"/>
          </a:p>
        </p:txBody>
      </p:sp>
      <p:graphicFrame>
        <p:nvGraphicFramePr>
          <p:cNvPr id="8" name="7 Tabla"/>
          <p:cNvGraphicFramePr>
            <a:graphicFrameLocks noGrp="1"/>
          </p:cNvGraphicFramePr>
          <p:nvPr>
            <p:extLst>
              <p:ext uri="{D42A27DB-BD31-4B8C-83A1-F6EECF244321}">
                <p14:modId xmlns:p14="http://schemas.microsoft.com/office/powerpoint/2010/main" val="3158088319"/>
              </p:ext>
            </p:extLst>
          </p:nvPr>
        </p:nvGraphicFramePr>
        <p:xfrm>
          <a:off x="776286" y="1131332"/>
          <a:ext cx="7772401" cy="4594740"/>
        </p:xfrm>
        <a:graphic>
          <a:graphicData uri="http://schemas.openxmlformats.org/drawingml/2006/table">
            <a:tbl>
              <a:tblPr/>
              <a:tblGrid>
                <a:gridCol w="4154709"/>
                <a:gridCol w="847501"/>
                <a:gridCol w="847501"/>
                <a:gridCol w="961345"/>
                <a:gridCol w="961345"/>
              </a:tblGrid>
              <a:tr h="1219200">
                <a:tc>
                  <a:txBody>
                    <a:bodyPr/>
                    <a:lstStyle/>
                    <a:p>
                      <a:pPr algn="just">
                        <a:spcAft>
                          <a:spcPts val="0"/>
                        </a:spcAft>
                      </a:pPr>
                      <a:r>
                        <a:rPr lang="es-ES" sz="1000" b="1" dirty="0" smtClean="0">
                          <a:latin typeface="Arial" pitchFamily="34" charset="0"/>
                          <a:ea typeface="Times New Roman"/>
                          <a:cs typeface="Arial" pitchFamily="34" charset="0"/>
                        </a:rPr>
                        <a:t>CAPACITACIONES EN DERECHO DISCIPLINARIO.</a:t>
                      </a:r>
                      <a:r>
                        <a:rPr lang="es-ES" sz="1000" b="1" baseline="0" dirty="0" smtClean="0">
                          <a:latin typeface="Arial" pitchFamily="34" charset="0"/>
                          <a:ea typeface="Times New Roman"/>
                          <a:cs typeface="Arial" pitchFamily="34" charset="0"/>
                        </a:rPr>
                        <a:t> DURANTE TODO EL CUATRENIO SE HAN  REALIZADO PERMANENTEMENTE CAPACITACIONES EN DERECHO DISCIPLINARIO A TODOS LOS SERVIDORES PÚBLICOS CONTANDO CON UNA ASISTENCIA APROXIMADA DE 1.500 FUNCIONARIOS  Y DOCENTES DE INSTITUCIONES EDUCATIVAS, QUEDANDO EL REGISTRO DE ASISTENCIA EN LOS ARCHIVOS DE ESTA OFICINA.</a:t>
                      </a:r>
                      <a:endParaRPr lang="es-CO" sz="1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a:spcAft>
                          <a:spcPts val="0"/>
                        </a:spcAft>
                      </a:pPr>
                      <a:r>
                        <a:rPr lang="es-CO" sz="1200" b="1" dirty="0" smtClean="0">
                          <a:latin typeface="Arial" pitchFamily="34" charset="0"/>
                          <a:ea typeface="Times New Roman"/>
                          <a:cs typeface="Arial" pitchFamily="34" charset="0"/>
                        </a:rPr>
                        <a:t>TOTAL ACTUACIONES ACTIVAS DEL CUATRENIO</a:t>
                      </a:r>
                      <a:r>
                        <a:rPr lang="es-CO" sz="1200" b="1" baseline="0" dirty="0" smtClean="0">
                          <a:latin typeface="Arial" pitchFamily="34" charset="0"/>
                          <a:ea typeface="Times New Roman"/>
                          <a:cs typeface="Arial" pitchFamily="34" charset="0"/>
                        </a:rPr>
                        <a:t> 326</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O"/>
                    </a:p>
                  </a:txBody>
                  <a:tcPr/>
                </a:tc>
                <a:tc hMerge="1">
                  <a:txBody>
                    <a:bodyPr/>
                    <a:lstStyle/>
                    <a:p>
                      <a:endParaRPr lang="es-CO"/>
                    </a:p>
                  </a:txBody>
                  <a:tcPr/>
                </a:tc>
                <a:tc hMerge="1">
                  <a:txBody>
                    <a:bodyPr/>
                    <a:lstStyle/>
                    <a:p>
                      <a:endParaRPr lang="es-CO"/>
                    </a:p>
                  </a:txBody>
                  <a:tcPr/>
                </a:tc>
              </a:tr>
              <a:tr h="3048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200" b="1" dirty="0" smtClean="0">
                          <a:latin typeface="Arial" pitchFamily="34" charset="0"/>
                          <a:ea typeface="Times New Roman"/>
                          <a:cs typeface="Arial" pitchFamily="34" charset="0"/>
                        </a:rPr>
                        <a:t>Años</a:t>
                      </a:r>
                      <a:endParaRPr lang="es-CO" sz="1200" dirty="0" smtClean="0">
                        <a:latin typeface="Arial" pitchFamily="34" charset="0"/>
                        <a:ea typeface="Times New Roman"/>
                        <a:cs typeface="Arial" pitchFamily="34" charset="0"/>
                      </a:endParaRPr>
                    </a:p>
                    <a:p>
                      <a:pPr algn="just">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1" dirty="0" smtClean="0">
                          <a:latin typeface="Arial" pitchFamily="34" charset="0"/>
                          <a:ea typeface="Times New Roman"/>
                          <a:cs typeface="Arial" pitchFamily="34" charset="0"/>
                        </a:rPr>
                        <a:t>2012</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1" dirty="0" smtClean="0">
                          <a:latin typeface="Arial" pitchFamily="34" charset="0"/>
                          <a:ea typeface="Times New Roman"/>
                          <a:cs typeface="Arial" pitchFamily="34" charset="0"/>
                        </a:rPr>
                        <a:t>2013</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1" dirty="0" smtClean="0">
                          <a:latin typeface="Arial" pitchFamily="34" charset="0"/>
                          <a:ea typeface="Times New Roman"/>
                          <a:cs typeface="Arial" pitchFamily="34" charset="0"/>
                        </a:rPr>
                        <a:t>2014</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1" dirty="0" smtClean="0">
                          <a:latin typeface="Arial" pitchFamily="34" charset="0"/>
                          <a:ea typeface="Times New Roman"/>
                          <a:cs typeface="Arial" pitchFamily="34" charset="0"/>
                        </a:rPr>
                        <a:t>2015</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62412">
                <a:tc>
                  <a:txBody>
                    <a:bodyPr/>
                    <a:lstStyle/>
                    <a:p>
                      <a:pPr algn="just">
                        <a:spcAft>
                          <a:spcPts val="0"/>
                        </a:spcAft>
                      </a:pPr>
                      <a:r>
                        <a:rPr lang="es-ES" sz="1200" b="1" dirty="0" smtClean="0">
                          <a:latin typeface="Arial" pitchFamily="34" charset="0"/>
                          <a:ea typeface="Times New Roman"/>
                          <a:cs typeface="Arial" pitchFamily="34" charset="0"/>
                        </a:rPr>
                        <a:t>ACTUACIONES INICIADAS</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1" dirty="0" smtClean="0">
                          <a:latin typeface="Arial" pitchFamily="34" charset="0"/>
                          <a:ea typeface="Times New Roman"/>
                          <a:cs typeface="Arial" pitchFamily="34" charset="0"/>
                        </a:rPr>
                        <a:t>104</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1" dirty="0" smtClean="0">
                          <a:latin typeface="Arial" pitchFamily="34" charset="0"/>
                          <a:ea typeface="Times New Roman"/>
                          <a:cs typeface="Arial" pitchFamily="34" charset="0"/>
                        </a:rPr>
                        <a:t>127</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b="1" dirty="0" smtClean="0">
                          <a:latin typeface="Arial" pitchFamily="34" charset="0"/>
                          <a:ea typeface="Times New Roman"/>
                          <a:cs typeface="Arial" pitchFamily="34" charset="0"/>
                        </a:rPr>
                        <a:t>172</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b="1" dirty="0" smtClean="0">
                          <a:latin typeface="Arial" pitchFamily="34" charset="0"/>
                          <a:ea typeface="Times New Roman"/>
                          <a:cs typeface="Arial" pitchFamily="34" charset="0"/>
                        </a:rPr>
                        <a:t>75</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28012">
                <a:tc>
                  <a:txBody>
                    <a:bodyPr/>
                    <a:lstStyle/>
                    <a:p>
                      <a:pPr algn="just">
                        <a:spcAft>
                          <a:spcPts val="0"/>
                        </a:spcAft>
                      </a:pPr>
                      <a:r>
                        <a:rPr lang="es-CO" sz="1200" b="1" dirty="0" smtClean="0">
                          <a:latin typeface="Arial" pitchFamily="34" charset="0"/>
                          <a:ea typeface="Times New Roman"/>
                          <a:cs typeface="Arial" pitchFamily="34" charset="0"/>
                        </a:rPr>
                        <a:t>ACTUACIONES</a:t>
                      </a:r>
                      <a:r>
                        <a:rPr lang="es-CO" sz="1200" b="1" baseline="0" dirty="0" smtClean="0">
                          <a:latin typeface="Arial" pitchFamily="34" charset="0"/>
                          <a:ea typeface="Times New Roman"/>
                          <a:cs typeface="Arial" pitchFamily="34" charset="0"/>
                        </a:rPr>
                        <a:t> ARCHIVADAS</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b="0" dirty="0" smtClean="0">
                          <a:latin typeface="Arial" pitchFamily="34" charset="0"/>
                          <a:ea typeface="Times New Roman"/>
                          <a:cs typeface="Arial" pitchFamily="34" charset="0"/>
                        </a:rPr>
                        <a:t>66</a:t>
                      </a:r>
                      <a:endParaRPr lang="es-CO" sz="12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0" dirty="0" smtClean="0">
                          <a:latin typeface="Arial" pitchFamily="34" charset="0"/>
                          <a:ea typeface="Times New Roman"/>
                          <a:cs typeface="Arial" pitchFamily="34" charset="0"/>
                        </a:rPr>
                        <a:t>51</a:t>
                      </a:r>
                      <a:endParaRPr lang="es-CO" sz="12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ES" sz="1200" b="0" dirty="0" smtClean="0">
                          <a:latin typeface="Arial" pitchFamily="34" charset="0"/>
                          <a:ea typeface="Times New Roman"/>
                          <a:cs typeface="Arial" pitchFamily="34" charset="0"/>
                        </a:rPr>
                        <a:t>15</a:t>
                      </a:r>
                      <a:endParaRPr lang="es-CO" sz="12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10123">
                <a:tc>
                  <a:txBody>
                    <a:bodyPr/>
                    <a:lstStyle/>
                    <a:p>
                      <a:pPr algn="just">
                        <a:spcAft>
                          <a:spcPts val="0"/>
                        </a:spcAft>
                      </a:pPr>
                      <a:r>
                        <a:rPr lang="es-CO" sz="1200" b="1" dirty="0" smtClean="0">
                          <a:latin typeface="Arial" pitchFamily="34" charset="0"/>
                          <a:ea typeface="Times New Roman"/>
                          <a:cs typeface="Arial" pitchFamily="34" charset="0"/>
                        </a:rPr>
                        <a:t>ACTUACIONES</a:t>
                      </a:r>
                      <a:r>
                        <a:rPr lang="es-CO" sz="1200" b="1" baseline="0" dirty="0" smtClean="0">
                          <a:latin typeface="Arial" pitchFamily="34" charset="0"/>
                          <a:ea typeface="Times New Roman"/>
                          <a:cs typeface="Arial" pitchFamily="34" charset="0"/>
                        </a:rPr>
                        <a:t> ANULADAS</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a:spcAft>
                          <a:spcPts val="0"/>
                        </a:spcAft>
                      </a:pPr>
                      <a:r>
                        <a:rPr lang="es-CO" sz="1200" b="0" dirty="0" smtClean="0">
                          <a:latin typeface="Arial" pitchFamily="34" charset="0"/>
                          <a:ea typeface="Times New Roman"/>
                          <a:cs typeface="Arial" pitchFamily="34" charset="0"/>
                        </a:rPr>
                        <a:t>2</a:t>
                      </a:r>
                      <a:endParaRPr lang="es-CO" sz="12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O"/>
                    </a:p>
                  </a:txBody>
                  <a:tcPr/>
                </a:tc>
                <a:tc hMerge="1">
                  <a:txBody>
                    <a:bodyPr/>
                    <a:lstStyle/>
                    <a:p>
                      <a:endParaRPr lang="es-CO"/>
                    </a:p>
                  </a:txBody>
                  <a:tcPr/>
                </a:tc>
                <a:tc hMerge="1">
                  <a:txBody>
                    <a:bodyPr/>
                    <a:lstStyle/>
                    <a:p>
                      <a:endParaRPr lang="es-CO"/>
                    </a:p>
                  </a:txBody>
                  <a:tcPr/>
                </a:tc>
              </a:tr>
              <a:tr h="370289">
                <a:tc>
                  <a:txBody>
                    <a:bodyPr/>
                    <a:lstStyle/>
                    <a:p>
                      <a:pPr algn="just">
                        <a:spcAft>
                          <a:spcPts val="0"/>
                        </a:spcAft>
                      </a:pPr>
                      <a:r>
                        <a:rPr lang="es-CO" sz="1200" b="1" dirty="0" smtClean="0">
                          <a:latin typeface="Arial" pitchFamily="34" charset="0"/>
                          <a:ea typeface="Times New Roman"/>
                          <a:cs typeface="Arial" pitchFamily="34" charset="0"/>
                        </a:rPr>
                        <a:t>ENVIADAS A ENTES</a:t>
                      </a:r>
                      <a:r>
                        <a:rPr lang="es-CO" sz="1200" b="1" baseline="0" dirty="0" smtClean="0">
                          <a:latin typeface="Arial" pitchFamily="34" charset="0"/>
                          <a:ea typeface="Times New Roman"/>
                          <a:cs typeface="Arial" pitchFamily="34" charset="0"/>
                        </a:rPr>
                        <a:t> DE CONTROL</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2</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4</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7</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2</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57788">
                <a:tc>
                  <a:txBody>
                    <a:bodyPr/>
                    <a:lstStyle/>
                    <a:p>
                      <a:pPr algn="just">
                        <a:spcAft>
                          <a:spcPts val="0"/>
                        </a:spcAft>
                      </a:pPr>
                      <a:r>
                        <a:rPr lang="es-CO" sz="1200" b="1" dirty="0" smtClean="0">
                          <a:latin typeface="Arial" pitchFamily="34" charset="0"/>
                          <a:ea typeface="Times New Roman"/>
                          <a:cs typeface="Arial" pitchFamily="34" charset="0"/>
                        </a:rPr>
                        <a:t>EN APELACION</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3</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70289">
                <a:tc>
                  <a:txBody>
                    <a:bodyPr/>
                    <a:lstStyle/>
                    <a:p>
                      <a:pPr algn="just">
                        <a:spcAft>
                          <a:spcPts val="0"/>
                        </a:spcAft>
                      </a:pPr>
                      <a:r>
                        <a:rPr lang="es-CO" sz="1200" b="1" dirty="0" smtClean="0">
                          <a:latin typeface="Arial" pitchFamily="34" charset="0"/>
                          <a:ea typeface="Times New Roman"/>
                          <a:cs typeface="Arial" pitchFamily="34" charset="0"/>
                        </a:rPr>
                        <a:t>PLIEGOS DE CARGOS</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3</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2</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70289">
                <a:tc>
                  <a:txBody>
                    <a:bodyPr/>
                    <a:lstStyle/>
                    <a:p>
                      <a:pPr algn="just">
                        <a:spcAft>
                          <a:spcPts val="0"/>
                        </a:spcAft>
                      </a:pPr>
                      <a:r>
                        <a:rPr lang="es-CO" sz="1200" b="1" dirty="0" smtClean="0">
                          <a:latin typeface="Arial" pitchFamily="34" charset="0"/>
                          <a:ea typeface="Times New Roman"/>
                          <a:cs typeface="Arial" pitchFamily="34" charset="0"/>
                        </a:rPr>
                        <a:t>FALLOS</a:t>
                      </a:r>
                      <a:r>
                        <a:rPr lang="es-CO" sz="1200" b="1" baseline="0" dirty="0" smtClean="0">
                          <a:latin typeface="Arial" pitchFamily="34" charset="0"/>
                          <a:ea typeface="Times New Roman"/>
                          <a:cs typeface="Arial" pitchFamily="34" charset="0"/>
                        </a:rPr>
                        <a:t> ABSOLUTORIO</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1</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70289">
                <a:tc>
                  <a:txBody>
                    <a:bodyPr/>
                    <a:lstStyle/>
                    <a:p>
                      <a:pPr algn="just">
                        <a:spcAft>
                          <a:spcPts val="0"/>
                        </a:spcAft>
                      </a:pPr>
                      <a:r>
                        <a:rPr lang="es-CO" sz="1200" b="1" dirty="0" smtClean="0">
                          <a:latin typeface="Arial" pitchFamily="34" charset="0"/>
                          <a:ea typeface="Times New Roman"/>
                          <a:cs typeface="Arial" pitchFamily="34" charset="0"/>
                        </a:rPr>
                        <a:t>FALLO SANCIONATORIO</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3</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1</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1</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dirty="0" smtClean="0">
                          <a:latin typeface="Arial" pitchFamily="34" charset="0"/>
                          <a:ea typeface="Times New Roman"/>
                          <a:cs typeface="Arial" pitchFamily="34" charset="0"/>
                        </a:rPr>
                        <a:t>1</a:t>
                      </a:r>
                      <a:endParaRPr lang="es-CO" sz="12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70289">
                <a:tc>
                  <a:txBody>
                    <a:bodyPr/>
                    <a:lstStyle/>
                    <a:p>
                      <a:pPr algn="just">
                        <a:spcAft>
                          <a:spcPts val="0"/>
                        </a:spcAft>
                      </a:pPr>
                      <a:r>
                        <a:rPr lang="es-CO" sz="1200" b="1" dirty="0" smtClean="0">
                          <a:latin typeface="Arial" pitchFamily="34" charset="0"/>
                          <a:ea typeface="Times New Roman"/>
                          <a:cs typeface="Arial" pitchFamily="34" charset="0"/>
                        </a:rPr>
                        <a:t>TOTAL</a:t>
                      </a:r>
                      <a:r>
                        <a:rPr lang="es-CO" sz="1200" b="1" baseline="0" dirty="0" smtClean="0">
                          <a:latin typeface="Arial" pitchFamily="34" charset="0"/>
                          <a:ea typeface="Times New Roman"/>
                          <a:cs typeface="Arial" pitchFamily="34" charset="0"/>
                        </a:rPr>
                        <a:t> ACTUACIONES ACTIVAS</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b="1" dirty="0" smtClean="0">
                          <a:latin typeface="Arial" pitchFamily="34" charset="0"/>
                          <a:ea typeface="Times New Roman"/>
                          <a:cs typeface="Arial" pitchFamily="34" charset="0"/>
                        </a:rPr>
                        <a:t>35</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b="1" dirty="0" smtClean="0">
                          <a:latin typeface="Arial" pitchFamily="34" charset="0"/>
                          <a:ea typeface="Times New Roman"/>
                          <a:cs typeface="Arial" pitchFamily="34" charset="0"/>
                        </a:rPr>
                        <a:t>71</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b="1" dirty="0" smtClean="0">
                          <a:latin typeface="Arial" pitchFamily="34" charset="0"/>
                          <a:ea typeface="Times New Roman"/>
                          <a:cs typeface="Arial" pitchFamily="34" charset="0"/>
                        </a:rPr>
                        <a:t>150</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s-CO" sz="1200" b="1" dirty="0" smtClean="0">
                          <a:latin typeface="Arial" pitchFamily="34" charset="0"/>
                          <a:ea typeface="Times New Roman"/>
                          <a:cs typeface="Arial" pitchFamily="34" charset="0"/>
                        </a:rPr>
                        <a:t>70</a:t>
                      </a:r>
                      <a:endParaRPr lang="es-CO" sz="12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1174</Words>
  <Application>Microsoft Office PowerPoint</Application>
  <PresentationFormat>Presentación en pantalla (4:3)</PresentationFormat>
  <Paragraphs>126</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Arial Black</vt:lpstr>
      <vt:lpstr>Arial Narrow</vt:lpstr>
      <vt:lpstr>Calibri</vt:lpstr>
      <vt:lpstr>Helvetica</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mcedeno</dc:creator>
  <cp:lastModifiedBy>BELKA GUTIERREZ</cp:lastModifiedBy>
  <cp:revision>26</cp:revision>
  <dcterms:created xsi:type="dcterms:W3CDTF">2011-12-05T20:54:58Z</dcterms:created>
  <dcterms:modified xsi:type="dcterms:W3CDTF">2015-10-30T18:55:18Z</dcterms:modified>
</cp:coreProperties>
</file>