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SEPTIEMBRE (2023-2024)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Hoja6!$A$7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Hoja6!$B$7:$C$7</c:f>
              <c:numCache>
                <c:formatCode>General</c:formatCode>
                <c:ptCount val="2"/>
                <c:pt idx="0">
                  <c:v>2106</c:v>
                </c:pt>
                <c:pt idx="1">
                  <c:v>7283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5-4859-BB59-634D770A9FEF}"/>
            </c:ext>
          </c:extLst>
        </c:ser>
        <c:ser>
          <c:idx val="1"/>
          <c:order val="1"/>
          <c:tx>
            <c:strRef>
              <c:f>Hoja6!$A$8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Hoja6!$B$8:$C$8</c:f>
              <c:numCache>
                <c:formatCode>General</c:formatCode>
                <c:ptCount val="2"/>
                <c:pt idx="0">
                  <c:v>5703</c:v>
                </c:pt>
                <c:pt idx="1">
                  <c:v>6965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35-4859-BB59-634D770A9FEF}"/>
            </c:ext>
          </c:extLst>
        </c:ser>
        <c:ser>
          <c:idx val="2"/>
          <c:order val="2"/>
          <c:tx>
            <c:strRef>
              <c:f>Hoja6!$A$9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Hoja6!$B$9:$C$9</c:f>
              <c:numCache>
                <c:formatCode>General</c:formatCode>
                <c:ptCount val="2"/>
                <c:pt idx="0">
                  <c:v>7597</c:v>
                </c:pt>
                <c:pt idx="1">
                  <c:v>8120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35-4859-BB59-634D770A9FEF}"/>
            </c:ext>
          </c:extLst>
        </c:ser>
        <c:ser>
          <c:idx val="3"/>
          <c:order val="3"/>
          <c:tx>
            <c:strRef>
              <c:f>Hoja6!$A$10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Hoja6!$B$10:$C$10</c:f>
              <c:numCache>
                <c:formatCode>General</c:formatCode>
                <c:ptCount val="2"/>
                <c:pt idx="0">
                  <c:v>7138</c:v>
                </c:pt>
                <c:pt idx="1">
                  <c:v>8605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35-4859-BB59-634D770A9FEF}"/>
            </c:ext>
          </c:extLst>
        </c:ser>
        <c:ser>
          <c:idx val="4"/>
          <c:order val="4"/>
          <c:tx>
            <c:strRef>
              <c:f>Hoja6!$A$11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Hoja6!$B$11:$C$11</c:f>
              <c:numCache>
                <c:formatCode>General</c:formatCode>
                <c:ptCount val="2"/>
                <c:pt idx="0">
                  <c:v>7713</c:v>
                </c:pt>
                <c:pt idx="1">
                  <c:v>8827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35-4859-BB59-634D770A9FEF}"/>
            </c:ext>
          </c:extLst>
        </c:ser>
        <c:ser>
          <c:idx val="5"/>
          <c:order val="5"/>
          <c:tx>
            <c:strRef>
              <c:f>Hoja6!$A$12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Hoja6!$B$12:$C$12</c:f>
              <c:numCache>
                <c:formatCode>General</c:formatCode>
                <c:ptCount val="2"/>
                <c:pt idx="0">
                  <c:v>8043</c:v>
                </c:pt>
                <c:pt idx="1">
                  <c:v>8101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35-4859-BB59-634D770A9FEF}"/>
            </c:ext>
          </c:extLst>
        </c:ser>
        <c:ser>
          <c:idx val="6"/>
          <c:order val="6"/>
          <c:tx>
            <c:strRef>
              <c:f>Hoja6!$A$13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Hoja6!$B$13:$C$13</c:f>
              <c:numCache>
                <c:formatCode>General</c:formatCode>
                <c:ptCount val="2"/>
                <c:pt idx="0">
                  <c:v>8754</c:v>
                </c:pt>
                <c:pt idx="1">
                  <c:v>7820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35-4859-BB59-634D770A9FEF}"/>
            </c:ext>
          </c:extLst>
        </c:ser>
        <c:ser>
          <c:idx val="7"/>
          <c:order val="7"/>
          <c:tx>
            <c:strRef>
              <c:f>Hoja6!$A$14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Hoja6!$B$14:$C$14</c:f>
              <c:numCache>
                <c:formatCode>General</c:formatCode>
                <c:ptCount val="2"/>
                <c:pt idx="0">
                  <c:v>8380</c:v>
                </c:pt>
                <c:pt idx="1">
                  <c:v>6572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C35-4859-BB59-634D770A9FEF}"/>
            </c:ext>
          </c:extLst>
        </c:ser>
        <c:ser>
          <c:idx val="8"/>
          <c:order val="8"/>
          <c:tx>
            <c:strRef>
              <c:f>Hoja6!$A$15</c:f>
              <c:strCache>
                <c:ptCount val="1"/>
                <c:pt idx="0">
                  <c:v>SEPTIEMBRE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Hoja6!$B$15:$C$15</c:f>
              <c:numCache>
                <c:formatCode>General</c:formatCode>
                <c:ptCount val="2"/>
                <c:pt idx="0">
                  <c:v>8684</c:v>
                </c:pt>
                <c:pt idx="1">
                  <c:v>7574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C35-4859-BB59-634D770A9F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9184"/>
        <c:axId val="457129744"/>
      </c:barChart>
      <c:catAx>
        <c:axId val="45712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9744"/>
        <c:crosses val="autoZero"/>
        <c:auto val="1"/>
        <c:lblAlgn val="ctr"/>
        <c:lblOffset val="100"/>
        <c:noMultiLvlLbl val="0"/>
      </c:catAx>
      <c:valAx>
        <c:axId val="457129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VEHICULO (SEPTIEMBRE) 2023-2024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Hoja5!$B$1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Hoja5!$B$2:$B$12</c:f>
              <c:numCache>
                <c:formatCode>General</c:formatCode>
                <c:ptCount val="11"/>
                <c:pt idx="0">
                  <c:v>35752</c:v>
                </c:pt>
                <c:pt idx="1">
                  <c:v>616</c:v>
                </c:pt>
                <c:pt idx="2">
                  <c:v>181</c:v>
                </c:pt>
                <c:pt idx="3">
                  <c:v>1133</c:v>
                </c:pt>
                <c:pt idx="4">
                  <c:v>14004</c:v>
                </c:pt>
                <c:pt idx="5">
                  <c:v>3700</c:v>
                </c:pt>
                <c:pt idx="6">
                  <c:v>207</c:v>
                </c:pt>
                <c:pt idx="7">
                  <c:v>11</c:v>
                </c:pt>
                <c:pt idx="8">
                  <c:v>8415</c:v>
                </c:pt>
                <c:pt idx="9">
                  <c:v>32</c:v>
                </c:pt>
                <c:pt idx="1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21-4B2D-BCCD-A785CD26961F}"/>
            </c:ext>
          </c:extLst>
        </c:ser>
        <c:ser>
          <c:idx val="1"/>
          <c:order val="1"/>
          <c:tx>
            <c:strRef>
              <c:f>Hoja5!$C$1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2728108752762258E-3"/>
                  <c:y val="-5.20833333333335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21-4B2D-BCCD-A785CD2696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Hoja5!$C$2:$C$12</c:f>
              <c:numCache>
                <c:formatCode>General</c:formatCode>
                <c:ptCount val="11"/>
                <c:pt idx="0">
                  <c:v>35774</c:v>
                </c:pt>
                <c:pt idx="1">
                  <c:v>651</c:v>
                </c:pt>
                <c:pt idx="2">
                  <c:v>156</c:v>
                </c:pt>
                <c:pt idx="3">
                  <c:v>1100</c:v>
                </c:pt>
                <c:pt idx="4">
                  <c:v>15953</c:v>
                </c:pt>
                <c:pt idx="5">
                  <c:v>3900</c:v>
                </c:pt>
                <c:pt idx="6">
                  <c:v>227</c:v>
                </c:pt>
                <c:pt idx="7">
                  <c:v>31</c:v>
                </c:pt>
                <c:pt idx="8">
                  <c:v>11874</c:v>
                </c:pt>
                <c:pt idx="9">
                  <c:v>70</c:v>
                </c:pt>
                <c:pt idx="10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21-4B2D-BCCD-A785CD2696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4704"/>
        <c:axId val="457125264"/>
      </c:barChart>
      <c:catAx>
        <c:axId val="45712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5264"/>
        <c:crosses val="autoZero"/>
        <c:auto val="1"/>
        <c:lblAlgn val="ctr"/>
        <c:lblOffset val="100"/>
        <c:noMultiLvlLbl val="0"/>
      </c:catAx>
      <c:valAx>
        <c:axId val="457125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INFRACCION (SEPTIEMBRE) 2023-2024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Hoja4!$B$1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Hoja4!$B$2:$B$7</c:f>
              <c:numCache>
                <c:formatCode>General</c:formatCode>
                <c:ptCount val="6"/>
                <c:pt idx="0">
                  <c:v>27559</c:v>
                </c:pt>
                <c:pt idx="1">
                  <c:v>5496</c:v>
                </c:pt>
                <c:pt idx="2">
                  <c:v>313</c:v>
                </c:pt>
                <c:pt idx="3">
                  <c:v>0</c:v>
                </c:pt>
                <c:pt idx="4">
                  <c:v>10277</c:v>
                </c:pt>
                <c:pt idx="5">
                  <c:v>20473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9F-4E1D-AD69-21D635BBCAF3}"/>
            </c:ext>
          </c:extLst>
        </c:ser>
        <c:ser>
          <c:idx val="1"/>
          <c:order val="1"/>
          <c:tx>
            <c:strRef>
              <c:f>Hoja4!$C$1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Hoja4!$C$2:$C$7</c:f>
              <c:numCache>
                <c:formatCode>General</c:formatCode>
                <c:ptCount val="6"/>
                <c:pt idx="0">
                  <c:v>30127</c:v>
                </c:pt>
                <c:pt idx="1">
                  <c:v>6349</c:v>
                </c:pt>
                <c:pt idx="2">
                  <c:v>430</c:v>
                </c:pt>
                <c:pt idx="3">
                  <c:v>0</c:v>
                </c:pt>
                <c:pt idx="4">
                  <c:v>9536</c:v>
                </c:pt>
                <c:pt idx="5">
                  <c:v>23425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9F-4E1D-AD69-21D635BBCA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8816"/>
        <c:axId val="398459376"/>
        <c:axId val="0"/>
      </c:bar3DChart>
      <c:catAx>
        <c:axId val="39845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9376"/>
        <c:crosses val="autoZero"/>
        <c:auto val="1"/>
        <c:lblAlgn val="ctr"/>
        <c:lblOffset val="100"/>
        <c:noMultiLvlLbl val="0"/>
      </c:catAx>
      <c:valAx>
        <c:axId val="398459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CAMARAS</a:t>
            </a:r>
            <a:r>
              <a:rPr lang="es-CO" baseline="0"/>
              <a:t> QUE MAS GENERARON INFRACCIONES SEPTIEMBRE- 2024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Hoja3!$A$1:$A$15</c:f>
              <c:strCache>
                <c:ptCount val="15"/>
                <c:pt idx="0">
                  <c:v>Carro mal parqueo Sur</c:v>
                </c:pt>
                <c:pt idx="1">
                  <c:v>Juan Mina</c:v>
                </c:pt>
                <c:pt idx="2">
                  <c:v>Carro mal parqueo Norte</c:v>
                </c:pt>
                <c:pt idx="3">
                  <c:v>Hotel Barranquilla Plaza</c:v>
                </c:pt>
                <c:pt idx="4">
                  <c:v>Carro mal parqueo alto norte</c:v>
                </c:pt>
                <c:pt idx="5">
                  <c:v>Centro Comercial Panorama</c:v>
                </c:pt>
                <c:pt idx="6">
                  <c:v>Carro mal parqueo Sur - Norte</c:v>
                </c:pt>
                <c:pt idx="7">
                  <c:v>Bloqueo Cam5</c:v>
                </c:pt>
                <c:pt idx="8">
                  <c:v>Carro mal parqueo alto sur</c:v>
                </c:pt>
                <c:pt idx="9">
                  <c:v>PriceSmart</c:v>
                </c:pt>
                <c:pt idx="10">
                  <c:v>Estadio Metropolitano Roberto Melendez</c:v>
                </c:pt>
                <c:pt idx="11">
                  <c:v>Cuartelillo Del Bosque</c:v>
                </c:pt>
                <c:pt idx="12">
                  <c:v>Iglesia Adventista</c:v>
                </c:pt>
                <c:pt idx="13">
                  <c:v>Bodytech</c:v>
                </c:pt>
                <c:pt idx="14">
                  <c:v>Sena Colombo AlemÃ¡n</c:v>
                </c:pt>
              </c:strCache>
            </c:strRef>
          </c:cat>
          <c:val>
            <c:numRef>
              <c:f>Hoja3!$B$1:$B$15</c:f>
              <c:numCache>
                <c:formatCode>General</c:formatCode>
                <c:ptCount val="15"/>
                <c:pt idx="0">
                  <c:v>6203</c:v>
                </c:pt>
                <c:pt idx="1">
                  <c:v>5647</c:v>
                </c:pt>
                <c:pt idx="2">
                  <c:v>5533</c:v>
                </c:pt>
                <c:pt idx="3">
                  <c:v>5364</c:v>
                </c:pt>
                <c:pt idx="4">
                  <c:v>4370</c:v>
                </c:pt>
                <c:pt idx="5">
                  <c:v>4272</c:v>
                </c:pt>
                <c:pt idx="6">
                  <c:v>4098</c:v>
                </c:pt>
                <c:pt idx="7">
                  <c:v>4037</c:v>
                </c:pt>
                <c:pt idx="8">
                  <c:v>3220</c:v>
                </c:pt>
                <c:pt idx="9">
                  <c:v>2858</c:v>
                </c:pt>
                <c:pt idx="10">
                  <c:v>2402</c:v>
                </c:pt>
                <c:pt idx="11">
                  <c:v>2097</c:v>
                </c:pt>
                <c:pt idx="12">
                  <c:v>2078</c:v>
                </c:pt>
                <c:pt idx="13">
                  <c:v>2054</c:v>
                </c:pt>
                <c:pt idx="14">
                  <c:v>1989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F6-4253-8F32-B0649B8554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5456"/>
        <c:axId val="398456016"/>
        <c:axId val="0"/>
      </c:bar3DChart>
      <c:catAx>
        <c:axId val="39845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6016"/>
        <c:crosses val="autoZero"/>
        <c:auto val="1"/>
        <c:lblAlgn val="ctr"/>
        <c:lblOffset val="100"/>
        <c:noMultiLvlLbl val="0"/>
      </c:catAx>
      <c:valAx>
        <c:axId val="398456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FISCALIZACION ELECTRONICA SEPTIEMBRE 2024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Septiembre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624425"/>
              </p:ext>
            </p:extLst>
          </p:nvPr>
        </p:nvGraphicFramePr>
        <p:xfrm>
          <a:off x="1563757" y="1020417"/>
          <a:ext cx="9806608" cy="478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Septiembre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165399"/>
              </p:ext>
            </p:extLst>
          </p:nvPr>
        </p:nvGraphicFramePr>
        <p:xfrm>
          <a:off x="1590262" y="861391"/>
          <a:ext cx="963433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182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Septiembre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3783979"/>
              </p:ext>
            </p:extLst>
          </p:nvPr>
        </p:nvGraphicFramePr>
        <p:xfrm>
          <a:off x="1669774" y="954157"/>
          <a:ext cx="9328805" cy="463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336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Septiembre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815614"/>
              </p:ext>
            </p:extLst>
          </p:nvPr>
        </p:nvGraphicFramePr>
        <p:xfrm>
          <a:off x="1563758" y="901148"/>
          <a:ext cx="9475304" cy="4704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357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110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FISCALIZACION ELECTRONICA SEPTIEMBRE 2024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13</cp:revision>
  <dcterms:created xsi:type="dcterms:W3CDTF">2024-01-04T16:42:26Z</dcterms:created>
  <dcterms:modified xsi:type="dcterms:W3CDTF">2024-10-10T15:43:17Z</dcterms:modified>
</cp:coreProperties>
</file>