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JUNIO (2023-2024)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Hoja6!$A$7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Hoja6!$B$7:$C$7</c:f>
              <c:numCache>
                <c:formatCode>General</c:formatCode>
                <c:ptCount val="2"/>
                <c:pt idx="0">
                  <c:v>2106</c:v>
                </c:pt>
                <c:pt idx="1">
                  <c:v>7283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AC-400A-B011-FFE6CA67953C}"/>
            </c:ext>
          </c:extLst>
        </c:ser>
        <c:ser>
          <c:idx val="1"/>
          <c:order val="1"/>
          <c:tx>
            <c:strRef>
              <c:f>Hoja6!$A$8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Hoja6!$B$8:$C$8</c:f>
              <c:numCache>
                <c:formatCode>General</c:formatCode>
                <c:ptCount val="2"/>
                <c:pt idx="0">
                  <c:v>5703</c:v>
                </c:pt>
                <c:pt idx="1">
                  <c:v>6965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AC-400A-B011-FFE6CA67953C}"/>
            </c:ext>
          </c:extLst>
        </c:ser>
        <c:ser>
          <c:idx val="2"/>
          <c:order val="2"/>
          <c:tx>
            <c:strRef>
              <c:f>Hoja6!$A$9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Hoja6!$B$9:$C$9</c:f>
              <c:numCache>
                <c:formatCode>General</c:formatCode>
                <c:ptCount val="2"/>
                <c:pt idx="0">
                  <c:v>7597</c:v>
                </c:pt>
                <c:pt idx="1">
                  <c:v>8120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AC-400A-B011-FFE6CA67953C}"/>
            </c:ext>
          </c:extLst>
        </c:ser>
        <c:ser>
          <c:idx val="3"/>
          <c:order val="3"/>
          <c:tx>
            <c:strRef>
              <c:f>Hoja6!$A$10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Hoja6!$B$10:$C$10</c:f>
              <c:numCache>
                <c:formatCode>General</c:formatCode>
                <c:ptCount val="2"/>
                <c:pt idx="0">
                  <c:v>7138</c:v>
                </c:pt>
                <c:pt idx="1">
                  <c:v>8605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AC-400A-B011-FFE6CA67953C}"/>
            </c:ext>
          </c:extLst>
        </c:ser>
        <c:ser>
          <c:idx val="4"/>
          <c:order val="4"/>
          <c:tx>
            <c:strRef>
              <c:f>Hoja6!$A$11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Hoja6!$B$11:$C$11</c:f>
              <c:numCache>
                <c:formatCode>General</c:formatCode>
                <c:ptCount val="2"/>
                <c:pt idx="0">
                  <c:v>7713</c:v>
                </c:pt>
                <c:pt idx="1">
                  <c:v>8827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AC-400A-B011-FFE6CA67953C}"/>
            </c:ext>
          </c:extLst>
        </c:ser>
        <c:ser>
          <c:idx val="5"/>
          <c:order val="5"/>
          <c:tx>
            <c:strRef>
              <c:f>Hoja6!$A$12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Hoja6!$B$12:$C$12</c:f>
              <c:numCache>
                <c:formatCode>General</c:formatCode>
                <c:ptCount val="2"/>
                <c:pt idx="0">
                  <c:v>8043</c:v>
                </c:pt>
                <c:pt idx="1">
                  <c:v>8099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AC-400A-B011-FFE6CA6795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9184"/>
        <c:axId val="457129744"/>
      </c:barChart>
      <c:catAx>
        <c:axId val="45712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9744"/>
        <c:crosses val="autoZero"/>
        <c:auto val="1"/>
        <c:lblAlgn val="ctr"/>
        <c:lblOffset val="100"/>
        <c:noMultiLvlLbl val="0"/>
      </c:catAx>
      <c:valAx>
        <c:axId val="457129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VEHICULO (JUNIO) 2023-2024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Hoja5!$B$1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Hoja5!$B$2:$B$12</c:f>
              <c:numCache>
                <c:formatCode>General</c:formatCode>
                <c:ptCount val="11"/>
                <c:pt idx="0">
                  <c:v>21058</c:v>
                </c:pt>
                <c:pt idx="1">
                  <c:v>400</c:v>
                </c:pt>
                <c:pt idx="2">
                  <c:v>118</c:v>
                </c:pt>
                <c:pt idx="3">
                  <c:v>693</c:v>
                </c:pt>
                <c:pt idx="4">
                  <c:v>8053</c:v>
                </c:pt>
                <c:pt idx="5">
                  <c:v>2132</c:v>
                </c:pt>
                <c:pt idx="6">
                  <c:v>120</c:v>
                </c:pt>
                <c:pt idx="7">
                  <c:v>8</c:v>
                </c:pt>
                <c:pt idx="8">
                  <c:v>5650</c:v>
                </c:pt>
                <c:pt idx="9">
                  <c:v>22</c:v>
                </c:pt>
                <c:pt idx="1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41-43E0-8A6E-DFA5582F4C0F}"/>
            </c:ext>
          </c:extLst>
        </c:ser>
        <c:ser>
          <c:idx val="1"/>
          <c:order val="1"/>
          <c:tx>
            <c:strRef>
              <c:f>Hoja5!$C$1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Hoja5!$C$2:$C$12</c:f>
              <c:numCache>
                <c:formatCode>General</c:formatCode>
                <c:ptCount val="11"/>
                <c:pt idx="0">
                  <c:v>24625</c:v>
                </c:pt>
                <c:pt idx="1">
                  <c:v>421</c:v>
                </c:pt>
                <c:pt idx="2">
                  <c:v>101</c:v>
                </c:pt>
                <c:pt idx="3">
                  <c:v>711</c:v>
                </c:pt>
                <c:pt idx="4">
                  <c:v>10712</c:v>
                </c:pt>
                <c:pt idx="5">
                  <c:v>2675</c:v>
                </c:pt>
                <c:pt idx="6">
                  <c:v>147</c:v>
                </c:pt>
                <c:pt idx="7">
                  <c:v>28</c:v>
                </c:pt>
                <c:pt idx="8">
                  <c:v>8391</c:v>
                </c:pt>
                <c:pt idx="9">
                  <c:v>35</c:v>
                </c:pt>
                <c:pt idx="1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41-43E0-8A6E-DFA5582F4C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4704"/>
        <c:axId val="457125264"/>
      </c:barChart>
      <c:catAx>
        <c:axId val="45712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5264"/>
        <c:crosses val="autoZero"/>
        <c:auto val="1"/>
        <c:lblAlgn val="ctr"/>
        <c:lblOffset val="100"/>
        <c:noMultiLvlLbl val="0"/>
      </c:catAx>
      <c:valAx>
        <c:axId val="457125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INFRACCION (JUNIO) 2023-2024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Hoja4!$B$1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Hoja4!$B$2:$B$7</c:f>
              <c:numCache>
                <c:formatCode>General</c:formatCode>
                <c:ptCount val="6"/>
                <c:pt idx="0">
                  <c:v>17811</c:v>
                </c:pt>
                <c:pt idx="1">
                  <c:v>4239</c:v>
                </c:pt>
                <c:pt idx="2">
                  <c:v>223</c:v>
                </c:pt>
                <c:pt idx="3">
                  <c:v>0</c:v>
                </c:pt>
                <c:pt idx="4">
                  <c:v>6221</c:v>
                </c:pt>
                <c:pt idx="5">
                  <c:v>9806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A-4531-9683-D12527D40EA4}"/>
            </c:ext>
          </c:extLst>
        </c:ser>
        <c:ser>
          <c:idx val="1"/>
          <c:order val="1"/>
          <c:tx>
            <c:strRef>
              <c:f>Hoja4!$C$1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Hoja4!$C$2:$C$7</c:f>
              <c:numCache>
                <c:formatCode>General</c:formatCode>
                <c:ptCount val="6"/>
                <c:pt idx="0">
                  <c:v>20999</c:v>
                </c:pt>
                <c:pt idx="1">
                  <c:v>4452</c:v>
                </c:pt>
                <c:pt idx="2">
                  <c:v>312</c:v>
                </c:pt>
                <c:pt idx="3">
                  <c:v>0</c:v>
                </c:pt>
                <c:pt idx="4">
                  <c:v>6076</c:v>
                </c:pt>
                <c:pt idx="5">
                  <c:v>16060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FA-4531-9683-D12527D40E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8816"/>
        <c:axId val="398459376"/>
        <c:axId val="0"/>
      </c:bar3DChart>
      <c:catAx>
        <c:axId val="3984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9376"/>
        <c:crosses val="autoZero"/>
        <c:auto val="1"/>
        <c:lblAlgn val="ctr"/>
        <c:lblOffset val="100"/>
        <c:noMultiLvlLbl val="0"/>
      </c:catAx>
      <c:valAx>
        <c:axId val="398459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CAMARAS</a:t>
            </a:r>
            <a:r>
              <a:rPr lang="es-CO" baseline="0"/>
              <a:t> QUE MAS GENERARON INFRACCIONES JUNIO- 2024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Hoja3!$A$1:$A$15</c:f>
              <c:strCache>
                <c:ptCount val="15"/>
                <c:pt idx="0">
                  <c:v>Carro mal parqueo Sur</c:v>
                </c:pt>
                <c:pt idx="1">
                  <c:v>Carro mal parqueo Norte</c:v>
                </c:pt>
                <c:pt idx="2">
                  <c:v>Juan Mina</c:v>
                </c:pt>
                <c:pt idx="3">
                  <c:v>Hotel Barranquilla Plaza</c:v>
                </c:pt>
                <c:pt idx="4">
                  <c:v>Centro Comercial Panorama</c:v>
                </c:pt>
                <c:pt idx="5">
                  <c:v>Bloqueo Cam5</c:v>
                </c:pt>
                <c:pt idx="6">
                  <c:v>Carro mal parqueo alto norte</c:v>
                </c:pt>
                <c:pt idx="7">
                  <c:v>Carro mal parqueo Sur - Norte</c:v>
                </c:pt>
                <c:pt idx="8">
                  <c:v>Carro mal parqueo alto sur</c:v>
                </c:pt>
                <c:pt idx="9">
                  <c:v>PriceSmart</c:v>
                </c:pt>
                <c:pt idx="10">
                  <c:v>Bodytech</c:v>
                </c:pt>
                <c:pt idx="11">
                  <c:v>Estadio Metropolitano Roberto Melendez</c:v>
                </c:pt>
                <c:pt idx="12">
                  <c:v>Iglesia Adventista</c:v>
                </c:pt>
                <c:pt idx="13">
                  <c:v>Sena Colombo AlemÃ¡n</c:v>
                </c:pt>
                <c:pt idx="14">
                  <c:v>Cuartelillo Del Bosque</c:v>
                </c:pt>
              </c:strCache>
            </c:strRef>
          </c:cat>
          <c:val>
            <c:numRef>
              <c:f>Hoja3!$B$1:$B$15</c:f>
              <c:numCache>
                <c:formatCode>General</c:formatCode>
                <c:ptCount val="15"/>
                <c:pt idx="0">
                  <c:v>4396</c:v>
                </c:pt>
                <c:pt idx="1">
                  <c:v>3852</c:v>
                </c:pt>
                <c:pt idx="2">
                  <c:v>3641</c:v>
                </c:pt>
                <c:pt idx="3">
                  <c:v>3613</c:v>
                </c:pt>
                <c:pt idx="4">
                  <c:v>3021</c:v>
                </c:pt>
                <c:pt idx="5">
                  <c:v>2972</c:v>
                </c:pt>
                <c:pt idx="6">
                  <c:v>2884</c:v>
                </c:pt>
                <c:pt idx="7">
                  <c:v>2718</c:v>
                </c:pt>
                <c:pt idx="8">
                  <c:v>2209</c:v>
                </c:pt>
                <c:pt idx="9">
                  <c:v>2208</c:v>
                </c:pt>
                <c:pt idx="10">
                  <c:v>1595</c:v>
                </c:pt>
                <c:pt idx="11">
                  <c:v>1538</c:v>
                </c:pt>
                <c:pt idx="12">
                  <c:v>1488</c:v>
                </c:pt>
                <c:pt idx="13">
                  <c:v>1488</c:v>
                </c:pt>
                <c:pt idx="14">
                  <c:v>1487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6D-49EA-9219-F59AC2614C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5456"/>
        <c:axId val="398456016"/>
        <c:axId val="0"/>
      </c:bar3DChart>
      <c:catAx>
        <c:axId val="39845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6016"/>
        <c:crosses val="autoZero"/>
        <c:auto val="1"/>
        <c:lblAlgn val="ctr"/>
        <c:lblOffset val="100"/>
        <c:noMultiLvlLbl val="0"/>
      </c:catAx>
      <c:valAx>
        <c:axId val="39845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FISCALIZACION ELECTRONICA JUNIO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Junio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501734"/>
              </p:ext>
            </p:extLst>
          </p:nvPr>
        </p:nvGraphicFramePr>
        <p:xfrm>
          <a:off x="1722784" y="742121"/>
          <a:ext cx="9170504" cy="5009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Junio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746567"/>
              </p:ext>
            </p:extLst>
          </p:nvPr>
        </p:nvGraphicFramePr>
        <p:xfrm>
          <a:off x="1868556" y="874642"/>
          <a:ext cx="9157253" cy="478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182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Junio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1512"/>
              </p:ext>
            </p:extLst>
          </p:nvPr>
        </p:nvGraphicFramePr>
        <p:xfrm>
          <a:off x="1550504" y="874643"/>
          <a:ext cx="9674087" cy="4929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336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Junio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393835"/>
              </p:ext>
            </p:extLst>
          </p:nvPr>
        </p:nvGraphicFramePr>
        <p:xfrm>
          <a:off x="2001078" y="887896"/>
          <a:ext cx="8865705" cy="4823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357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109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FISCALIZACION ELECTRONICA JUNIO 2024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10</cp:revision>
  <dcterms:created xsi:type="dcterms:W3CDTF">2024-01-04T16:42:26Z</dcterms:created>
  <dcterms:modified xsi:type="dcterms:W3CDTF">2024-07-11T15:54:27Z</dcterms:modified>
</cp:coreProperties>
</file>