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A4EECE-07FD-0762-2159-C65C79BCA6C1}" v="52" dt="2022-06-17T16:17:40.182"/>
    <p1510:client id="{CA390293-8EBC-5EE1-8AF7-3DEE38102B56}" v="1" dt="2022-06-17T16:04:41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341" autoAdjust="0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NOVIEMBRE (2022-2023)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Hoja6!$A$7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Hoja6!$B$7:$C$7</c:f>
              <c:numCache>
                <c:formatCode>General</c:formatCode>
                <c:ptCount val="2"/>
                <c:pt idx="0">
                  <c:v>4856</c:v>
                </c:pt>
                <c:pt idx="1">
                  <c:v>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90-4300-B01D-41CE13979435}"/>
            </c:ext>
          </c:extLst>
        </c:ser>
        <c:ser>
          <c:idx val="1"/>
          <c:order val="1"/>
          <c:tx>
            <c:strRef>
              <c:f>Hoja6!$A$8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Hoja6!$B$8:$C$8</c:f>
              <c:numCache>
                <c:formatCode>General</c:formatCode>
                <c:ptCount val="2"/>
                <c:pt idx="0">
                  <c:v>3742</c:v>
                </c:pt>
                <c:pt idx="1">
                  <c:v>5703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90-4300-B01D-41CE13979435}"/>
            </c:ext>
          </c:extLst>
        </c:ser>
        <c:ser>
          <c:idx val="2"/>
          <c:order val="2"/>
          <c:tx>
            <c:strRef>
              <c:f>Hoja6!$A$9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Hoja6!$B$9:$C$9</c:f>
              <c:numCache>
                <c:formatCode>General</c:formatCode>
                <c:ptCount val="2"/>
                <c:pt idx="0">
                  <c:v>5328</c:v>
                </c:pt>
                <c:pt idx="1">
                  <c:v>7597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90-4300-B01D-41CE13979435}"/>
            </c:ext>
          </c:extLst>
        </c:ser>
        <c:ser>
          <c:idx val="3"/>
          <c:order val="3"/>
          <c:tx>
            <c:strRef>
              <c:f>Hoja6!$A$10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Hoja6!$B$10:$C$10</c:f>
              <c:numCache>
                <c:formatCode>General</c:formatCode>
                <c:ptCount val="2"/>
                <c:pt idx="0">
                  <c:v>6836</c:v>
                </c:pt>
                <c:pt idx="1">
                  <c:v>7138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90-4300-B01D-41CE13979435}"/>
            </c:ext>
          </c:extLst>
        </c:ser>
        <c:ser>
          <c:idx val="4"/>
          <c:order val="4"/>
          <c:tx>
            <c:strRef>
              <c:f>Hoja6!$A$11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Hoja6!$B$11:$C$11</c:f>
              <c:numCache>
                <c:formatCode>General</c:formatCode>
                <c:ptCount val="2"/>
                <c:pt idx="0">
                  <c:v>7736</c:v>
                </c:pt>
                <c:pt idx="1">
                  <c:v>7713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90-4300-B01D-41CE13979435}"/>
            </c:ext>
          </c:extLst>
        </c:ser>
        <c:ser>
          <c:idx val="5"/>
          <c:order val="5"/>
          <c:tx>
            <c:strRef>
              <c:f>Hoja6!$A$12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Hoja6!$B$12:$C$12</c:f>
              <c:numCache>
                <c:formatCode>General</c:formatCode>
                <c:ptCount val="2"/>
                <c:pt idx="0">
                  <c:v>8417</c:v>
                </c:pt>
                <c:pt idx="1">
                  <c:v>8043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90-4300-B01D-41CE13979435}"/>
            </c:ext>
          </c:extLst>
        </c:ser>
        <c:ser>
          <c:idx val="6"/>
          <c:order val="6"/>
          <c:tx>
            <c:strRef>
              <c:f>Hoja6!$A$13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Hoja6!$B$13:$C$13</c:f>
              <c:numCache>
                <c:formatCode>General</c:formatCode>
                <c:ptCount val="2"/>
                <c:pt idx="0">
                  <c:v>7659</c:v>
                </c:pt>
                <c:pt idx="1">
                  <c:v>8754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90-4300-B01D-41CE13979435}"/>
            </c:ext>
          </c:extLst>
        </c:ser>
        <c:ser>
          <c:idx val="7"/>
          <c:order val="7"/>
          <c:tx>
            <c:strRef>
              <c:f>Hoja6!$A$14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Hoja6!$B$14:$C$14</c:f>
              <c:numCache>
                <c:formatCode>General</c:formatCode>
                <c:ptCount val="2"/>
                <c:pt idx="0">
                  <c:v>6128</c:v>
                </c:pt>
                <c:pt idx="1">
                  <c:v>8380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90-4300-B01D-41CE13979435}"/>
            </c:ext>
          </c:extLst>
        </c:ser>
        <c:ser>
          <c:idx val="8"/>
          <c:order val="8"/>
          <c:tx>
            <c:strRef>
              <c:f>Hoja6!$A$15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Hoja6!$B$15:$C$15</c:f>
              <c:numCache>
                <c:formatCode>General</c:formatCode>
                <c:ptCount val="2"/>
                <c:pt idx="0">
                  <c:v>6770</c:v>
                </c:pt>
                <c:pt idx="1">
                  <c:v>8684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90-4300-B01D-41CE13979435}"/>
            </c:ext>
          </c:extLst>
        </c:ser>
        <c:ser>
          <c:idx val="9"/>
          <c:order val="9"/>
          <c:tx>
            <c:strRef>
              <c:f>Hoja6!$A$16</c:f>
              <c:strCache>
                <c:ptCount val="1"/>
                <c:pt idx="0">
                  <c:v>OCTUBRE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Hoja6!$B$16:$C$16</c:f>
              <c:numCache>
                <c:formatCode>General</c:formatCode>
                <c:ptCount val="2"/>
                <c:pt idx="0">
                  <c:v>6931</c:v>
                </c:pt>
                <c:pt idx="1">
                  <c:v>8278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90-4300-B01D-41CE13979435}"/>
            </c:ext>
          </c:extLst>
        </c:ser>
        <c:ser>
          <c:idx val="10"/>
          <c:order val="10"/>
          <c:tx>
            <c:strRef>
              <c:f>Hoja6!$A$17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2022</c:v>
                </c:pt>
                <c:pt idx="1">
                  <c:v>AÑO 2023</c:v>
                </c:pt>
              </c:strCache>
            </c:strRef>
          </c:cat>
          <c:val>
            <c:numRef>
              <c:f>Hoja6!$B$17:$C$17</c:f>
              <c:numCache>
                <c:formatCode>General</c:formatCode>
                <c:ptCount val="2"/>
                <c:pt idx="0">
                  <c:v>7570</c:v>
                </c:pt>
                <c:pt idx="1">
                  <c:v>7218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90-4300-B01D-41CE139794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9184"/>
        <c:axId val="457129744"/>
      </c:barChart>
      <c:catAx>
        <c:axId val="4571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9744"/>
        <c:crosses val="autoZero"/>
        <c:auto val="1"/>
        <c:lblAlgn val="ctr"/>
        <c:lblOffset val="100"/>
        <c:noMultiLvlLbl val="0"/>
      </c:catAx>
      <c:valAx>
        <c:axId val="457129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VEHICULO (NOVIEMBRE) 2022-2023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AÑO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Hoja5!$A$2:$A$14</c:f>
              <c:strCache>
                <c:ptCount val="13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CUATRIMOTO</c:v>
                </c:pt>
                <c:pt idx="7">
                  <c:v>MICROBUS</c:v>
                </c:pt>
                <c:pt idx="8">
                  <c:v>MOTOCARRO</c:v>
                </c:pt>
                <c:pt idx="9">
                  <c:v>MOTOCICLETA</c:v>
                </c:pt>
                <c:pt idx="10">
                  <c:v>NO REPORTADO</c:v>
                </c:pt>
                <c:pt idx="11">
                  <c:v>TRACTOCAMION</c:v>
                </c:pt>
                <c:pt idx="12">
                  <c:v>VOLQUETA</c:v>
                </c:pt>
              </c:strCache>
            </c:strRef>
          </c:cat>
          <c:val>
            <c:numRef>
              <c:f>Hoja5!$B$2:$B$14</c:f>
              <c:numCache>
                <c:formatCode>General</c:formatCode>
                <c:ptCount val="13"/>
                <c:pt idx="0">
                  <c:v>38685</c:v>
                </c:pt>
                <c:pt idx="1">
                  <c:v>969</c:v>
                </c:pt>
                <c:pt idx="2">
                  <c:v>272</c:v>
                </c:pt>
                <c:pt idx="3">
                  <c:v>1130</c:v>
                </c:pt>
                <c:pt idx="4">
                  <c:v>14390</c:v>
                </c:pt>
                <c:pt idx="5">
                  <c:v>4176</c:v>
                </c:pt>
                <c:pt idx="6">
                  <c:v>2</c:v>
                </c:pt>
                <c:pt idx="7">
                  <c:v>228</c:v>
                </c:pt>
                <c:pt idx="8">
                  <c:v>23</c:v>
                </c:pt>
                <c:pt idx="9">
                  <c:v>11961</c:v>
                </c:pt>
                <c:pt idx="10">
                  <c:v>1</c:v>
                </c:pt>
                <c:pt idx="11">
                  <c:v>66</c:v>
                </c:pt>
                <c:pt idx="1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E-4988-A7ED-8D4F362ED043}"/>
            </c:ext>
          </c:extLst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Hoja5!$A$2:$A$14</c:f>
              <c:strCache>
                <c:ptCount val="13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CUATRIMOTO</c:v>
                </c:pt>
                <c:pt idx="7">
                  <c:v>MICROBUS</c:v>
                </c:pt>
                <c:pt idx="8">
                  <c:v>MOTOCARRO</c:v>
                </c:pt>
                <c:pt idx="9">
                  <c:v>MOTOCICLETA</c:v>
                </c:pt>
                <c:pt idx="10">
                  <c:v>NO REPORTADO</c:v>
                </c:pt>
                <c:pt idx="11">
                  <c:v>TRACTOCAMION</c:v>
                </c:pt>
                <c:pt idx="12">
                  <c:v>VOLQUETA</c:v>
                </c:pt>
              </c:strCache>
            </c:strRef>
          </c:cat>
          <c:val>
            <c:numRef>
              <c:f>Hoja5!$C$2:$C$14</c:f>
              <c:numCache>
                <c:formatCode>General</c:formatCode>
                <c:ptCount val="13"/>
                <c:pt idx="0">
                  <c:v>44475</c:v>
                </c:pt>
                <c:pt idx="1">
                  <c:v>735</c:v>
                </c:pt>
                <c:pt idx="2">
                  <c:v>218</c:v>
                </c:pt>
                <c:pt idx="3">
                  <c:v>1406</c:v>
                </c:pt>
                <c:pt idx="4">
                  <c:v>17657</c:v>
                </c:pt>
                <c:pt idx="5">
                  <c:v>4612</c:v>
                </c:pt>
                <c:pt idx="7">
                  <c:v>259</c:v>
                </c:pt>
                <c:pt idx="8">
                  <c:v>14</c:v>
                </c:pt>
                <c:pt idx="9">
                  <c:v>10117</c:v>
                </c:pt>
                <c:pt idx="11">
                  <c:v>42</c:v>
                </c:pt>
                <c:pt idx="1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E-4988-A7ED-8D4F362ED0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4704"/>
        <c:axId val="457125264"/>
      </c:barChart>
      <c:catAx>
        <c:axId val="4571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5264"/>
        <c:crosses val="autoZero"/>
        <c:auto val="1"/>
        <c:lblAlgn val="ctr"/>
        <c:lblOffset val="100"/>
        <c:noMultiLvlLbl val="0"/>
      </c:catAx>
      <c:valAx>
        <c:axId val="45712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INFRACCION (NOVIEMBRE) 2022-2023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AÑO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Hoja4!$B$2:$B$7</c:f>
              <c:numCache>
                <c:formatCode>General</c:formatCode>
                <c:ptCount val="6"/>
                <c:pt idx="0">
                  <c:v>31250</c:v>
                </c:pt>
                <c:pt idx="1">
                  <c:v>7978</c:v>
                </c:pt>
                <c:pt idx="2">
                  <c:v>331</c:v>
                </c:pt>
                <c:pt idx="3">
                  <c:v>0</c:v>
                </c:pt>
                <c:pt idx="4">
                  <c:v>15370</c:v>
                </c:pt>
                <c:pt idx="5">
                  <c:v>17044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A-4382-B2D6-AD13AEA5F4D1}"/>
            </c:ext>
          </c:extLst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Hoja4!$C$2:$C$7</c:f>
              <c:numCache>
                <c:formatCode>General</c:formatCode>
                <c:ptCount val="6"/>
                <c:pt idx="0">
                  <c:v>33437</c:v>
                </c:pt>
                <c:pt idx="1">
                  <c:v>6095</c:v>
                </c:pt>
                <c:pt idx="2">
                  <c:v>353</c:v>
                </c:pt>
                <c:pt idx="3">
                  <c:v>0</c:v>
                </c:pt>
                <c:pt idx="4">
                  <c:v>12371</c:v>
                </c:pt>
                <c:pt idx="5">
                  <c:v>27358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0A-4382-B2D6-AD13AEA5F4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8816"/>
        <c:axId val="398459376"/>
        <c:axId val="0"/>
      </c:bar3DChart>
      <c:catAx>
        <c:axId val="3984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9376"/>
        <c:crosses val="autoZero"/>
        <c:auto val="1"/>
        <c:lblAlgn val="ctr"/>
        <c:lblOffset val="100"/>
        <c:noMultiLvlLbl val="0"/>
      </c:catAx>
      <c:valAx>
        <c:axId val="39845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CAMARAS</a:t>
            </a:r>
            <a:r>
              <a:rPr lang="es-CO" baseline="0"/>
              <a:t> QUE MAS GENERARON INFRACCIONES NOVIEMBRE- 2023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Hoja3!$A$1:$A$15</c:f>
              <c:strCache>
                <c:ptCount val="15"/>
                <c:pt idx="0">
                  <c:v>Carro mal parqueo Sur</c:v>
                </c:pt>
                <c:pt idx="1">
                  <c:v>Carro mal parqueo Norte</c:v>
                </c:pt>
                <c:pt idx="2">
                  <c:v>Carro mal parqueo Sur - Norte</c:v>
                </c:pt>
                <c:pt idx="3">
                  <c:v>Juan Mina</c:v>
                </c:pt>
                <c:pt idx="4">
                  <c:v>Cuartelillo Del Bosque</c:v>
                </c:pt>
                <c:pt idx="5">
                  <c:v>Centro Comercial Panorama</c:v>
                </c:pt>
                <c:pt idx="6">
                  <c:v>Carro mal parqueo alto norte</c:v>
                </c:pt>
                <c:pt idx="7">
                  <c:v>Hotel Barranquilla Plaza</c:v>
                </c:pt>
                <c:pt idx="8">
                  <c:v>PriceSmart</c:v>
                </c:pt>
                <c:pt idx="9">
                  <c:v>Bloqueo Cam5</c:v>
                </c:pt>
                <c:pt idx="10">
                  <c:v>Bloqueo Cam4</c:v>
                </c:pt>
                <c:pt idx="11">
                  <c:v>Estadio Metropolitano Roberto Melendez</c:v>
                </c:pt>
                <c:pt idx="12">
                  <c:v>Sena Colombo Alemán</c:v>
                </c:pt>
                <c:pt idx="13">
                  <c:v>Iglesia Adventista</c:v>
                </c:pt>
                <c:pt idx="14">
                  <c:v>Centro Empresarial Mix</c:v>
                </c:pt>
              </c:strCache>
            </c:strRef>
          </c:cat>
          <c:val>
            <c:numRef>
              <c:f>Hoja3!$B$1:$B$15</c:f>
              <c:numCache>
                <c:formatCode>General</c:formatCode>
                <c:ptCount val="15"/>
                <c:pt idx="0">
                  <c:v>8511</c:v>
                </c:pt>
                <c:pt idx="1">
                  <c:v>7171</c:v>
                </c:pt>
                <c:pt idx="2">
                  <c:v>5487</c:v>
                </c:pt>
                <c:pt idx="3">
                  <c:v>5286</c:v>
                </c:pt>
                <c:pt idx="4">
                  <c:v>5270</c:v>
                </c:pt>
                <c:pt idx="5">
                  <c:v>4385</c:v>
                </c:pt>
                <c:pt idx="6">
                  <c:v>4179</c:v>
                </c:pt>
                <c:pt idx="7">
                  <c:v>3925</c:v>
                </c:pt>
                <c:pt idx="8">
                  <c:v>3193</c:v>
                </c:pt>
                <c:pt idx="9">
                  <c:v>2948</c:v>
                </c:pt>
                <c:pt idx="10">
                  <c:v>2648</c:v>
                </c:pt>
                <c:pt idx="11">
                  <c:v>2642</c:v>
                </c:pt>
                <c:pt idx="12">
                  <c:v>2258</c:v>
                </c:pt>
                <c:pt idx="13">
                  <c:v>2105</c:v>
                </c:pt>
                <c:pt idx="14">
                  <c:v>2028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F-43E0-9B48-7E8FB0CD65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5456"/>
        <c:axId val="398456016"/>
        <c:axId val="0"/>
      </c:bar3DChart>
      <c:catAx>
        <c:axId val="3984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6016"/>
        <c:crosses val="autoZero"/>
        <c:auto val="1"/>
        <c:lblAlgn val="ctr"/>
        <c:lblOffset val="100"/>
        <c:noMultiLvlLbl val="0"/>
      </c:catAx>
      <c:valAx>
        <c:axId val="39845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0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21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7CB3E25-282C-6844-AF74-438AF76A1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06192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3F8759-60D2-0440-9892-B86B53E74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098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9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2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8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9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2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3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4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FED126BD-D56A-4BF1-BC7A-9125B4534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537" y="1167619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FISCALIZACION ELECTRONICA NOVIEMBRE 2023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7215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14D1444-B1F7-A7FB-8908-6441B1F2D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392" y="333760"/>
            <a:ext cx="4278817" cy="381290"/>
          </a:xfrm>
          <a:prstGeom prst="rect">
            <a:avLst/>
          </a:prstGeom>
        </p:spPr>
      </p:pic>
      <p:sp>
        <p:nvSpPr>
          <p:cNvPr id="5" name="6 Rectángulo">
            <a:extLst>
              <a:ext uri="{FF2B5EF4-FFF2-40B4-BE49-F238E27FC236}">
                <a16:creationId xmlns:a16="http://schemas.microsoft.com/office/drawing/2014/main" id="{F3F029C7-4215-4296-99DB-9ABAEEE9D977}"/>
              </a:ext>
            </a:extLst>
          </p:cNvPr>
          <p:cNvSpPr/>
          <p:nvPr/>
        </p:nvSpPr>
        <p:spPr>
          <a:xfrm>
            <a:off x="-1" y="6291494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2023.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482644"/>
              </p:ext>
            </p:extLst>
          </p:nvPr>
        </p:nvGraphicFramePr>
        <p:xfrm>
          <a:off x="1364566" y="998806"/>
          <a:ext cx="9833318" cy="513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802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14D1444-B1F7-A7FB-8908-6441B1F2D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392" y="333760"/>
            <a:ext cx="4278817" cy="381290"/>
          </a:xfrm>
          <a:prstGeom prst="rect">
            <a:avLst/>
          </a:prstGeom>
        </p:spPr>
      </p:pic>
      <p:sp>
        <p:nvSpPr>
          <p:cNvPr id="5" name="6 Rectángulo">
            <a:extLst>
              <a:ext uri="{FF2B5EF4-FFF2-40B4-BE49-F238E27FC236}">
                <a16:creationId xmlns:a16="http://schemas.microsoft.com/office/drawing/2014/main" id="{F3F029C7-4215-4296-99DB-9ABAEEE9D977}"/>
              </a:ext>
            </a:extLst>
          </p:cNvPr>
          <p:cNvSpPr/>
          <p:nvPr/>
        </p:nvSpPr>
        <p:spPr>
          <a:xfrm>
            <a:off x="-1" y="6291494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2023.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255425"/>
              </p:ext>
            </p:extLst>
          </p:nvPr>
        </p:nvGraphicFramePr>
        <p:xfrm>
          <a:off x="1237957" y="1083212"/>
          <a:ext cx="9762978" cy="482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174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14D1444-B1F7-A7FB-8908-6441B1F2D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392" y="333760"/>
            <a:ext cx="4278817" cy="381290"/>
          </a:xfrm>
          <a:prstGeom prst="rect">
            <a:avLst/>
          </a:prstGeom>
        </p:spPr>
      </p:pic>
      <p:sp>
        <p:nvSpPr>
          <p:cNvPr id="5" name="6 Rectángulo">
            <a:extLst>
              <a:ext uri="{FF2B5EF4-FFF2-40B4-BE49-F238E27FC236}">
                <a16:creationId xmlns:a16="http://schemas.microsoft.com/office/drawing/2014/main" id="{F3F029C7-4215-4296-99DB-9ABAEEE9D977}"/>
              </a:ext>
            </a:extLst>
          </p:cNvPr>
          <p:cNvSpPr/>
          <p:nvPr/>
        </p:nvSpPr>
        <p:spPr>
          <a:xfrm>
            <a:off x="-1" y="6291494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2023.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185109"/>
              </p:ext>
            </p:extLst>
          </p:nvPr>
        </p:nvGraphicFramePr>
        <p:xfrm>
          <a:off x="1237956" y="1125415"/>
          <a:ext cx="9650437" cy="4867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363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14D1444-B1F7-A7FB-8908-6441B1F2D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392" y="333760"/>
            <a:ext cx="4278817" cy="381290"/>
          </a:xfrm>
          <a:prstGeom prst="rect">
            <a:avLst/>
          </a:prstGeom>
        </p:spPr>
      </p:pic>
      <p:sp>
        <p:nvSpPr>
          <p:cNvPr id="5" name="6 Rectángulo">
            <a:extLst>
              <a:ext uri="{FF2B5EF4-FFF2-40B4-BE49-F238E27FC236}">
                <a16:creationId xmlns:a16="http://schemas.microsoft.com/office/drawing/2014/main" id="{F3F029C7-4215-4296-99DB-9ABAEEE9D977}"/>
              </a:ext>
            </a:extLst>
          </p:cNvPr>
          <p:cNvSpPr/>
          <p:nvPr/>
        </p:nvSpPr>
        <p:spPr>
          <a:xfrm>
            <a:off x="-1" y="6291494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2023.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391968"/>
              </p:ext>
            </p:extLst>
          </p:nvPr>
        </p:nvGraphicFramePr>
        <p:xfrm>
          <a:off x="1463040" y="1237957"/>
          <a:ext cx="9214338" cy="4698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163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FISCALIZACION ELECTRONICA NOVIEMBRE 2023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Macia Cure</dc:creator>
  <cp:lastModifiedBy>Lex Chapman</cp:lastModifiedBy>
  <cp:revision>49</cp:revision>
  <dcterms:created xsi:type="dcterms:W3CDTF">2020-01-02T21:18:01Z</dcterms:created>
  <dcterms:modified xsi:type="dcterms:W3CDTF">2023-12-13T16:10:15Z</dcterms:modified>
</cp:coreProperties>
</file>