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1" r:id="rId1"/>
  </p:sldMasterIdLst>
  <p:sldIdLst>
    <p:sldId id="256" r:id="rId2"/>
    <p:sldId id="259" r:id="rId3"/>
    <p:sldId id="260" r:id="rId4"/>
    <p:sldId id="261" r:id="rId5"/>
    <p:sldId id="262" r:id="rId6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D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5A4EECE-07FD-0762-2159-C65C79BCA6C1}" v="52" dt="2022-06-17T16:17:40.182"/>
    <p1510:client id="{CA390293-8EBC-5EE1-8AF7-3DEE38102B56}" v="1" dt="2022-06-17T16:04:41.46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0" autoAdjust="0"/>
    <p:restoredTop sz="94341" autoAdjust="0"/>
  </p:normalViewPr>
  <p:slideViewPr>
    <p:cSldViewPr snapToGrid="0" snapToObjects="1">
      <p:cViewPr varScale="1">
        <p:scale>
          <a:sx n="68" d="100"/>
          <a:sy n="68" d="100"/>
        </p:scale>
        <p:origin x="792" y="6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LCHAPMAN\Escritorio2014\esc\COMPARENDOS-ELECTRONICOS\CE5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LCHAPMAN\Escritorio2014\esc\COMPARENDOS-ELECTRONICOS\CE5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LCHAPMAN\Escritorio2014\esc\COMPARENDOS-ELECTRONICOS\CE5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LCHAPMAN\Escritorio2014\esc\COMPARENDOS-ELECTRONICOS\CE5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O"/>
              <a:t>COMPARENDOS</a:t>
            </a:r>
            <a:r>
              <a:rPr lang="es-CO" baseline="0"/>
              <a:t> ELECTRONICOS NOVIEMBRE (2022-2023)</a:t>
            </a:r>
            <a:endParaRPr lang="es-CO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Hoja6!$A$7</c:f>
              <c:strCache>
                <c:ptCount val="1"/>
                <c:pt idx="0">
                  <c:v>ENERO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Hoja6!$B$6:$C$6</c:f>
              <c:strCache>
                <c:ptCount val="2"/>
                <c:pt idx="0">
                  <c:v>AÑO 2022</c:v>
                </c:pt>
                <c:pt idx="1">
                  <c:v>AÑO 2023</c:v>
                </c:pt>
              </c:strCache>
            </c:strRef>
          </c:cat>
          <c:val>
            <c:numRef>
              <c:f>Hoja6!$B$7:$C$7</c:f>
              <c:numCache>
                <c:formatCode>General</c:formatCode>
                <c:ptCount val="2"/>
                <c:pt idx="0">
                  <c:v>4856</c:v>
                </c:pt>
                <c:pt idx="1">
                  <c:v>2106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A90-4300-B01D-41CE13979435}"/>
            </c:ext>
          </c:extLst>
        </c:ser>
        <c:ser>
          <c:idx val="1"/>
          <c:order val="1"/>
          <c:tx>
            <c:strRef>
              <c:f>Hoja6!$A$8</c:f>
              <c:strCache>
                <c:ptCount val="1"/>
                <c:pt idx="0">
                  <c:v>FEBRERO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Hoja6!$B$6:$C$6</c:f>
              <c:strCache>
                <c:ptCount val="2"/>
                <c:pt idx="0">
                  <c:v>AÑO 2022</c:v>
                </c:pt>
                <c:pt idx="1">
                  <c:v>AÑO 2023</c:v>
                </c:pt>
              </c:strCache>
            </c:strRef>
          </c:cat>
          <c:val>
            <c:numRef>
              <c:f>Hoja6!$B$8:$C$8</c:f>
              <c:numCache>
                <c:formatCode>General</c:formatCode>
                <c:ptCount val="2"/>
                <c:pt idx="0">
                  <c:v>3742</c:v>
                </c:pt>
                <c:pt idx="1">
                  <c:v>5703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A90-4300-B01D-41CE13979435}"/>
            </c:ext>
          </c:extLst>
        </c:ser>
        <c:ser>
          <c:idx val="2"/>
          <c:order val="2"/>
          <c:tx>
            <c:strRef>
              <c:f>Hoja6!$A$9</c:f>
              <c:strCache>
                <c:ptCount val="1"/>
                <c:pt idx="0">
                  <c:v>MARZO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Hoja6!$B$6:$C$6</c:f>
              <c:strCache>
                <c:ptCount val="2"/>
                <c:pt idx="0">
                  <c:v>AÑO 2022</c:v>
                </c:pt>
                <c:pt idx="1">
                  <c:v>AÑO 2023</c:v>
                </c:pt>
              </c:strCache>
            </c:strRef>
          </c:cat>
          <c:val>
            <c:numRef>
              <c:f>Hoja6!$B$9:$C$9</c:f>
              <c:numCache>
                <c:formatCode>General</c:formatCode>
                <c:ptCount val="2"/>
                <c:pt idx="0">
                  <c:v>5328</c:v>
                </c:pt>
                <c:pt idx="1">
                  <c:v>7597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A90-4300-B01D-41CE13979435}"/>
            </c:ext>
          </c:extLst>
        </c:ser>
        <c:ser>
          <c:idx val="3"/>
          <c:order val="3"/>
          <c:tx>
            <c:strRef>
              <c:f>Hoja6!$A$10</c:f>
              <c:strCache>
                <c:ptCount val="1"/>
                <c:pt idx="0">
                  <c:v>ABRIL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Hoja6!$B$6:$C$6</c:f>
              <c:strCache>
                <c:ptCount val="2"/>
                <c:pt idx="0">
                  <c:v>AÑO 2022</c:v>
                </c:pt>
                <c:pt idx="1">
                  <c:v>AÑO 2023</c:v>
                </c:pt>
              </c:strCache>
            </c:strRef>
          </c:cat>
          <c:val>
            <c:numRef>
              <c:f>Hoja6!$B$10:$C$10</c:f>
              <c:numCache>
                <c:formatCode>General</c:formatCode>
                <c:ptCount val="2"/>
                <c:pt idx="0">
                  <c:v>6836</c:v>
                </c:pt>
                <c:pt idx="1">
                  <c:v>7138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A90-4300-B01D-41CE13979435}"/>
            </c:ext>
          </c:extLst>
        </c:ser>
        <c:ser>
          <c:idx val="4"/>
          <c:order val="4"/>
          <c:tx>
            <c:strRef>
              <c:f>Hoja6!$A$11</c:f>
              <c:strCache>
                <c:ptCount val="1"/>
                <c:pt idx="0">
                  <c:v>MAYO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Hoja6!$B$6:$C$6</c:f>
              <c:strCache>
                <c:ptCount val="2"/>
                <c:pt idx="0">
                  <c:v>AÑO 2022</c:v>
                </c:pt>
                <c:pt idx="1">
                  <c:v>AÑO 2023</c:v>
                </c:pt>
              </c:strCache>
            </c:strRef>
          </c:cat>
          <c:val>
            <c:numRef>
              <c:f>Hoja6!$B$11:$C$11</c:f>
              <c:numCache>
                <c:formatCode>General</c:formatCode>
                <c:ptCount val="2"/>
                <c:pt idx="0">
                  <c:v>7736</c:v>
                </c:pt>
                <c:pt idx="1">
                  <c:v>7713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A90-4300-B01D-41CE13979435}"/>
            </c:ext>
          </c:extLst>
        </c:ser>
        <c:ser>
          <c:idx val="5"/>
          <c:order val="5"/>
          <c:tx>
            <c:strRef>
              <c:f>Hoja6!$A$12</c:f>
              <c:strCache>
                <c:ptCount val="1"/>
                <c:pt idx="0">
                  <c:v>JUNIO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Hoja6!$B$6:$C$6</c:f>
              <c:strCache>
                <c:ptCount val="2"/>
                <c:pt idx="0">
                  <c:v>AÑO 2022</c:v>
                </c:pt>
                <c:pt idx="1">
                  <c:v>AÑO 2023</c:v>
                </c:pt>
              </c:strCache>
            </c:strRef>
          </c:cat>
          <c:val>
            <c:numRef>
              <c:f>Hoja6!$B$12:$C$12</c:f>
              <c:numCache>
                <c:formatCode>General</c:formatCode>
                <c:ptCount val="2"/>
                <c:pt idx="0">
                  <c:v>8417</c:v>
                </c:pt>
                <c:pt idx="1">
                  <c:v>8043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A90-4300-B01D-41CE13979435}"/>
            </c:ext>
          </c:extLst>
        </c:ser>
        <c:ser>
          <c:idx val="6"/>
          <c:order val="6"/>
          <c:tx>
            <c:strRef>
              <c:f>Hoja6!$A$13</c:f>
              <c:strCache>
                <c:ptCount val="1"/>
                <c:pt idx="0">
                  <c:v>JULIO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Hoja6!$B$6:$C$6</c:f>
              <c:strCache>
                <c:ptCount val="2"/>
                <c:pt idx="0">
                  <c:v>AÑO 2022</c:v>
                </c:pt>
                <c:pt idx="1">
                  <c:v>AÑO 2023</c:v>
                </c:pt>
              </c:strCache>
            </c:strRef>
          </c:cat>
          <c:val>
            <c:numRef>
              <c:f>Hoja6!$B$13:$C$13</c:f>
              <c:numCache>
                <c:formatCode>General</c:formatCode>
                <c:ptCount val="2"/>
                <c:pt idx="0">
                  <c:v>7659</c:v>
                </c:pt>
                <c:pt idx="1">
                  <c:v>8754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A90-4300-B01D-41CE13979435}"/>
            </c:ext>
          </c:extLst>
        </c:ser>
        <c:ser>
          <c:idx val="7"/>
          <c:order val="7"/>
          <c:tx>
            <c:strRef>
              <c:f>Hoja6!$A$14</c:f>
              <c:strCache>
                <c:ptCount val="1"/>
                <c:pt idx="0">
                  <c:v>AGOSTO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Hoja6!$B$6:$C$6</c:f>
              <c:strCache>
                <c:ptCount val="2"/>
                <c:pt idx="0">
                  <c:v>AÑO 2022</c:v>
                </c:pt>
                <c:pt idx="1">
                  <c:v>AÑO 2023</c:v>
                </c:pt>
              </c:strCache>
            </c:strRef>
          </c:cat>
          <c:val>
            <c:numRef>
              <c:f>Hoja6!$B$14:$C$14</c:f>
              <c:numCache>
                <c:formatCode>General</c:formatCode>
                <c:ptCount val="2"/>
                <c:pt idx="0">
                  <c:v>6128</c:v>
                </c:pt>
                <c:pt idx="1">
                  <c:v>8380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8A90-4300-B01D-41CE13979435}"/>
            </c:ext>
          </c:extLst>
        </c:ser>
        <c:ser>
          <c:idx val="8"/>
          <c:order val="8"/>
          <c:tx>
            <c:strRef>
              <c:f>Hoja6!$A$15</c:f>
              <c:strCache>
                <c:ptCount val="1"/>
                <c:pt idx="0">
                  <c:v>SEPTIEMBRE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Hoja6!$B$6:$C$6</c:f>
              <c:strCache>
                <c:ptCount val="2"/>
                <c:pt idx="0">
                  <c:v>AÑO 2022</c:v>
                </c:pt>
                <c:pt idx="1">
                  <c:v>AÑO 2023</c:v>
                </c:pt>
              </c:strCache>
            </c:strRef>
          </c:cat>
          <c:val>
            <c:numRef>
              <c:f>Hoja6!$B$15:$C$15</c:f>
              <c:numCache>
                <c:formatCode>General</c:formatCode>
                <c:ptCount val="2"/>
                <c:pt idx="0">
                  <c:v>6770</c:v>
                </c:pt>
                <c:pt idx="1">
                  <c:v>8684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A90-4300-B01D-41CE13979435}"/>
            </c:ext>
          </c:extLst>
        </c:ser>
        <c:ser>
          <c:idx val="9"/>
          <c:order val="9"/>
          <c:tx>
            <c:strRef>
              <c:f>Hoja6!$A$16</c:f>
              <c:strCache>
                <c:ptCount val="1"/>
                <c:pt idx="0">
                  <c:v>OCTUBRE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Hoja6!$B$6:$C$6</c:f>
              <c:strCache>
                <c:ptCount val="2"/>
                <c:pt idx="0">
                  <c:v>AÑO 2022</c:v>
                </c:pt>
                <c:pt idx="1">
                  <c:v>AÑO 2023</c:v>
                </c:pt>
              </c:strCache>
            </c:strRef>
          </c:cat>
          <c:val>
            <c:numRef>
              <c:f>Hoja6!$B$16:$C$16</c:f>
              <c:numCache>
                <c:formatCode>General</c:formatCode>
                <c:ptCount val="2"/>
                <c:pt idx="0">
                  <c:v>6931</c:v>
                </c:pt>
                <c:pt idx="1">
                  <c:v>8278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8A90-4300-B01D-41CE13979435}"/>
            </c:ext>
          </c:extLst>
        </c:ser>
        <c:ser>
          <c:idx val="10"/>
          <c:order val="10"/>
          <c:tx>
            <c:strRef>
              <c:f>Hoja6!$A$17</c:f>
              <c:strCache>
                <c:ptCount val="1"/>
                <c:pt idx="0">
                  <c:v>NOVIEMBRE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Hoja6!$B$6:$C$6</c:f>
              <c:strCache>
                <c:ptCount val="2"/>
                <c:pt idx="0">
                  <c:v>AÑO 2022</c:v>
                </c:pt>
                <c:pt idx="1">
                  <c:v>AÑO 2023</c:v>
                </c:pt>
              </c:strCache>
            </c:strRef>
          </c:cat>
          <c:val>
            <c:numRef>
              <c:f>Hoja6!$B$17:$C$17</c:f>
              <c:numCache>
                <c:formatCode>General</c:formatCode>
                <c:ptCount val="2"/>
                <c:pt idx="0">
                  <c:v>7570</c:v>
                </c:pt>
                <c:pt idx="1">
                  <c:v>7218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8A90-4300-B01D-41CE1397943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457129184"/>
        <c:axId val="457129744"/>
      </c:barChart>
      <c:catAx>
        <c:axId val="457129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457129744"/>
        <c:crosses val="autoZero"/>
        <c:auto val="1"/>
        <c:lblAlgn val="ctr"/>
        <c:lblOffset val="100"/>
        <c:noMultiLvlLbl val="0"/>
      </c:catAx>
      <c:valAx>
        <c:axId val="45712974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571291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O"/>
              <a:t>COMPARENDOS</a:t>
            </a:r>
            <a:r>
              <a:rPr lang="es-CO" baseline="0"/>
              <a:t> ELECTRONICOS POR TIPO DE VEHICULO (NOVIEMBRE) 2022-2023</a:t>
            </a:r>
            <a:endParaRPr lang="es-CO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Hoja5!$B$1</c:f>
              <c:strCache>
                <c:ptCount val="1"/>
                <c:pt idx="0">
                  <c:v>AÑO 2022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Hoja5!$A$2:$A$14</c:f>
              <c:strCache>
                <c:ptCount val="13"/>
                <c:pt idx="0">
                  <c:v>AUTOMOVIL</c:v>
                </c:pt>
                <c:pt idx="1">
                  <c:v>BUS</c:v>
                </c:pt>
                <c:pt idx="2">
                  <c:v>BUSETA</c:v>
                </c:pt>
                <c:pt idx="3">
                  <c:v>CAMION</c:v>
                </c:pt>
                <c:pt idx="4">
                  <c:v>CAMIONETA</c:v>
                </c:pt>
                <c:pt idx="5">
                  <c:v>CAMPERO</c:v>
                </c:pt>
                <c:pt idx="6">
                  <c:v>CUATRIMOTO</c:v>
                </c:pt>
                <c:pt idx="7">
                  <c:v>MICROBUS</c:v>
                </c:pt>
                <c:pt idx="8">
                  <c:v>MOTOCARRO</c:v>
                </c:pt>
                <c:pt idx="9">
                  <c:v>MOTOCICLETA</c:v>
                </c:pt>
                <c:pt idx="10">
                  <c:v>NO REPORTADO</c:v>
                </c:pt>
                <c:pt idx="11">
                  <c:v>TRACTOCAMION</c:v>
                </c:pt>
                <c:pt idx="12">
                  <c:v>VOLQUETA</c:v>
                </c:pt>
              </c:strCache>
            </c:strRef>
          </c:cat>
          <c:val>
            <c:numRef>
              <c:f>Hoja5!$B$2:$B$14</c:f>
              <c:numCache>
                <c:formatCode>General</c:formatCode>
                <c:ptCount val="13"/>
                <c:pt idx="0">
                  <c:v>38685</c:v>
                </c:pt>
                <c:pt idx="1">
                  <c:v>969</c:v>
                </c:pt>
                <c:pt idx="2">
                  <c:v>272</c:v>
                </c:pt>
                <c:pt idx="3">
                  <c:v>1130</c:v>
                </c:pt>
                <c:pt idx="4">
                  <c:v>14390</c:v>
                </c:pt>
                <c:pt idx="5">
                  <c:v>4176</c:v>
                </c:pt>
                <c:pt idx="6">
                  <c:v>2</c:v>
                </c:pt>
                <c:pt idx="7">
                  <c:v>228</c:v>
                </c:pt>
                <c:pt idx="8">
                  <c:v>23</c:v>
                </c:pt>
                <c:pt idx="9">
                  <c:v>11961</c:v>
                </c:pt>
                <c:pt idx="10">
                  <c:v>1</c:v>
                </c:pt>
                <c:pt idx="11">
                  <c:v>66</c:v>
                </c:pt>
                <c:pt idx="12">
                  <c:v>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F3E-4988-A7ED-8D4F362ED043}"/>
            </c:ext>
          </c:extLst>
        </c:ser>
        <c:ser>
          <c:idx val="1"/>
          <c:order val="1"/>
          <c:tx>
            <c:strRef>
              <c:f>Hoja5!$C$1</c:f>
              <c:strCache>
                <c:ptCount val="1"/>
                <c:pt idx="0">
                  <c:v>AÑO 2023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Hoja5!$A$2:$A$14</c:f>
              <c:strCache>
                <c:ptCount val="13"/>
                <c:pt idx="0">
                  <c:v>AUTOMOVIL</c:v>
                </c:pt>
                <c:pt idx="1">
                  <c:v>BUS</c:v>
                </c:pt>
                <c:pt idx="2">
                  <c:v>BUSETA</c:v>
                </c:pt>
                <c:pt idx="3">
                  <c:v>CAMION</c:v>
                </c:pt>
                <c:pt idx="4">
                  <c:v>CAMIONETA</c:v>
                </c:pt>
                <c:pt idx="5">
                  <c:v>CAMPERO</c:v>
                </c:pt>
                <c:pt idx="6">
                  <c:v>CUATRIMOTO</c:v>
                </c:pt>
                <c:pt idx="7">
                  <c:v>MICROBUS</c:v>
                </c:pt>
                <c:pt idx="8">
                  <c:v>MOTOCARRO</c:v>
                </c:pt>
                <c:pt idx="9">
                  <c:v>MOTOCICLETA</c:v>
                </c:pt>
                <c:pt idx="10">
                  <c:v>NO REPORTADO</c:v>
                </c:pt>
                <c:pt idx="11">
                  <c:v>TRACTOCAMION</c:v>
                </c:pt>
                <c:pt idx="12">
                  <c:v>VOLQUETA</c:v>
                </c:pt>
              </c:strCache>
            </c:strRef>
          </c:cat>
          <c:val>
            <c:numRef>
              <c:f>Hoja5!$C$2:$C$14</c:f>
              <c:numCache>
                <c:formatCode>General</c:formatCode>
                <c:ptCount val="13"/>
                <c:pt idx="0">
                  <c:v>44475</c:v>
                </c:pt>
                <c:pt idx="1">
                  <c:v>735</c:v>
                </c:pt>
                <c:pt idx="2">
                  <c:v>218</c:v>
                </c:pt>
                <c:pt idx="3">
                  <c:v>1406</c:v>
                </c:pt>
                <c:pt idx="4">
                  <c:v>17657</c:v>
                </c:pt>
                <c:pt idx="5">
                  <c:v>4612</c:v>
                </c:pt>
                <c:pt idx="7">
                  <c:v>259</c:v>
                </c:pt>
                <c:pt idx="8">
                  <c:v>14</c:v>
                </c:pt>
                <c:pt idx="9">
                  <c:v>10117</c:v>
                </c:pt>
                <c:pt idx="11">
                  <c:v>42</c:v>
                </c:pt>
                <c:pt idx="12">
                  <c:v>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F3E-4988-A7ED-8D4F362ED04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457124704"/>
        <c:axId val="457125264"/>
      </c:barChart>
      <c:catAx>
        <c:axId val="4571247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457125264"/>
        <c:crosses val="autoZero"/>
        <c:auto val="1"/>
        <c:lblAlgn val="ctr"/>
        <c:lblOffset val="100"/>
        <c:noMultiLvlLbl val="0"/>
      </c:catAx>
      <c:valAx>
        <c:axId val="45712526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571247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O"/>
              <a:t>COMPARENDOS</a:t>
            </a:r>
            <a:r>
              <a:rPr lang="es-CO" baseline="0"/>
              <a:t> ELECTRONICOS POR TIPO DE INFRACCION (NOVIEMBRE) 2022-2023</a:t>
            </a:r>
            <a:endParaRPr lang="es-CO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Hoja4!$B$1</c:f>
              <c:strCache>
                <c:ptCount val="1"/>
                <c:pt idx="0">
                  <c:v>AÑO 2022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Hoja4!$A$2:$A$7</c:f>
              <c:strCache>
                <c:ptCount val="6"/>
                <c:pt idx="0">
                  <c:v>C29 (CONDUCIR UN VEHÍCULO A VEL.SUP. A LA MÁX.PERMITIDA)</c:v>
                </c:pt>
                <c:pt idx="1">
                  <c:v>D04 (NO DETENERSE ANTE UNA LUZ ROJA O AMARILLA DE SEMÁFORO)</c:v>
                </c:pt>
                <c:pt idx="2">
                  <c:v>C32 ( NO RESP.EL PASO DE PEAT.QUE CRUZAN UNA VÍA EN SITIO PERM.P/ELLOS)</c:v>
                </c:pt>
                <c:pt idx="3">
                  <c:v>C14 (TRANSITAR POR LOS SIGUIENTES SITIOS RESTRINGIDOS EN HORAS PROHIBIDAS POR LA AUTORIDAD COMPETENTE)</c:v>
                </c:pt>
                <c:pt idx="4">
                  <c:v>C03 (BLOQUEAR UNA CALZADA O INTERSECCION)</c:v>
                </c:pt>
                <c:pt idx="5">
                  <c:v>C02 (ESTACIONAR EN SITIOS PROHIBIDOS)</c:v>
                </c:pt>
              </c:strCache>
            </c:strRef>
          </c:cat>
          <c:val>
            <c:numRef>
              <c:f>Hoja4!$B$2:$B$7</c:f>
              <c:numCache>
                <c:formatCode>General</c:formatCode>
                <c:ptCount val="6"/>
                <c:pt idx="0">
                  <c:v>31250</c:v>
                </c:pt>
                <c:pt idx="1">
                  <c:v>7978</c:v>
                </c:pt>
                <c:pt idx="2">
                  <c:v>331</c:v>
                </c:pt>
                <c:pt idx="3">
                  <c:v>0</c:v>
                </c:pt>
                <c:pt idx="4">
                  <c:v>15370</c:v>
                </c:pt>
                <c:pt idx="5">
                  <c:v>17044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50A-4382-B2D6-AD13AEA5F4D1}"/>
            </c:ext>
          </c:extLst>
        </c:ser>
        <c:ser>
          <c:idx val="1"/>
          <c:order val="1"/>
          <c:tx>
            <c:strRef>
              <c:f>Hoja4!$C$1</c:f>
              <c:strCache>
                <c:ptCount val="1"/>
                <c:pt idx="0">
                  <c:v>AÑO 2023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Hoja4!$A$2:$A$7</c:f>
              <c:strCache>
                <c:ptCount val="6"/>
                <c:pt idx="0">
                  <c:v>C29 (CONDUCIR UN VEHÍCULO A VEL.SUP. A LA MÁX.PERMITIDA)</c:v>
                </c:pt>
                <c:pt idx="1">
                  <c:v>D04 (NO DETENERSE ANTE UNA LUZ ROJA O AMARILLA DE SEMÁFORO)</c:v>
                </c:pt>
                <c:pt idx="2">
                  <c:v>C32 ( NO RESP.EL PASO DE PEAT.QUE CRUZAN UNA VÍA EN SITIO PERM.P/ELLOS)</c:v>
                </c:pt>
                <c:pt idx="3">
                  <c:v>C14 (TRANSITAR POR LOS SIGUIENTES SITIOS RESTRINGIDOS EN HORAS PROHIBIDAS POR LA AUTORIDAD COMPETENTE)</c:v>
                </c:pt>
                <c:pt idx="4">
                  <c:v>C03 (BLOQUEAR UNA CALZADA O INTERSECCION)</c:v>
                </c:pt>
                <c:pt idx="5">
                  <c:v>C02 (ESTACIONAR EN SITIOS PROHIBIDOS)</c:v>
                </c:pt>
              </c:strCache>
            </c:strRef>
          </c:cat>
          <c:val>
            <c:numRef>
              <c:f>Hoja4!$C$2:$C$7</c:f>
              <c:numCache>
                <c:formatCode>General</c:formatCode>
                <c:ptCount val="6"/>
                <c:pt idx="0">
                  <c:v>33437</c:v>
                </c:pt>
                <c:pt idx="1">
                  <c:v>6095</c:v>
                </c:pt>
                <c:pt idx="2">
                  <c:v>353</c:v>
                </c:pt>
                <c:pt idx="3">
                  <c:v>0</c:v>
                </c:pt>
                <c:pt idx="4">
                  <c:v>12371</c:v>
                </c:pt>
                <c:pt idx="5">
                  <c:v>27358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50A-4382-B2D6-AD13AEA5F4D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98458816"/>
        <c:axId val="398459376"/>
        <c:axId val="0"/>
      </c:bar3DChart>
      <c:catAx>
        <c:axId val="398458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398459376"/>
        <c:crosses val="autoZero"/>
        <c:auto val="1"/>
        <c:lblAlgn val="ctr"/>
        <c:lblOffset val="100"/>
        <c:noMultiLvlLbl val="0"/>
      </c:catAx>
      <c:valAx>
        <c:axId val="39845937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3984588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O"/>
              <a:t>CAMARAS</a:t>
            </a:r>
            <a:r>
              <a:rPr lang="es-CO" baseline="0"/>
              <a:t> QUE MAS GENERARON INFRACCIONES NOVIEMBRE- 2023</a:t>
            </a:r>
            <a:endParaRPr lang="es-CO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Hoja3!$A$1:$A$15</c:f>
              <c:strCache>
                <c:ptCount val="15"/>
                <c:pt idx="0">
                  <c:v>Carro mal parqueo Sur</c:v>
                </c:pt>
                <c:pt idx="1">
                  <c:v>Carro mal parqueo Norte</c:v>
                </c:pt>
                <c:pt idx="2">
                  <c:v>Carro mal parqueo Sur - Norte</c:v>
                </c:pt>
                <c:pt idx="3">
                  <c:v>Juan Mina</c:v>
                </c:pt>
                <c:pt idx="4">
                  <c:v>Cuartelillo Del Bosque</c:v>
                </c:pt>
                <c:pt idx="5">
                  <c:v>Centro Comercial Panorama</c:v>
                </c:pt>
                <c:pt idx="6">
                  <c:v>Carro mal parqueo alto norte</c:v>
                </c:pt>
                <c:pt idx="7">
                  <c:v>Hotel Barranquilla Plaza</c:v>
                </c:pt>
                <c:pt idx="8">
                  <c:v>PriceSmart</c:v>
                </c:pt>
                <c:pt idx="9">
                  <c:v>Bloqueo Cam5</c:v>
                </c:pt>
                <c:pt idx="10">
                  <c:v>Bloqueo Cam4</c:v>
                </c:pt>
                <c:pt idx="11">
                  <c:v>Estadio Metropolitano Roberto Melendez</c:v>
                </c:pt>
                <c:pt idx="12">
                  <c:v>Sena Colombo Alemán</c:v>
                </c:pt>
                <c:pt idx="13">
                  <c:v>Iglesia Adventista</c:v>
                </c:pt>
                <c:pt idx="14">
                  <c:v>Centro Empresarial Mix</c:v>
                </c:pt>
              </c:strCache>
            </c:strRef>
          </c:cat>
          <c:val>
            <c:numRef>
              <c:f>Hoja3!$B$1:$B$15</c:f>
              <c:numCache>
                <c:formatCode>General</c:formatCode>
                <c:ptCount val="15"/>
                <c:pt idx="0">
                  <c:v>8511</c:v>
                </c:pt>
                <c:pt idx="1">
                  <c:v>7171</c:v>
                </c:pt>
                <c:pt idx="2">
                  <c:v>5487</c:v>
                </c:pt>
                <c:pt idx="3">
                  <c:v>5286</c:v>
                </c:pt>
                <c:pt idx="4">
                  <c:v>5270</c:v>
                </c:pt>
                <c:pt idx="5">
                  <c:v>4385</c:v>
                </c:pt>
                <c:pt idx="6">
                  <c:v>4179</c:v>
                </c:pt>
                <c:pt idx="7">
                  <c:v>3925</c:v>
                </c:pt>
                <c:pt idx="8">
                  <c:v>3193</c:v>
                </c:pt>
                <c:pt idx="9">
                  <c:v>2948</c:v>
                </c:pt>
                <c:pt idx="10">
                  <c:v>2648</c:v>
                </c:pt>
                <c:pt idx="11">
                  <c:v>2642</c:v>
                </c:pt>
                <c:pt idx="12">
                  <c:v>2258</c:v>
                </c:pt>
                <c:pt idx="13">
                  <c:v>2105</c:v>
                </c:pt>
                <c:pt idx="14">
                  <c:v>2028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EF-43E0-9B48-7E8FB0CD656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98455456"/>
        <c:axId val="398456016"/>
        <c:axId val="0"/>
      </c:bar3DChart>
      <c:catAx>
        <c:axId val="3984554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398456016"/>
        <c:crosses val="autoZero"/>
        <c:auto val="1"/>
        <c:lblAlgn val="ctr"/>
        <c:lblOffset val="100"/>
        <c:noMultiLvlLbl val="0"/>
      </c:catAx>
      <c:valAx>
        <c:axId val="39845601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3984554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0206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224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73215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5" y="0"/>
            <a:ext cx="1218963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17CB3E25-282C-6844-AF74-438AF76A1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7606192" cy="1325563"/>
          </a:xfr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33F8759-60D2-0440-9892-B86B53E742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70982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1758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4582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2498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12/13/2023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4625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12/13/2023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884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12/13/2023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4195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4927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6638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12/13/2023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6648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Relationship Id="rId4" Type="http://schemas.openxmlformats.org/officeDocument/2006/relationships/chart" Target="../charts/char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>
            <a:extLst>
              <a:ext uri="{FF2B5EF4-FFF2-40B4-BE49-F238E27FC236}">
                <a16:creationId xmlns:a16="http://schemas.microsoft.com/office/drawing/2014/main" id="{FED126BD-D56A-4BF1-BC7A-9125B4534C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53537" y="1167619"/>
            <a:ext cx="8476541" cy="3123027"/>
          </a:xfrm>
        </p:spPr>
        <p:txBody>
          <a:bodyPr>
            <a:normAutofit/>
          </a:bodyPr>
          <a:lstStyle/>
          <a:p>
            <a:r>
              <a:rPr lang="es-CO" dirty="0"/>
              <a:t>FISCALIZACION ELECTRONICA NOVIEMBRE 2023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472155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514D1444-B1F7-A7FB-8908-6441B1F2D1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93392" y="333760"/>
            <a:ext cx="4278817" cy="381290"/>
          </a:xfrm>
          <a:prstGeom prst="rect">
            <a:avLst/>
          </a:prstGeom>
        </p:spPr>
      </p:pic>
      <p:sp>
        <p:nvSpPr>
          <p:cNvPr id="5" name="6 Rectángulo">
            <a:extLst>
              <a:ext uri="{FF2B5EF4-FFF2-40B4-BE49-F238E27FC236}">
                <a16:creationId xmlns:a16="http://schemas.microsoft.com/office/drawing/2014/main" id="{F3F029C7-4215-4296-99DB-9ABAEEE9D977}"/>
              </a:ext>
            </a:extLst>
          </p:cNvPr>
          <p:cNvSpPr/>
          <p:nvPr/>
        </p:nvSpPr>
        <p:spPr>
          <a:xfrm>
            <a:off x="-1" y="6291494"/>
            <a:ext cx="7593393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endParaRPr lang="es-CO" sz="1000" b="1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es-CO" sz="1000" b="1" dirty="0"/>
              <a:t>Fuente: Reportes mensuales Comparendos Electrónicos Construseñales. Corte Noviembre 30 de 2023. Información preliminar sujeta cambio</a:t>
            </a:r>
            <a:endParaRPr lang="es-ES" sz="1000" b="1" dirty="0"/>
          </a:p>
          <a:p>
            <a:pPr algn="ctr" eaLnBrk="1" hangingPunct="1">
              <a:defRPr/>
            </a:pPr>
            <a:endParaRPr lang="es-ES" sz="1000" dirty="0"/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00000000-0008-0000-05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30482644"/>
              </p:ext>
            </p:extLst>
          </p:nvPr>
        </p:nvGraphicFramePr>
        <p:xfrm>
          <a:off x="1364566" y="998806"/>
          <a:ext cx="9833318" cy="51347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8180259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514D1444-B1F7-A7FB-8908-6441B1F2D1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93392" y="333760"/>
            <a:ext cx="4278817" cy="381290"/>
          </a:xfrm>
          <a:prstGeom prst="rect">
            <a:avLst/>
          </a:prstGeom>
        </p:spPr>
      </p:pic>
      <p:sp>
        <p:nvSpPr>
          <p:cNvPr id="5" name="6 Rectángulo">
            <a:extLst>
              <a:ext uri="{FF2B5EF4-FFF2-40B4-BE49-F238E27FC236}">
                <a16:creationId xmlns:a16="http://schemas.microsoft.com/office/drawing/2014/main" id="{F3F029C7-4215-4296-99DB-9ABAEEE9D977}"/>
              </a:ext>
            </a:extLst>
          </p:cNvPr>
          <p:cNvSpPr/>
          <p:nvPr/>
        </p:nvSpPr>
        <p:spPr>
          <a:xfrm>
            <a:off x="-1" y="6291494"/>
            <a:ext cx="7593393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endParaRPr lang="es-CO" sz="1000" b="1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es-CO" sz="1000" b="1" dirty="0"/>
              <a:t>Fuente: Reportes mensuales Comparendos Electrónicos Construseñales. Corte Noviembre 30 de 2023. Información preliminar sujeta cambio</a:t>
            </a:r>
            <a:endParaRPr lang="es-ES" sz="1000" b="1" dirty="0"/>
          </a:p>
          <a:p>
            <a:pPr algn="ctr" eaLnBrk="1" hangingPunct="1">
              <a:defRPr/>
            </a:pPr>
            <a:endParaRPr lang="es-ES" sz="1000" dirty="0"/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00000000-0008-0000-04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06255425"/>
              </p:ext>
            </p:extLst>
          </p:nvPr>
        </p:nvGraphicFramePr>
        <p:xfrm>
          <a:off x="1237957" y="1083212"/>
          <a:ext cx="9762978" cy="48252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2117477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514D1444-B1F7-A7FB-8908-6441B1F2D1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93392" y="333760"/>
            <a:ext cx="4278817" cy="381290"/>
          </a:xfrm>
          <a:prstGeom prst="rect">
            <a:avLst/>
          </a:prstGeom>
        </p:spPr>
      </p:pic>
      <p:sp>
        <p:nvSpPr>
          <p:cNvPr id="5" name="6 Rectángulo">
            <a:extLst>
              <a:ext uri="{FF2B5EF4-FFF2-40B4-BE49-F238E27FC236}">
                <a16:creationId xmlns:a16="http://schemas.microsoft.com/office/drawing/2014/main" id="{F3F029C7-4215-4296-99DB-9ABAEEE9D977}"/>
              </a:ext>
            </a:extLst>
          </p:cNvPr>
          <p:cNvSpPr/>
          <p:nvPr/>
        </p:nvSpPr>
        <p:spPr>
          <a:xfrm>
            <a:off x="-1" y="6291494"/>
            <a:ext cx="7593393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endParaRPr lang="es-CO" sz="1000" b="1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es-CO" sz="1000" b="1" dirty="0"/>
              <a:t>Fuente: Reportes mensuales Comparendos Electrónicos Construseñales. Corte Noviembre 30 de 2023. Información preliminar sujeta cambio</a:t>
            </a:r>
            <a:endParaRPr lang="es-ES" sz="1000" b="1" dirty="0"/>
          </a:p>
          <a:p>
            <a:pPr algn="ctr" eaLnBrk="1" hangingPunct="1">
              <a:defRPr/>
            </a:pPr>
            <a:endParaRPr lang="es-ES" sz="1000" dirty="0"/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00000000-0008-0000-03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13185109"/>
              </p:ext>
            </p:extLst>
          </p:nvPr>
        </p:nvGraphicFramePr>
        <p:xfrm>
          <a:off x="1237956" y="1125415"/>
          <a:ext cx="9650437" cy="48674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6436364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514D1444-B1F7-A7FB-8908-6441B1F2D1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93392" y="333760"/>
            <a:ext cx="4278817" cy="381290"/>
          </a:xfrm>
          <a:prstGeom prst="rect">
            <a:avLst/>
          </a:prstGeom>
        </p:spPr>
      </p:pic>
      <p:sp>
        <p:nvSpPr>
          <p:cNvPr id="5" name="6 Rectángulo">
            <a:extLst>
              <a:ext uri="{FF2B5EF4-FFF2-40B4-BE49-F238E27FC236}">
                <a16:creationId xmlns:a16="http://schemas.microsoft.com/office/drawing/2014/main" id="{F3F029C7-4215-4296-99DB-9ABAEEE9D977}"/>
              </a:ext>
            </a:extLst>
          </p:cNvPr>
          <p:cNvSpPr/>
          <p:nvPr/>
        </p:nvSpPr>
        <p:spPr>
          <a:xfrm>
            <a:off x="-1" y="6291494"/>
            <a:ext cx="7593393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endParaRPr lang="es-CO" sz="1000" b="1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es-CO" sz="1000" b="1" dirty="0"/>
              <a:t>Fuente: Reportes mensuales Comparendos Electrónicos Construseñales. Corte Noviembre 30 de 2023. Información preliminar sujeta cambio</a:t>
            </a:r>
            <a:endParaRPr lang="es-ES" sz="1000" b="1" dirty="0"/>
          </a:p>
          <a:p>
            <a:pPr algn="ctr" eaLnBrk="1" hangingPunct="1">
              <a:defRPr/>
            </a:pPr>
            <a:endParaRPr lang="es-ES" sz="1000" dirty="0"/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00000000-0008-0000-02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12391968"/>
              </p:ext>
            </p:extLst>
          </p:nvPr>
        </p:nvGraphicFramePr>
        <p:xfrm>
          <a:off x="1463040" y="1237957"/>
          <a:ext cx="9214338" cy="46986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8716369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109</Words>
  <Application>Microsoft Office PowerPoint</Application>
  <PresentationFormat>Panorámica</PresentationFormat>
  <Paragraphs>13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FISCALIZACION ELECTRONICA NOVIEMBRE 2023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Maria Macia Cure</dc:creator>
  <cp:lastModifiedBy>Lex Chapman</cp:lastModifiedBy>
  <cp:revision>49</cp:revision>
  <dcterms:created xsi:type="dcterms:W3CDTF">2020-01-02T21:18:01Z</dcterms:created>
  <dcterms:modified xsi:type="dcterms:W3CDTF">2023-12-13T16:10:15Z</dcterms:modified>
</cp:coreProperties>
</file>