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133"/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LCHAPMAN\Escritorio2014\esc\COMPARENDOS-ELECTRONICOS\CE5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NOVIEMBRE (2023-2024)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Hoja6!$A$7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Hoja6!$B$7:$C$7</c:f>
              <c:numCache>
                <c:formatCode>General</c:formatCode>
                <c:ptCount val="2"/>
                <c:pt idx="0">
                  <c:v>2106</c:v>
                </c:pt>
                <c:pt idx="1">
                  <c:v>7283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E3-4819-8DEB-2002C05A4E4E}"/>
            </c:ext>
          </c:extLst>
        </c:ser>
        <c:ser>
          <c:idx val="1"/>
          <c:order val="1"/>
          <c:tx>
            <c:strRef>
              <c:f>Hoja6!$A$8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Hoja6!$B$8:$C$8</c:f>
              <c:numCache>
                <c:formatCode>General</c:formatCode>
                <c:ptCount val="2"/>
                <c:pt idx="0">
                  <c:v>5703</c:v>
                </c:pt>
                <c:pt idx="1">
                  <c:v>6965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E3-4819-8DEB-2002C05A4E4E}"/>
            </c:ext>
          </c:extLst>
        </c:ser>
        <c:ser>
          <c:idx val="2"/>
          <c:order val="2"/>
          <c:tx>
            <c:strRef>
              <c:f>Hoja6!$A$9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Hoja6!$B$9:$C$9</c:f>
              <c:numCache>
                <c:formatCode>General</c:formatCode>
                <c:ptCount val="2"/>
                <c:pt idx="0">
                  <c:v>7597</c:v>
                </c:pt>
                <c:pt idx="1">
                  <c:v>8120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E3-4819-8DEB-2002C05A4E4E}"/>
            </c:ext>
          </c:extLst>
        </c:ser>
        <c:ser>
          <c:idx val="3"/>
          <c:order val="3"/>
          <c:tx>
            <c:strRef>
              <c:f>Hoja6!$A$10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Hoja6!$B$10:$C$10</c:f>
              <c:numCache>
                <c:formatCode>General</c:formatCode>
                <c:ptCount val="2"/>
                <c:pt idx="0">
                  <c:v>7138</c:v>
                </c:pt>
                <c:pt idx="1">
                  <c:v>8605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E3-4819-8DEB-2002C05A4E4E}"/>
            </c:ext>
          </c:extLst>
        </c:ser>
        <c:ser>
          <c:idx val="4"/>
          <c:order val="4"/>
          <c:tx>
            <c:strRef>
              <c:f>Hoja6!$A$11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Hoja6!$B$11:$C$11</c:f>
              <c:numCache>
                <c:formatCode>General</c:formatCode>
                <c:ptCount val="2"/>
                <c:pt idx="0">
                  <c:v>7713</c:v>
                </c:pt>
                <c:pt idx="1">
                  <c:v>8827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E3-4819-8DEB-2002C05A4E4E}"/>
            </c:ext>
          </c:extLst>
        </c:ser>
        <c:ser>
          <c:idx val="5"/>
          <c:order val="5"/>
          <c:tx>
            <c:strRef>
              <c:f>Hoja6!$A$12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Hoja6!$B$12:$C$12</c:f>
              <c:numCache>
                <c:formatCode>General</c:formatCode>
                <c:ptCount val="2"/>
                <c:pt idx="0">
                  <c:v>8043</c:v>
                </c:pt>
                <c:pt idx="1">
                  <c:v>8101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4E3-4819-8DEB-2002C05A4E4E}"/>
            </c:ext>
          </c:extLst>
        </c:ser>
        <c:ser>
          <c:idx val="6"/>
          <c:order val="6"/>
          <c:tx>
            <c:strRef>
              <c:f>Hoja6!$A$13</c:f>
              <c:strCache>
                <c:ptCount val="1"/>
                <c:pt idx="0">
                  <c:v>JULIO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Hoja6!$B$13:$C$13</c:f>
              <c:numCache>
                <c:formatCode>General</c:formatCode>
                <c:ptCount val="2"/>
                <c:pt idx="0">
                  <c:v>8754</c:v>
                </c:pt>
                <c:pt idx="1">
                  <c:v>7820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E3-4819-8DEB-2002C05A4E4E}"/>
            </c:ext>
          </c:extLst>
        </c:ser>
        <c:ser>
          <c:idx val="7"/>
          <c:order val="7"/>
          <c:tx>
            <c:strRef>
              <c:f>Hoja6!$A$14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Hoja6!$B$14:$C$14</c:f>
              <c:numCache>
                <c:formatCode>General</c:formatCode>
                <c:ptCount val="2"/>
                <c:pt idx="0">
                  <c:v>8380</c:v>
                </c:pt>
                <c:pt idx="1">
                  <c:v>6572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4E3-4819-8DEB-2002C05A4E4E}"/>
            </c:ext>
          </c:extLst>
        </c:ser>
        <c:ser>
          <c:idx val="8"/>
          <c:order val="8"/>
          <c:tx>
            <c:strRef>
              <c:f>Hoja6!$A$15</c:f>
              <c:strCache>
                <c:ptCount val="1"/>
                <c:pt idx="0">
                  <c:v>SEPTIEMBRE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Hoja6!$B$15:$C$15</c:f>
              <c:numCache>
                <c:formatCode>General</c:formatCode>
                <c:ptCount val="2"/>
                <c:pt idx="0">
                  <c:v>8684</c:v>
                </c:pt>
                <c:pt idx="1">
                  <c:v>7575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4E3-4819-8DEB-2002C05A4E4E}"/>
            </c:ext>
          </c:extLst>
        </c:ser>
        <c:ser>
          <c:idx val="9"/>
          <c:order val="9"/>
          <c:tx>
            <c:strRef>
              <c:f>Hoja6!$A$16</c:f>
              <c:strCache>
                <c:ptCount val="1"/>
                <c:pt idx="0">
                  <c:v>OCTUBRE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Hoja6!$B$16:$C$16</c:f>
              <c:numCache>
                <c:formatCode>General</c:formatCode>
                <c:ptCount val="2"/>
                <c:pt idx="0">
                  <c:v>8278</c:v>
                </c:pt>
                <c:pt idx="1">
                  <c:v>7309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4E3-4819-8DEB-2002C05A4E4E}"/>
            </c:ext>
          </c:extLst>
        </c:ser>
        <c:ser>
          <c:idx val="10"/>
          <c:order val="10"/>
          <c:tx>
            <c:strRef>
              <c:f>Hoja6!$A$17</c:f>
              <c:strCache>
                <c:ptCount val="1"/>
                <c:pt idx="0">
                  <c:v>NOVIEMBRE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Hoja6!$B$6:$C$6</c:f>
              <c:strCache>
                <c:ptCount val="2"/>
                <c:pt idx="0">
                  <c:v>AÑO 2023</c:v>
                </c:pt>
                <c:pt idx="1">
                  <c:v>AÑO 2024</c:v>
                </c:pt>
              </c:strCache>
            </c:strRef>
          </c:cat>
          <c:val>
            <c:numRef>
              <c:f>Hoja6!$B$17:$C$17</c:f>
              <c:numCache>
                <c:formatCode>General</c:formatCode>
                <c:ptCount val="2"/>
                <c:pt idx="0">
                  <c:v>7435</c:v>
                </c:pt>
                <c:pt idx="1">
                  <c:v>5470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4E3-4819-8DEB-2002C05A4E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9184"/>
        <c:axId val="457129744"/>
      </c:barChart>
      <c:catAx>
        <c:axId val="45712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9744"/>
        <c:crosses val="autoZero"/>
        <c:auto val="1"/>
        <c:lblAlgn val="ctr"/>
        <c:lblOffset val="100"/>
        <c:noMultiLvlLbl val="0"/>
      </c:catAx>
      <c:valAx>
        <c:axId val="457129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VEHICULO (NOVIEMBRE) 2023-2024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Hoja5!$B$1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Hoja5!$B$2:$B$12</c:f>
              <c:numCache>
                <c:formatCode>General</c:formatCode>
                <c:ptCount val="11"/>
                <c:pt idx="0">
                  <c:v>44571</c:v>
                </c:pt>
                <c:pt idx="1">
                  <c:v>738</c:v>
                </c:pt>
                <c:pt idx="2">
                  <c:v>219</c:v>
                </c:pt>
                <c:pt idx="3">
                  <c:v>1416</c:v>
                </c:pt>
                <c:pt idx="4">
                  <c:v>17701</c:v>
                </c:pt>
                <c:pt idx="5">
                  <c:v>4625</c:v>
                </c:pt>
                <c:pt idx="6">
                  <c:v>259</c:v>
                </c:pt>
                <c:pt idx="7">
                  <c:v>14</c:v>
                </c:pt>
                <c:pt idx="8">
                  <c:v>10167</c:v>
                </c:pt>
                <c:pt idx="9">
                  <c:v>42</c:v>
                </c:pt>
                <c:pt idx="10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5C-42CB-AB79-9E606FA4AE27}"/>
            </c:ext>
          </c:extLst>
        </c:ser>
        <c:ser>
          <c:idx val="1"/>
          <c:order val="1"/>
          <c:tx>
            <c:strRef>
              <c:f>Hoja5!$C$1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Hoja5!$A$2:$A$12</c:f>
              <c:strCache>
                <c:ptCount val="11"/>
                <c:pt idx="0">
                  <c:v>AUTOMOVIL</c:v>
                </c:pt>
                <c:pt idx="1">
                  <c:v>BUS</c:v>
                </c:pt>
                <c:pt idx="2">
                  <c:v>BUSETA</c:v>
                </c:pt>
                <c:pt idx="3">
                  <c:v>CAMION</c:v>
                </c:pt>
                <c:pt idx="4">
                  <c:v>CAMIONETA</c:v>
                </c:pt>
                <c:pt idx="5">
                  <c:v>CAMPERO</c:v>
                </c:pt>
                <c:pt idx="6">
                  <c:v>MICROBUS</c:v>
                </c:pt>
                <c:pt idx="7">
                  <c:v>MOTOCARRO</c:v>
                </c:pt>
                <c:pt idx="8">
                  <c:v>MOTOCICLETA</c:v>
                </c:pt>
                <c:pt idx="9">
                  <c:v>TRACTOCAMION</c:v>
                </c:pt>
                <c:pt idx="10">
                  <c:v>VOLQUETA</c:v>
                </c:pt>
              </c:strCache>
            </c:strRef>
          </c:cat>
          <c:val>
            <c:numRef>
              <c:f>Hoja5!$C$2:$C$12</c:f>
              <c:numCache>
                <c:formatCode>General</c:formatCode>
                <c:ptCount val="11"/>
                <c:pt idx="0">
                  <c:v>42402</c:v>
                </c:pt>
                <c:pt idx="1">
                  <c:v>811</c:v>
                </c:pt>
                <c:pt idx="2">
                  <c:v>186</c:v>
                </c:pt>
                <c:pt idx="3">
                  <c:v>1337</c:v>
                </c:pt>
                <c:pt idx="4">
                  <c:v>19077</c:v>
                </c:pt>
                <c:pt idx="5">
                  <c:v>4665</c:v>
                </c:pt>
                <c:pt idx="6">
                  <c:v>259</c:v>
                </c:pt>
                <c:pt idx="7">
                  <c:v>33</c:v>
                </c:pt>
                <c:pt idx="8">
                  <c:v>13650</c:v>
                </c:pt>
                <c:pt idx="9">
                  <c:v>87</c:v>
                </c:pt>
                <c:pt idx="10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5C-42CB-AB79-9E606FA4AE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57124704"/>
        <c:axId val="457125264"/>
      </c:barChart>
      <c:catAx>
        <c:axId val="45712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57125264"/>
        <c:crosses val="autoZero"/>
        <c:auto val="1"/>
        <c:lblAlgn val="ctr"/>
        <c:lblOffset val="100"/>
        <c:noMultiLvlLbl val="0"/>
      </c:catAx>
      <c:valAx>
        <c:axId val="457125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5712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COMPARENDOS</a:t>
            </a:r>
            <a:r>
              <a:rPr lang="es-CO" baseline="0"/>
              <a:t> ELECTRONICOS POR TIPO DE INFRACCION (NOVIEMBRE) 2023-2024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Hoja4!$B$1</c:f>
              <c:strCache>
                <c:ptCount val="1"/>
                <c:pt idx="0">
                  <c:v>AÑO 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Hoja4!$B$2:$B$7</c:f>
              <c:numCache>
                <c:formatCode>General</c:formatCode>
                <c:ptCount val="6"/>
                <c:pt idx="0">
                  <c:v>33577</c:v>
                </c:pt>
                <c:pt idx="1">
                  <c:v>6119</c:v>
                </c:pt>
                <c:pt idx="2">
                  <c:v>355</c:v>
                </c:pt>
                <c:pt idx="3">
                  <c:v>0</c:v>
                </c:pt>
                <c:pt idx="4">
                  <c:v>12422</c:v>
                </c:pt>
                <c:pt idx="5">
                  <c:v>27358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F8-4556-A591-6DD4684A0B5E}"/>
            </c:ext>
          </c:extLst>
        </c:ser>
        <c:ser>
          <c:idx val="1"/>
          <c:order val="1"/>
          <c:tx>
            <c:strRef>
              <c:f>Hoja4!$C$1</c:f>
              <c:strCache>
                <c:ptCount val="1"/>
                <c:pt idx="0">
                  <c:v>AÑO 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Hoja4!$A$2:$A$7</c:f>
              <c:strCache>
                <c:ptCount val="6"/>
                <c:pt idx="0">
                  <c:v>C29 (CONDUCIR UN VEHÍCULO A VEL.SUP. A LA MÁX.PERMITIDA)</c:v>
                </c:pt>
                <c:pt idx="1">
                  <c:v>D04 (NO DETENERSE ANTE UNA LUZ ROJA O AMARILLA DE SEMÁFORO)</c:v>
                </c:pt>
                <c:pt idx="2">
                  <c:v>C32 ( NO RESP.EL PASO DE PEAT.QUE CRUZAN UNA VÍA EN SITIO PERM.P/ELLOS)</c:v>
                </c:pt>
                <c:pt idx="3">
                  <c:v>C14 (TRANSITAR POR LOS SIGUIENTES SITIOS RESTRINGIDOS EN HORAS PROHIBIDAS POR LA AUTORIDAD COMPETENTE)</c:v>
                </c:pt>
                <c:pt idx="4">
                  <c:v>C03 (BLOQUEAR UNA CALZADA O INTERSECCION)</c:v>
                </c:pt>
                <c:pt idx="5">
                  <c:v>C02 (ESTACIONAR EN SITIOS PROHIBIDOS)</c:v>
                </c:pt>
              </c:strCache>
            </c:strRef>
          </c:cat>
          <c:val>
            <c:numRef>
              <c:f>Hoja4!$C$2:$C$7</c:f>
              <c:numCache>
                <c:formatCode>General</c:formatCode>
                <c:ptCount val="6"/>
                <c:pt idx="0">
                  <c:v>34095</c:v>
                </c:pt>
                <c:pt idx="1">
                  <c:v>7640</c:v>
                </c:pt>
                <c:pt idx="2">
                  <c:v>506</c:v>
                </c:pt>
                <c:pt idx="3">
                  <c:v>0</c:v>
                </c:pt>
                <c:pt idx="4">
                  <c:v>12182</c:v>
                </c:pt>
                <c:pt idx="5">
                  <c:v>28224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F8-4556-A591-6DD4684A0B5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8816"/>
        <c:axId val="398459376"/>
        <c:axId val="0"/>
      </c:bar3DChart>
      <c:catAx>
        <c:axId val="39845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9376"/>
        <c:crosses val="autoZero"/>
        <c:auto val="1"/>
        <c:lblAlgn val="ctr"/>
        <c:lblOffset val="100"/>
        <c:noMultiLvlLbl val="0"/>
      </c:catAx>
      <c:valAx>
        <c:axId val="398459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CAMARAS</a:t>
            </a:r>
            <a:r>
              <a:rPr lang="es-CO" baseline="0"/>
              <a:t> QUE MAS GENERARON INFRACCIONES NOVIEMBRE- 2024</a:t>
            </a:r>
            <a:endParaRPr lang="es-C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Hoja3!$A$1:$A$15</c:f>
              <c:strCache>
                <c:ptCount val="15"/>
                <c:pt idx="0">
                  <c:v>Carro mal parqueo Sur</c:v>
                </c:pt>
                <c:pt idx="1">
                  <c:v>Carro mal parqueo Norte</c:v>
                </c:pt>
                <c:pt idx="2">
                  <c:v>Juan Mina</c:v>
                </c:pt>
                <c:pt idx="3">
                  <c:v>Hotel Barranquilla Plaza</c:v>
                </c:pt>
                <c:pt idx="4">
                  <c:v>Carro mal parqueo alto norte</c:v>
                </c:pt>
                <c:pt idx="5">
                  <c:v>Bloqueo Cam5</c:v>
                </c:pt>
                <c:pt idx="6">
                  <c:v>Centro Comercial Panorama</c:v>
                </c:pt>
                <c:pt idx="7">
                  <c:v>Carro mal parqueo Sur - Norte</c:v>
                </c:pt>
                <c:pt idx="8">
                  <c:v>Carro mal parqueo alto sur</c:v>
                </c:pt>
                <c:pt idx="9">
                  <c:v>PriceSmart</c:v>
                </c:pt>
                <c:pt idx="10">
                  <c:v>Estadio Metropolitano Roberto Melendez</c:v>
                </c:pt>
                <c:pt idx="11">
                  <c:v>Iglesia Adventista</c:v>
                </c:pt>
                <c:pt idx="12">
                  <c:v>Bodytech</c:v>
                </c:pt>
                <c:pt idx="13">
                  <c:v>Sena Colombo AlemÃ¡n</c:v>
                </c:pt>
                <c:pt idx="14">
                  <c:v>Cuartelillo Del Bosque</c:v>
                </c:pt>
              </c:strCache>
            </c:strRef>
          </c:cat>
          <c:val>
            <c:numRef>
              <c:f>Hoja3!$B$1:$B$15</c:f>
              <c:numCache>
                <c:formatCode>General</c:formatCode>
                <c:ptCount val="15"/>
                <c:pt idx="0">
                  <c:v>7504</c:v>
                </c:pt>
                <c:pt idx="1">
                  <c:v>6745</c:v>
                </c:pt>
                <c:pt idx="2">
                  <c:v>6438</c:v>
                </c:pt>
                <c:pt idx="3">
                  <c:v>5676</c:v>
                </c:pt>
                <c:pt idx="4">
                  <c:v>5480</c:v>
                </c:pt>
                <c:pt idx="5">
                  <c:v>5420</c:v>
                </c:pt>
                <c:pt idx="6">
                  <c:v>4991</c:v>
                </c:pt>
                <c:pt idx="7">
                  <c:v>4654</c:v>
                </c:pt>
                <c:pt idx="8">
                  <c:v>3840</c:v>
                </c:pt>
                <c:pt idx="9">
                  <c:v>3516</c:v>
                </c:pt>
                <c:pt idx="10">
                  <c:v>2788</c:v>
                </c:pt>
                <c:pt idx="11">
                  <c:v>2509</c:v>
                </c:pt>
                <c:pt idx="12">
                  <c:v>2244</c:v>
                </c:pt>
                <c:pt idx="13">
                  <c:v>2220</c:v>
                </c:pt>
                <c:pt idx="14">
                  <c:v>2208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83-443B-9368-95B7B56058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8455456"/>
        <c:axId val="398456016"/>
        <c:axId val="0"/>
      </c:bar3DChart>
      <c:catAx>
        <c:axId val="39845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8456016"/>
        <c:crosses val="autoZero"/>
        <c:auto val="1"/>
        <c:lblAlgn val="ctr"/>
        <c:lblOffset val="100"/>
        <c:noMultiLvlLbl val="0"/>
      </c:catAx>
      <c:valAx>
        <c:axId val="398456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98455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11/12/2024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7513F0A-7B69-936E-83F0-EBE9B03488F4}"/>
              </a:ext>
            </a:extLst>
          </p:cNvPr>
          <p:cNvSpPr/>
          <p:nvPr/>
        </p:nvSpPr>
        <p:spPr>
          <a:xfrm>
            <a:off x="0" y="5149516"/>
            <a:ext cx="12205600" cy="1708483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4F6DD7AC-1748-C58F-5810-AD58287F1A01}"/>
              </a:ext>
            </a:extLst>
          </p:cNvPr>
          <p:cNvSpPr/>
          <p:nvPr/>
        </p:nvSpPr>
        <p:spPr>
          <a:xfrm>
            <a:off x="0" y="4028860"/>
            <a:ext cx="569626" cy="282914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757D29A-1616-0604-2998-BE18989BF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149" y="5760793"/>
            <a:ext cx="2871552" cy="46274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571414F-3BFE-074F-655E-D23E671EC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33" y="455003"/>
            <a:ext cx="108010" cy="3113219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4DDBF783-679D-487A-AFA7-80CB11A00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858" y="770614"/>
            <a:ext cx="8476541" cy="3123027"/>
          </a:xfrm>
        </p:spPr>
        <p:txBody>
          <a:bodyPr>
            <a:normAutofit/>
          </a:bodyPr>
          <a:lstStyle/>
          <a:p>
            <a:r>
              <a:rPr lang="es-CO" dirty="0"/>
              <a:t>FISCALIZACION ELECTRONICA NOVIEMBRE 2024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Noviembre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986168"/>
              </p:ext>
            </p:extLst>
          </p:nvPr>
        </p:nvGraphicFramePr>
        <p:xfrm>
          <a:off x="1285460" y="821635"/>
          <a:ext cx="10111409" cy="5300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Noviembre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822802"/>
              </p:ext>
            </p:extLst>
          </p:nvPr>
        </p:nvGraphicFramePr>
        <p:xfrm>
          <a:off x="1828800" y="768626"/>
          <a:ext cx="9183757" cy="4929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182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Noviembre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033763"/>
              </p:ext>
            </p:extLst>
          </p:nvPr>
        </p:nvGraphicFramePr>
        <p:xfrm>
          <a:off x="1616765" y="954157"/>
          <a:ext cx="9276522" cy="4704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336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>
            <a:extLst>
              <a:ext uri="{FF2B5EF4-FFF2-40B4-BE49-F238E27FC236}">
                <a16:creationId xmlns:a16="http://schemas.microsoft.com/office/drawing/2014/main" id="{19D5F4D8-3166-B87B-DCD4-9B924C23F5D6}"/>
              </a:ext>
            </a:extLst>
          </p:cNvPr>
          <p:cNvSpPr/>
          <p:nvPr/>
        </p:nvSpPr>
        <p:spPr>
          <a:xfrm>
            <a:off x="0" y="0"/>
            <a:ext cx="569626" cy="6858000"/>
          </a:xfrm>
          <a:prstGeom prst="rect">
            <a:avLst/>
          </a:prstGeom>
          <a:solidFill>
            <a:srgbClr val="1121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615C530A-FF22-324C-9512-9870DA51A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572" y="1874179"/>
            <a:ext cx="107886" cy="3109643"/>
          </a:xfrm>
          <a:prstGeom prst="rect">
            <a:avLst/>
          </a:prstGeom>
        </p:spPr>
      </p:pic>
      <p:sp>
        <p:nvSpPr>
          <p:cNvPr id="7" name="6 Rectángulo">
            <a:extLst>
              <a:ext uri="{FF2B5EF4-FFF2-40B4-BE49-F238E27FC236}">
                <a16:creationId xmlns:a16="http://schemas.microsoft.com/office/drawing/2014/main" id="{B00551EF-AC81-4051-9A86-880FB3177700}"/>
              </a:ext>
            </a:extLst>
          </p:cNvPr>
          <p:cNvSpPr/>
          <p:nvPr/>
        </p:nvSpPr>
        <p:spPr>
          <a:xfrm>
            <a:off x="437321" y="6347792"/>
            <a:ext cx="75933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s-CO" sz="1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s-CO" sz="1000" b="1" dirty="0"/>
              <a:t>Fuente: Reportes mensuales Comparendos Electrónicos Construseñales. Corte Noviembre 30 de 2024. Información preliminar sujeta cambio</a:t>
            </a:r>
            <a:endParaRPr lang="es-ES" sz="1000" b="1" dirty="0"/>
          </a:p>
          <a:p>
            <a:pPr algn="ctr" eaLnBrk="1" hangingPunct="1">
              <a:defRPr/>
            </a:pPr>
            <a:endParaRPr lang="es-ES" sz="1000" dirty="0"/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886624"/>
              </p:ext>
            </p:extLst>
          </p:nvPr>
        </p:nvGraphicFramePr>
        <p:xfrm>
          <a:off x="2292626" y="1099929"/>
          <a:ext cx="8600661" cy="4439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357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109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FISCALIZACION ELECTRONICA NOVIEMBRE 2024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Lex Chapman</cp:lastModifiedBy>
  <cp:revision>15</cp:revision>
  <dcterms:created xsi:type="dcterms:W3CDTF">2024-01-04T16:42:26Z</dcterms:created>
  <dcterms:modified xsi:type="dcterms:W3CDTF">2024-12-11T16:32:08Z</dcterms:modified>
</cp:coreProperties>
</file>