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133"/>
    <a:srgbClr val="239B48"/>
    <a:srgbClr val="009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NOVIEMBRE (2023-2024)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Hoja6!$A$7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Hoja6!$B$7:$C$7</c:f>
              <c:numCache>
                <c:formatCode>General</c:formatCode>
                <c:ptCount val="2"/>
                <c:pt idx="0">
                  <c:v>2106</c:v>
                </c:pt>
                <c:pt idx="1">
                  <c:v>7283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E3-4819-8DEB-2002C05A4E4E}"/>
            </c:ext>
          </c:extLst>
        </c:ser>
        <c:ser>
          <c:idx val="1"/>
          <c:order val="1"/>
          <c:tx>
            <c:strRef>
              <c:f>Hoja6!$A$8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Hoja6!$B$8:$C$8</c:f>
              <c:numCache>
                <c:formatCode>General</c:formatCode>
                <c:ptCount val="2"/>
                <c:pt idx="0">
                  <c:v>5703</c:v>
                </c:pt>
                <c:pt idx="1">
                  <c:v>6965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E3-4819-8DEB-2002C05A4E4E}"/>
            </c:ext>
          </c:extLst>
        </c:ser>
        <c:ser>
          <c:idx val="2"/>
          <c:order val="2"/>
          <c:tx>
            <c:strRef>
              <c:f>Hoja6!$A$9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Hoja6!$B$9:$C$9</c:f>
              <c:numCache>
                <c:formatCode>General</c:formatCode>
                <c:ptCount val="2"/>
                <c:pt idx="0">
                  <c:v>7597</c:v>
                </c:pt>
                <c:pt idx="1">
                  <c:v>8120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E3-4819-8DEB-2002C05A4E4E}"/>
            </c:ext>
          </c:extLst>
        </c:ser>
        <c:ser>
          <c:idx val="3"/>
          <c:order val="3"/>
          <c:tx>
            <c:strRef>
              <c:f>Hoja6!$A$10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Hoja6!$B$10:$C$10</c:f>
              <c:numCache>
                <c:formatCode>General</c:formatCode>
                <c:ptCount val="2"/>
                <c:pt idx="0">
                  <c:v>7138</c:v>
                </c:pt>
                <c:pt idx="1">
                  <c:v>8605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E3-4819-8DEB-2002C05A4E4E}"/>
            </c:ext>
          </c:extLst>
        </c:ser>
        <c:ser>
          <c:idx val="4"/>
          <c:order val="4"/>
          <c:tx>
            <c:strRef>
              <c:f>Hoja6!$A$11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Hoja6!$B$11:$C$11</c:f>
              <c:numCache>
                <c:formatCode>General</c:formatCode>
                <c:ptCount val="2"/>
                <c:pt idx="0">
                  <c:v>7713</c:v>
                </c:pt>
                <c:pt idx="1">
                  <c:v>8827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E3-4819-8DEB-2002C05A4E4E}"/>
            </c:ext>
          </c:extLst>
        </c:ser>
        <c:ser>
          <c:idx val="5"/>
          <c:order val="5"/>
          <c:tx>
            <c:strRef>
              <c:f>Hoja6!$A$12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Hoja6!$B$12:$C$12</c:f>
              <c:numCache>
                <c:formatCode>General</c:formatCode>
                <c:ptCount val="2"/>
                <c:pt idx="0">
                  <c:v>8043</c:v>
                </c:pt>
                <c:pt idx="1">
                  <c:v>8101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4E3-4819-8DEB-2002C05A4E4E}"/>
            </c:ext>
          </c:extLst>
        </c:ser>
        <c:ser>
          <c:idx val="6"/>
          <c:order val="6"/>
          <c:tx>
            <c:strRef>
              <c:f>Hoja6!$A$13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Hoja6!$B$13:$C$13</c:f>
              <c:numCache>
                <c:formatCode>General</c:formatCode>
                <c:ptCount val="2"/>
                <c:pt idx="0">
                  <c:v>8754</c:v>
                </c:pt>
                <c:pt idx="1">
                  <c:v>7820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E3-4819-8DEB-2002C05A4E4E}"/>
            </c:ext>
          </c:extLst>
        </c:ser>
        <c:ser>
          <c:idx val="7"/>
          <c:order val="7"/>
          <c:tx>
            <c:strRef>
              <c:f>Hoja6!$A$14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Hoja6!$B$14:$C$14</c:f>
              <c:numCache>
                <c:formatCode>General</c:formatCode>
                <c:ptCount val="2"/>
                <c:pt idx="0">
                  <c:v>8380</c:v>
                </c:pt>
                <c:pt idx="1">
                  <c:v>6572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4E3-4819-8DEB-2002C05A4E4E}"/>
            </c:ext>
          </c:extLst>
        </c:ser>
        <c:ser>
          <c:idx val="8"/>
          <c:order val="8"/>
          <c:tx>
            <c:strRef>
              <c:f>Hoja6!$A$15</c:f>
              <c:strCache>
                <c:ptCount val="1"/>
                <c:pt idx="0">
                  <c:v>SEPTIEMBRE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Hoja6!$B$15:$C$15</c:f>
              <c:numCache>
                <c:formatCode>General</c:formatCode>
                <c:ptCount val="2"/>
                <c:pt idx="0">
                  <c:v>8684</c:v>
                </c:pt>
                <c:pt idx="1">
                  <c:v>7575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E3-4819-8DEB-2002C05A4E4E}"/>
            </c:ext>
          </c:extLst>
        </c:ser>
        <c:ser>
          <c:idx val="9"/>
          <c:order val="9"/>
          <c:tx>
            <c:strRef>
              <c:f>Hoja6!$A$16</c:f>
              <c:strCache>
                <c:ptCount val="1"/>
                <c:pt idx="0">
                  <c:v>OCTUBRE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Hoja6!$B$16:$C$16</c:f>
              <c:numCache>
                <c:formatCode>General</c:formatCode>
                <c:ptCount val="2"/>
                <c:pt idx="0">
                  <c:v>8278</c:v>
                </c:pt>
                <c:pt idx="1">
                  <c:v>7309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4E3-4819-8DEB-2002C05A4E4E}"/>
            </c:ext>
          </c:extLst>
        </c:ser>
        <c:ser>
          <c:idx val="10"/>
          <c:order val="10"/>
          <c:tx>
            <c:strRef>
              <c:f>Hoja6!$A$17</c:f>
              <c:strCache>
                <c:ptCount val="1"/>
                <c:pt idx="0">
                  <c:v>NOVIEMBRE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Hoja6!$B$17:$C$17</c:f>
              <c:numCache>
                <c:formatCode>General</c:formatCode>
                <c:ptCount val="2"/>
                <c:pt idx="0">
                  <c:v>7435</c:v>
                </c:pt>
                <c:pt idx="1">
                  <c:v>5470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4E3-4819-8DEB-2002C05A4E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57129184"/>
        <c:axId val="457129744"/>
      </c:barChart>
      <c:catAx>
        <c:axId val="45712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7129744"/>
        <c:crosses val="autoZero"/>
        <c:auto val="1"/>
        <c:lblAlgn val="ctr"/>
        <c:lblOffset val="100"/>
        <c:noMultiLvlLbl val="0"/>
      </c:catAx>
      <c:valAx>
        <c:axId val="457129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712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POR TIPO DE VEHICULO (NOVIEMBRE) 2023-2024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Hoja5!$B$1</c:f>
              <c:strCache>
                <c:ptCount val="1"/>
                <c:pt idx="0">
                  <c:v>AÑO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Hoja5!$A$2:$A$12</c:f>
              <c:strCache>
                <c:ptCount val="11"/>
                <c:pt idx="0">
                  <c:v>AUTOMOVIL</c:v>
                </c:pt>
                <c:pt idx="1">
                  <c:v>BUS</c:v>
                </c:pt>
                <c:pt idx="2">
                  <c:v>BUSETA</c:v>
                </c:pt>
                <c:pt idx="3">
                  <c:v>CAMION</c:v>
                </c:pt>
                <c:pt idx="4">
                  <c:v>CAMIONETA</c:v>
                </c:pt>
                <c:pt idx="5">
                  <c:v>CAMPERO</c:v>
                </c:pt>
                <c:pt idx="6">
                  <c:v>MICROBUS</c:v>
                </c:pt>
                <c:pt idx="7">
                  <c:v>MOTOCARRO</c:v>
                </c:pt>
                <c:pt idx="8">
                  <c:v>MOTOCICLETA</c:v>
                </c:pt>
                <c:pt idx="9">
                  <c:v>TRACTOCAMION</c:v>
                </c:pt>
                <c:pt idx="10">
                  <c:v>VOLQUETA</c:v>
                </c:pt>
              </c:strCache>
            </c:strRef>
          </c:cat>
          <c:val>
            <c:numRef>
              <c:f>Hoja5!$B$2:$B$12</c:f>
              <c:numCache>
                <c:formatCode>General</c:formatCode>
                <c:ptCount val="11"/>
                <c:pt idx="0">
                  <c:v>44571</c:v>
                </c:pt>
                <c:pt idx="1">
                  <c:v>738</c:v>
                </c:pt>
                <c:pt idx="2">
                  <c:v>219</c:v>
                </c:pt>
                <c:pt idx="3">
                  <c:v>1416</c:v>
                </c:pt>
                <c:pt idx="4">
                  <c:v>17701</c:v>
                </c:pt>
                <c:pt idx="5">
                  <c:v>4625</c:v>
                </c:pt>
                <c:pt idx="6">
                  <c:v>259</c:v>
                </c:pt>
                <c:pt idx="7">
                  <c:v>14</c:v>
                </c:pt>
                <c:pt idx="8">
                  <c:v>10167</c:v>
                </c:pt>
                <c:pt idx="9">
                  <c:v>42</c:v>
                </c:pt>
                <c:pt idx="10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5C-42CB-AB79-9E606FA4AE27}"/>
            </c:ext>
          </c:extLst>
        </c:ser>
        <c:ser>
          <c:idx val="1"/>
          <c:order val="1"/>
          <c:tx>
            <c:strRef>
              <c:f>Hoja5!$C$1</c:f>
              <c:strCache>
                <c:ptCount val="1"/>
                <c:pt idx="0">
                  <c:v>AÑO 2024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Hoja5!$A$2:$A$12</c:f>
              <c:strCache>
                <c:ptCount val="11"/>
                <c:pt idx="0">
                  <c:v>AUTOMOVIL</c:v>
                </c:pt>
                <c:pt idx="1">
                  <c:v>BUS</c:v>
                </c:pt>
                <c:pt idx="2">
                  <c:v>BUSETA</c:v>
                </c:pt>
                <c:pt idx="3">
                  <c:v>CAMION</c:v>
                </c:pt>
                <c:pt idx="4">
                  <c:v>CAMIONETA</c:v>
                </c:pt>
                <c:pt idx="5">
                  <c:v>CAMPERO</c:v>
                </c:pt>
                <c:pt idx="6">
                  <c:v>MICROBUS</c:v>
                </c:pt>
                <c:pt idx="7">
                  <c:v>MOTOCARRO</c:v>
                </c:pt>
                <c:pt idx="8">
                  <c:v>MOTOCICLETA</c:v>
                </c:pt>
                <c:pt idx="9">
                  <c:v>TRACTOCAMION</c:v>
                </c:pt>
                <c:pt idx="10">
                  <c:v>VOLQUETA</c:v>
                </c:pt>
              </c:strCache>
            </c:strRef>
          </c:cat>
          <c:val>
            <c:numRef>
              <c:f>Hoja5!$C$2:$C$12</c:f>
              <c:numCache>
                <c:formatCode>General</c:formatCode>
                <c:ptCount val="11"/>
                <c:pt idx="0">
                  <c:v>42402</c:v>
                </c:pt>
                <c:pt idx="1">
                  <c:v>811</c:v>
                </c:pt>
                <c:pt idx="2">
                  <c:v>186</c:v>
                </c:pt>
                <c:pt idx="3">
                  <c:v>1337</c:v>
                </c:pt>
                <c:pt idx="4">
                  <c:v>19077</c:v>
                </c:pt>
                <c:pt idx="5">
                  <c:v>4665</c:v>
                </c:pt>
                <c:pt idx="6">
                  <c:v>259</c:v>
                </c:pt>
                <c:pt idx="7">
                  <c:v>33</c:v>
                </c:pt>
                <c:pt idx="8">
                  <c:v>13650</c:v>
                </c:pt>
                <c:pt idx="9">
                  <c:v>87</c:v>
                </c:pt>
                <c:pt idx="10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5C-42CB-AB79-9E606FA4AE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57124704"/>
        <c:axId val="457125264"/>
      </c:barChart>
      <c:catAx>
        <c:axId val="45712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7125264"/>
        <c:crosses val="autoZero"/>
        <c:auto val="1"/>
        <c:lblAlgn val="ctr"/>
        <c:lblOffset val="100"/>
        <c:noMultiLvlLbl val="0"/>
      </c:catAx>
      <c:valAx>
        <c:axId val="457125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712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POR TIPO DE INFRACCION (NOVIEMBRE) 2023-2024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Hoja4!$B$1</c:f>
              <c:strCache>
                <c:ptCount val="1"/>
                <c:pt idx="0">
                  <c:v>AÑO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Hoja4!$A$2:$A$7</c:f>
              <c:strCache>
                <c:ptCount val="6"/>
                <c:pt idx="0">
                  <c:v>C29 (CONDUCIR UN VEHÍCULO A VEL.SUP. A LA MÁX.PERMITIDA)</c:v>
                </c:pt>
                <c:pt idx="1">
                  <c:v>D04 (NO DETENERSE ANTE UNA LUZ ROJA O AMARILLA DE SEMÁFORO)</c:v>
                </c:pt>
                <c:pt idx="2">
                  <c:v>C32 ( NO RESP.EL PASO DE PEAT.QUE CRUZAN UNA VÍA EN SITIO PERM.P/ELLOS)</c:v>
                </c:pt>
                <c:pt idx="3">
                  <c:v>C14 (TRANSITAR POR LOS SIGUIENTES SITIOS RESTRINGIDOS EN HORAS PROHIBIDAS POR LA AUTORIDAD COMPETENTE)</c:v>
                </c:pt>
                <c:pt idx="4">
                  <c:v>C03 (BLOQUEAR UNA CALZADA O INTERSECCION)</c:v>
                </c:pt>
                <c:pt idx="5">
                  <c:v>C02 (ESTACIONAR EN SITIOS PROHIBIDOS)</c:v>
                </c:pt>
              </c:strCache>
            </c:strRef>
          </c:cat>
          <c:val>
            <c:numRef>
              <c:f>Hoja4!$B$2:$B$7</c:f>
              <c:numCache>
                <c:formatCode>General</c:formatCode>
                <c:ptCount val="6"/>
                <c:pt idx="0">
                  <c:v>33577</c:v>
                </c:pt>
                <c:pt idx="1">
                  <c:v>6119</c:v>
                </c:pt>
                <c:pt idx="2">
                  <c:v>355</c:v>
                </c:pt>
                <c:pt idx="3">
                  <c:v>0</c:v>
                </c:pt>
                <c:pt idx="4">
                  <c:v>12422</c:v>
                </c:pt>
                <c:pt idx="5">
                  <c:v>27358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F8-4556-A591-6DD4684A0B5E}"/>
            </c:ext>
          </c:extLst>
        </c:ser>
        <c:ser>
          <c:idx val="1"/>
          <c:order val="1"/>
          <c:tx>
            <c:strRef>
              <c:f>Hoja4!$C$1</c:f>
              <c:strCache>
                <c:ptCount val="1"/>
                <c:pt idx="0">
                  <c:v>AÑO 2024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Hoja4!$A$2:$A$7</c:f>
              <c:strCache>
                <c:ptCount val="6"/>
                <c:pt idx="0">
                  <c:v>C29 (CONDUCIR UN VEHÍCULO A VEL.SUP. A LA MÁX.PERMITIDA)</c:v>
                </c:pt>
                <c:pt idx="1">
                  <c:v>D04 (NO DETENERSE ANTE UNA LUZ ROJA O AMARILLA DE SEMÁFORO)</c:v>
                </c:pt>
                <c:pt idx="2">
                  <c:v>C32 ( NO RESP.EL PASO DE PEAT.QUE CRUZAN UNA VÍA EN SITIO PERM.P/ELLOS)</c:v>
                </c:pt>
                <c:pt idx="3">
                  <c:v>C14 (TRANSITAR POR LOS SIGUIENTES SITIOS RESTRINGIDOS EN HORAS PROHIBIDAS POR LA AUTORIDAD COMPETENTE)</c:v>
                </c:pt>
                <c:pt idx="4">
                  <c:v>C03 (BLOQUEAR UNA CALZADA O INTERSECCION)</c:v>
                </c:pt>
                <c:pt idx="5">
                  <c:v>C02 (ESTACIONAR EN SITIOS PROHIBIDOS)</c:v>
                </c:pt>
              </c:strCache>
            </c:strRef>
          </c:cat>
          <c:val>
            <c:numRef>
              <c:f>Hoja4!$C$2:$C$7</c:f>
              <c:numCache>
                <c:formatCode>General</c:formatCode>
                <c:ptCount val="6"/>
                <c:pt idx="0">
                  <c:v>34095</c:v>
                </c:pt>
                <c:pt idx="1">
                  <c:v>7640</c:v>
                </c:pt>
                <c:pt idx="2">
                  <c:v>506</c:v>
                </c:pt>
                <c:pt idx="3">
                  <c:v>0</c:v>
                </c:pt>
                <c:pt idx="4">
                  <c:v>12182</c:v>
                </c:pt>
                <c:pt idx="5">
                  <c:v>28224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F8-4556-A591-6DD4684A0B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8458816"/>
        <c:axId val="398459376"/>
        <c:axId val="0"/>
      </c:bar3DChart>
      <c:catAx>
        <c:axId val="39845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8459376"/>
        <c:crosses val="autoZero"/>
        <c:auto val="1"/>
        <c:lblAlgn val="ctr"/>
        <c:lblOffset val="100"/>
        <c:noMultiLvlLbl val="0"/>
      </c:catAx>
      <c:valAx>
        <c:axId val="398459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845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CAMARAS</a:t>
            </a:r>
            <a:r>
              <a:rPr lang="es-CO" baseline="0"/>
              <a:t> QUE MAS GENERARON INFRACCIONES NOVIEMBRE- 2024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Hoja3!$A$1:$A$15</c:f>
              <c:strCache>
                <c:ptCount val="15"/>
                <c:pt idx="0">
                  <c:v>Carro mal parqueo Sur</c:v>
                </c:pt>
                <c:pt idx="1">
                  <c:v>Carro mal parqueo Norte</c:v>
                </c:pt>
                <c:pt idx="2">
                  <c:v>Juan Mina</c:v>
                </c:pt>
                <c:pt idx="3">
                  <c:v>Hotel Barranquilla Plaza</c:v>
                </c:pt>
                <c:pt idx="4">
                  <c:v>Carro mal parqueo alto norte</c:v>
                </c:pt>
                <c:pt idx="5">
                  <c:v>Bloqueo Cam5</c:v>
                </c:pt>
                <c:pt idx="6">
                  <c:v>Centro Comercial Panorama</c:v>
                </c:pt>
                <c:pt idx="7">
                  <c:v>Carro mal parqueo Sur - Norte</c:v>
                </c:pt>
                <c:pt idx="8">
                  <c:v>Carro mal parqueo alto sur</c:v>
                </c:pt>
                <c:pt idx="9">
                  <c:v>PriceSmart</c:v>
                </c:pt>
                <c:pt idx="10">
                  <c:v>Estadio Metropolitano Roberto Melendez</c:v>
                </c:pt>
                <c:pt idx="11">
                  <c:v>Iglesia Adventista</c:v>
                </c:pt>
                <c:pt idx="12">
                  <c:v>Bodytech</c:v>
                </c:pt>
                <c:pt idx="13">
                  <c:v>Sena Colombo AlemÃ¡n</c:v>
                </c:pt>
                <c:pt idx="14">
                  <c:v>Cuartelillo Del Bosque</c:v>
                </c:pt>
              </c:strCache>
            </c:strRef>
          </c:cat>
          <c:val>
            <c:numRef>
              <c:f>Hoja3!$B$1:$B$15</c:f>
              <c:numCache>
                <c:formatCode>General</c:formatCode>
                <c:ptCount val="15"/>
                <c:pt idx="0">
                  <c:v>7504</c:v>
                </c:pt>
                <c:pt idx="1">
                  <c:v>6745</c:v>
                </c:pt>
                <c:pt idx="2">
                  <c:v>6438</c:v>
                </c:pt>
                <c:pt idx="3">
                  <c:v>5676</c:v>
                </c:pt>
                <c:pt idx="4">
                  <c:v>5480</c:v>
                </c:pt>
                <c:pt idx="5">
                  <c:v>5420</c:v>
                </c:pt>
                <c:pt idx="6">
                  <c:v>4991</c:v>
                </c:pt>
                <c:pt idx="7">
                  <c:v>4654</c:v>
                </c:pt>
                <c:pt idx="8">
                  <c:v>3840</c:v>
                </c:pt>
                <c:pt idx="9">
                  <c:v>3516</c:v>
                </c:pt>
                <c:pt idx="10">
                  <c:v>2788</c:v>
                </c:pt>
                <c:pt idx="11">
                  <c:v>2509</c:v>
                </c:pt>
                <c:pt idx="12">
                  <c:v>2244</c:v>
                </c:pt>
                <c:pt idx="13">
                  <c:v>2220</c:v>
                </c:pt>
                <c:pt idx="14">
                  <c:v>2208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83-443B-9368-95B7B56058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8455456"/>
        <c:axId val="398456016"/>
        <c:axId val="0"/>
      </c:bar3DChart>
      <c:catAx>
        <c:axId val="39845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8456016"/>
        <c:crosses val="autoZero"/>
        <c:auto val="1"/>
        <c:lblAlgn val="ctr"/>
        <c:lblOffset val="100"/>
        <c:noMultiLvlLbl val="0"/>
      </c:catAx>
      <c:valAx>
        <c:axId val="398456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845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20DDD-1BF2-65A1-2BD4-CA27C4008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0B5276-2AF4-04C4-F279-B07678F7B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0F87D-012B-554A-346D-62AAAB8B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8FB3F-0725-D4DA-F837-3E29D506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D450E-F0D4-4FAF-1055-9E8BCD5D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242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D4E87-DEE3-F6E2-D0D1-D00443C5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997A13-27A6-0E19-759E-4487AE9DA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AEC842-D18D-91F7-E37B-33EDBFBE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C6A58-0EC4-AE7F-F6B6-167C20A9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D4F784-27A0-4D5A-E055-C4F3A08A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363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C36ED4-45B7-EEE4-3C10-EAB851364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65A255-ADE2-EF55-5C8A-69C86F3CF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329F5E-D4C8-4F8D-A2A2-116985C7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AAEFCF-9AF0-9A60-AA27-DDDA8E14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A39833-FC55-7394-AD9F-39601E1F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F8598-1C26-5977-C314-EC3505DF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CB1A80-C552-96E4-494D-CCD9FC171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15ED5F-3909-FA68-790B-C33F4210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1D032-97DA-A1ED-BE8C-1B371FB3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CC5D9C-BCAB-C083-69B4-261AE1AD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C5F9C-40E9-7229-5D8D-6702E56A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2A256-2BB9-0F8D-BAD7-827540A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886B7-1E02-D002-DE5B-CD5B77C6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3DB834-ECF7-88CB-4DE5-EA26C886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F6747E-902D-30D3-E9F9-8B1949D1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0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935EA-E5B4-63A1-1FBD-E4CB39C0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8AE1C2-FBE9-0B7E-11F2-FB3953387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6613BF-00BC-631A-7633-F55B7367D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5D3CC-0117-5AF6-19ED-3CC99B49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61D965-B22D-3561-492A-6034205A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850D46-3782-6BA0-31B2-6517D56D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636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1FBA8-C2B5-1F16-523B-D3C392E5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1AB8ED-1431-E351-8140-AAFAF9D2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CB9E3-8F21-4B61-D53F-D314F56EA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F59091-2AF9-42D7-32A3-2C05D0C2F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FB2D76-5239-8047-037D-FF036DF4D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32424-540D-7E56-16D4-C5425F4D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11/12/2024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27D5C1-9EFF-F4D3-81F4-F79670EB0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5A2D76-A026-48A2-A449-94F06608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93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77A03-63C6-D40D-3832-12454A90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08C035-2F42-8FAA-2CD2-5D646C80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11/12/2024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A5D8F1-1097-66B3-7CF4-E0347A9E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4C255C-3103-06E8-AD5F-21EDBE7F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27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2CA360-22B0-2FF2-53B3-7277D02A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11/12/2024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785F1B-D912-D1A0-FF33-979F8FC6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1C73C8-A87E-579E-E3D7-8723151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773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9ADA1-3A23-AFAD-9DD8-9F22880F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F7DF7-A01A-DDA7-BF9F-9ED2C99C9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CBDA1E-E89B-EE51-347B-390E868F0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FC9202-E6E6-9811-4FD3-E2D70EC3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19891B-FDE0-4C1F-7B58-20B677F2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6AE8A7-9EA6-D518-E37B-1D1B3079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195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D8C09-5364-0C71-7F32-84031F5E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3D1364-A7AF-4009-D8BA-8E067FCE5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672387-F1FF-A95B-16DD-8677C8AC0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5E1365-0F28-E139-5DD1-1536EFD13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11/12/2024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C5DC68-4074-AB1B-C40B-814DAFE2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CAC775-1C41-195B-9143-459805DF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2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EB165B-71EA-D2F1-D030-BC278A77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C11F7-F2DE-0766-CB56-05A6603E8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EFEF8-0DC9-399D-DA27-EE7259DE0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848E-46A4-4E42-AE13-5CF805301493}" type="datetimeFigureOut">
              <a:rPr lang="es-CO" smtClean="0"/>
              <a:t>11/12/2024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44351-CAB4-BFEC-7368-9FF3275B9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5E095-EC24-0D20-8A38-1AB505606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10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A7513F0A-7B69-936E-83F0-EBE9B03488F4}"/>
              </a:ext>
            </a:extLst>
          </p:cNvPr>
          <p:cNvSpPr/>
          <p:nvPr/>
        </p:nvSpPr>
        <p:spPr>
          <a:xfrm>
            <a:off x="0" y="5149516"/>
            <a:ext cx="12205600" cy="1708483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F6DD7AC-1748-C58F-5810-AD58287F1A01}"/>
              </a:ext>
            </a:extLst>
          </p:cNvPr>
          <p:cNvSpPr/>
          <p:nvPr/>
        </p:nvSpPr>
        <p:spPr>
          <a:xfrm>
            <a:off x="0" y="4028860"/>
            <a:ext cx="569626" cy="282914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757D29A-1616-0604-2998-BE18989BF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149" y="5760793"/>
            <a:ext cx="2871552" cy="4627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571414F-3BFE-074F-655E-D23E671EC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33" y="455003"/>
            <a:ext cx="108010" cy="3113219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4DDBF783-679D-487A-AFA7-80CB11A00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858" y="770614"/>
            <a:ext cx="8476541" cy="3123027"/>
          </a:xfrm>
        </p:spPr>
        <p:txBody>
          <a:bodyPr>
            <a:normAutofit/>
          </a:bodyPr>
          <a:lstStyle/>
          <a:p>
            <a:r>
              <a:rPr lang="es-CO" dirty="0"/>
              <a:t>FISCALIZACION ELECTRONICA NOVIEMBRE 2024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4928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Noviembre 30 de 2024.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986168"/>
              </p:ext>
            </p:extLst>
          </p:nvPr>
        </p:nvGraphicFramePr>
        <p:xfrm>
          <a:off x="1285460" y="821635"/>
          <a:ext cx="10111409" cy="5300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17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Noviembre 30 de 2024.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822802"/>
              </p:ext>
            </p:extLst>
          </p:nvPr>
        </p:nvGraphicFramePr>
        <p:xfrm>
          <a:off x="1828800" y="768626"/>
          <a:ext cx="9183757" cy="4929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182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Noviembre 30 de 2024.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8033763"/>
              </p:ext>
            </p:extLst>
          </p:nvPr>
        </p:nvGraphicFramePr>
        <p:xfrm>
          <a:off x="1616765" y="954157"/>
          <a:ext cx="9276522" cy="4704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336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Noviembre 30 de 2024.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886624"/>
              </p:ext>
            </p:extLst>
          </p:nvPr>
        </p:nvGraphicFramePr>
        <p:xfrm>
          <a:off x="2292626" y="1099929"/>
          <a:ext cx="8600661" cy="443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3577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109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FISCALIZACION ELECTRONICA NOVIEMBRE 2024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Lex Chapman</cp:lastModifiedBy>
  <cp:revision>15</cp:revision>
  <dcterms:created xsi:type="dcterms:W3CDTF">2024-01-04T16:42:26Z</dcterms:created>
  <dcterms:modified xsi:type="dcterms:W3CDTF">2024-12-11T16:32:08Z</dcterms:modified>
</cp:coreProperties>
</file>