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63" r:id="rId4"/>
    <p:sldId id="264" r:id="rId5"/>
    <p:sldId id="265" r:id="rId6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2133"/>
    <a:srgbClr val="239B48"/>
    <a:srgbClr val="009E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626" autoAdjust="0"/>
    <p:restoredTop sz="94660"/>
  </p:normalViewPr>
  <p:slideViewPr>
    <p:cSldViewPr snapToGrid="0">
      <p:cViewPr varScale="1">
        <p:scale>
          <a:sx n="72" d="100"/>
          <a:sy n="72" d="100"/>
        </p:scale>
        <p:origin x="83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LCHAPMAN\Escritorio2014\esc\COMPARENDOS-ELECTRONICOS\CE5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LCHAPMAN\Escritorio2014\esc\COMPARENDOS-ELECTRONICOS\CE5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D:\LCHAPMAN\Escritorio2014\esc\COMPARENDOS-ELECTRONICOS\CE5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D:\LCHAPMAN\Escritorio2014\esc\COMPARENDOS-ELECTRONICOS\CE5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O"/>
              <a:t>COMPARENDOS</a:t>
            </a:r>
            <a:r>
              <a:rPr lang="es-CO" baseline="0"/>
              <a:t> ELECTRONICOS OCTUBRE (2023-2024)</a:t>
            </a:r>
            <a:endParaRPr lang="es-CO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Hoja6!$A$7</c:f>
              <c:strCache>
                <c:ptCount val="1"/>
                <c:pt idx="0">
                  <c:v>ENERO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Hoja6!$B$6:$C$6</c:f>
              <c:strCache>
                <c:ptCount val="2"/>
                <c:pt idx="0">
                  <c:v>AÑO 2023</c:v>
                </c:pt>
                <c:pt idx="1">
                  <c:v>AÑO 2024</c:v>
                </c:pt>
              </c:strCache>
            </c:strRef>
          </c:cat>
          <c:val>
            <c:numRef>
              <c:f>Hoja6!$B$7:$C$7</c:f>
              <c:numCache>
                <c:formatCode>General</c:formatCode>
                <c:ptCount val="2"/>
                <c:pt idx="0">
                  <c:v>2106</c:v>
                </c:pt>
                <c:pt idx="1">
                  <c:v>7283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084-489B-8767-1238898D5151}"/>
            </c:ext>
          </c:extLst>
        </c:ser>
        <c:ser>
          <c:idx val="1"/>
          <c:order val="1"/>
          <c:tx>
            <c:strRef>
              <c:f>Hoja6!$A$8</c:f>
              <c:strCache>
                <c:ptCount val="1"/>
                <c:pt idx="0">
                  <c:v>FEBRERO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Hoja6!$B$6:$C$6</c:f>
              <c:strCache>
                <c:ptCount val="2"/>
                <c:pt idx="0">
                  <c:v>AÑO 2023</c:v>
                </c:pt>
                <c:pt idx="1">
                  <c:v>AÑO 2024</c:v>
                </c:pt>
              </c:strCache>
            </c:strRef>
          </c:cat>
          <c:val>
            <c:numRef>
              <c:f>Hoja6!$B$8:$C$8</c:f>
              <c:numCache>
                <c:formatCode>General</c:formatCode>
                <c:ptCount val="2"/>
                <c:pt idx="0">
                  <c:v>5703</c:v>
                </c:pt>
                <c:pt idx="1">
                  <c:v>6965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084-489B-8767-1238898D5151}"/>
            </c:ext>
          </c:extLst>
        </c:ser>
        <c:ser>
          <c:idx val="2"/>
          <c:order val="2"/>
          <c:tx>
            <c:strRef>
              <c:f>Hoja6!$A$9</c:f>
              <c:strCache>
                <c:ptCount val="1"/>
                <c:pt idx="0">
                  <c:v>MARZO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Hoja6!$B$6:$C$6</c:f>
              <c:strCache>
                <c:ptCount val="2"/>
                <c:pt idx="0">
                  <c:v>AÑO 2023</c:v>
                </c:pt>
                <c:pt idx="1">
                  <c:v>AÑO 2024</c:v>
                </c:pt>
              </c:strCache>
            </c:strRef>
          </c:cat>
          <c:val>
            <c:numRef>
              <c:f>Hoja6!$B$9:$C$9</c:f>
              <c:numCache>
                <c:formatCode>General</c:formatCode>
                <c:ptCount val="2"/>
                <c:pt idx="0">
                  <c:v>7597</c:v>
                </c:pt>
                <c:pt idx="1">
                  <c:v>8120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084-489B-8767-1238898D5151}"/>
            </c:ext>
          </c:extLst>
        </c:ser>
        <c:ser>
          <c:idx val="3"/>
          <c:order val="3"/>
          <c:tx>
            <c:strRef>
              <c:f>Hoja6!$A$10</c:f>
              <c:strCache>
                <c:ptCount val="1"/>
                <c:pt idx="0">
                  <c:v>ABRIL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Hoja6!$B$6:$C$6</c:f>
              <c:strCache>
                <c:ptCount val="2"/>
                <c:pt idx="0">
                  <c:v>AÑO 2023</c:v>
                </c:pt>
                <c:pt idx="1">
                  <c:v>AÑO 2024</c:v>
                </c:pt>
              </c:strCache>
            </c:strRef>
          </c:cat>
          <c:val>
            <c:numRef>
              <c:f>Hoja6!$B$10:$C$10</c:f>
              <c:numCache>
                <c:formatCode>General</c:formatCode>
                <c:ptCount val="2"/>
                <c:pt idx="0">
                  <c:v>7138</c:v>
                </c:pt>
                <c:pt idx="1">
                  <c:v>8605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084-489B-8767-1238898D5151}"/>
            </c:ext>
          </c:extLst>
        </c:ser>
        <c:ser>
          <c:idx val="4"/>
          <c:order val="4"/>
          <c:tx>
            <c:strRef>
              <c:f>Hoja6!$A$11</c:f>
              <c:strCache>
                <c:ptCount val="1"/>
                <c:pt idx="0">
                  <c:v>MAYO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Hoja6!$B$6:$C$6</c:f>
              <c:strCache>
                <c:ptCount val="2"/>
                <c:pt idx="0">
                  <c:v>AÑO 2023</c:v>
                </c:pt>
                <c:pt idx="1">
                  <c:v>AÑO 2024</c:v>
                </c:pt>
              </c:strCache>
            </c:strRef>
          </c:cat>
          <c:val>
            <c:numRef>
              <c:f>Hoja6!$B$11:$C$11</c:f>
              <c:numCache>
                <c:formatCode>General</c:formatCode>
                <c:ptCount val="2"/>
                <c:pt idx="0">
                  <c:v>7713</c:v>
                </c:pt>
                <c:pt idx="1">
                  <c:v>8827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084-489B-8767-1238898D5151}"/>
            </c:ext>
          </c:extLst>
        </c:ser>
        <c:ser>
          <c:idx val="5"/>
          <c:order val="5"/>
          <c:tx>
            <c:strRef>
              <c:f>Hoja6!$A$12</c:f>
              <c:strCache>
                <c:ptCount val="1"/>
                <c:pt idx="0">
                  <c:v>JUNIO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Hoja6!$B$6:$C$6</c:f>
              <c:strCache>
                <c:ptCount val="2"/>
                <c:pt idx="0">
                  <c:v>AÑO 2023</c:v>
                </c:pt>
                <c:pt idx="1">
                  <c:v>AÑO 2024</c:v>
                </c:pt>
              </c:strCache>
            </c:strRef>
          </c:cat>
          <c:val>
            <c:numRef>
              <c:f>Hoja6!$B$12:$C$12</c:f>
              <c:numCache>
                <c:formatCode>General</c:formatCode>
                <c:ptCount val="2"/>
                <c:pt idx="0">
                  <c:v>8043</c:v>
                </c:pt>
                <c:pt idx="1">
                  <c:v>8101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F084-489B-8767-1238898D5151}"/>
            </c:ext>
          </c:extLst>
        </c:ser>
        <c:ser>
          <c:idx val="6"/>
          <c:order val="6"/>
          <c:tx>
            <c:strRef>
              <c:f>Hoja6!$A$13</c:f>
              <c:strCache>
                <c:ptCount val="1"/>
                <c:pt idx="0">
                  <c:v>JULIO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Hoja6!$B$6:$C$6</c:f>
              <c:strCache>
                <c:ptCount val="2"/>
                <c:pt idx="0">
                  <c:v>AÑO 2023</c:v>
                </c:pt>
                <c:pt idx="1">
                  <c:v>AÑO 2024</c:v>
                </c:pt>
              </c:strCache>
            </c:strRef>
          </c:cat>
          <c:val>
            <c:numRef>
              <c:f>Hoja6!$B$13:$C$13</c:f>
              <c:numCache>
                <c:formatCode>General</c:formatCode>
                <c:ptCount val="2"/>
                <c:pt idx="0">
                  <c:v>8754</c:v>
                </c:pt>
                <c:pt idx="1">
                  <c:v>7820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084-489B-8767-1238898D5151}"/>
            </c:ext>
          </c:extLst>
        </c:ser>
        <c:ser>
          <c:idx val="7"/>
          <c:order val="7"/>
          <c:tx>
            <c:strRef>
              <c:f>Hoja6!$A$14</c:f>
              <c:strCache>
                <c:ptCount val="1"/>
                <c:pt idx="0">
                  <c:v>AGOSTO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Hoja6!$B$6:$C$6</c:f>
              <c:strCache>
                <c:ptCount val="2"/>
                <c:pt idx="0">
                  <c:v>AÑO 2023</c:v>
                </c:pt>
                <c:pt idx="1">
                  <c:v>AÑO 2024</c:v>
                </c:pt>
              </c:strCache>
            </c:strRef>
          </c:cat>
          <c:val>
            <c:numRef>
              <c:f>Hoja6!$B$14:$C$14</c:f>
              <c:numCache>
                <c:formatCode>General</c:formatCode>
                <c:ptCount val="2"/>
                <c:pt idx="0">
                  <c:v>8380</c:v>
                </c:pt>
                <c:pt idx="1">
                  <c:v>6572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F084-489B-8767-1238898D5151}"/>
            </c:ext>
          </c:extLst>
        </c:ser>
        <c:ser>
          <c:idx val="8"/>
          <c:order val="8"/>
          <c:tx>
            <c:strRef>
              <c:f>Hoja6!$A$15</c:f>
              <c:strCache>
                <c:ptCount val="1"/>
                <c:pt idx="0">
                  <c:v>SEPTIEMBRE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Hoja6!$B$6:$C$6</c:f>
              <c:strCache>
                <c:ptCount val="2"/>
                <c:pt idx="0">
                  <c:v>AÑO 2023</c:v>
                </c:pt>
                <c:pt idx="1">
                  <c:v>AÑO 2024</c:v>
                </c:pt>
              </c:strCache>
            </c:strRef>
          </c:cat>
          <c:val>
            <c:numRef>
              <c:f>Hoja6!$B$15:$C$15</c:f>
              <c:numCache>
                <c:formatCode>General</c:formatCode>
                <c:ptCount val="2"/>
                <c:pt idx="0">
                  <c:v>8684</c:v>
                </c:pt>
                <c:pt idx="1">
                  <c:v>7575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F084-489B-8767-1238898D5151}"/>
            </c:ext>
          </c:extLst>
        </c:ser>
        <c:ser>
          <c:idx val="9"/>
          <c:order val="9"/>
          <c:tx>
            <c:strRef>
              <c:f>Hoja6!$A$16</c:f>
              <c:strCache>
                <c:ptCount val="1"/>
                <c:pt idx="0">
                  <c:v>OCTUBRE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Hoja6!$B$6:$C$6</c:f>
              <c:strCache>
                <c:ptCount val="2"/>
                <c:pt idx="0">
                  <c:v>AÑO 2023</c:v>
                </c:pt>
                <c:pt idx="1">
                  <c:v>AÑO 2024</c:v>
                </c:pt>
              </c:strCache>
            </c:strRef>
          </c:cat>
          <c:val>
            <c:numRef>
              <c:f>Hoja6!$B$16:$C$16</c:f>
              <c:numCache>
                <c:formatCode>General</c:formatCode>
                <c:ptCount val="2"/>
                <c:pt idx="0">
                  <c:v>8278</c:v>
                </c:pt>
                <c:pt idx="1">
                  <c:v>7308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F084-489B-8767-1238898D515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457129184"/>
        <c:axId val="457129744"/>
      </c:barChart>
      <c:catAx>
        <c:axId val="4571291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457129744"/>
        <c:crosses val="autoZero"/>
        <c:auto val="1"/>
        <c:lblAlgn val="ctr"/>
        <c:lblOffset val="100"/>
        <c:noMultiLvlLbl val="0"/>
      </c:catAx>
      <c:valAx>
        <c:axId val="45712974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4571291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O"/>
              <a:t>COMPARENDOS</a:t>
            </a:r>
            <a:r>
              <a:rPr lang="es-CO" baseline="0"/>
              <a:t> ELECTRONICOS POR TIPO DE VEHICULO (OCTUBRE) 2023-2024</a:t>
            </a:r>
            <a:endParaRPr lang="es-CO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Hoja5!$B$1</c:f>
              <c:strCache>
                <c:ptCount val="1"/>
                <c:pt idx="0">
                  <c:v>AÑO 2023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Hoja5!$A$2:$A$12</c:f>
              <c:strCache>
                <c:ptCount val="11"/>
                <c:pt idx="0">
                  <c:v>AUTOMOVIL</c:v>
                </c:pt>
                <c:pt idx="1">
                  <c:v>BUS</c:v>
                </c:pt>
                <c:pt idx="2">
                  <c:v>BUSETA</c:v>
                </c:pt>
                <c:pt idx="3">
                  <c:v>CAMION</c:v>
                </c:pt>
                <c:pt idx="4">
                  <c:v>CAMIONETA</c:v>
                </c:pt>
                <c:pt idx="5">
                  <c:v>CAMPERO</c:v>
                </c:pt>
                <c:pt idx="6">
                  <c:v>MICROBUS</c:v>
                </c:pt>
                <c:pt idx="7">
                  <c:v>MOTOCARRO</c:v>
                </c:pt>
                <c:pt idx="8">
                  <c:v>MOTOCICLETA</c:v>
                </c:pt>
                <c:pt idx="9">
                  <c:v>TRACTOCAMION</c:v>
                </c:pt>
                <c:pt idx="10">
                  <c:v>VOLQUETA</c:v>
                </c:pt>
              </c:strCache>
            </c:strRef>
          </c:cat>
          <c:val>
            <c:numRef>
              <c:f>Hoja5!$B$2:$B$12</c:f>
              <c:numCache>
                <c:formatCode>General</c:formatCode>
                <c:ptCount val="11"/>
                <c:pt idx="0">
                  <c:v>40453</c:v>
                </c:pt>
                <c:pt idx="1">
                  <c:v>685</c:v>
                </c:pt>
                <c:pt idx="2">
                  <c:v>199</c:v>
                </c:pt>
                <c:pt idx="3">
                  <c:v>1272</c:v>
                </c:pt>
                <c:pt idx="4">
                  <c:v>15946</c:v>
                </c:pt>
                <c:pt idx="5">
                  <c:v>4175</c:v>
                </c:pt>
                <c:pt idx="6">
                  <c:v>237</c:v>
                </c:pt>
                <c:pt idx="7">
                  <c:v>12</c:v>
                </c:pt>
                <c:pt idx="8">
                  <c:v>9307</c:v>
                </c:pt>
                <c:pt idx="9">
                  <c:v>36</c:v>
                </c:pt>
                <c:pt idx="10">
                  <c:v>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254-4574-9158-DEC780AC638C}"/>
            </c:ext>
          </c:extLst>
        </c:ser>
        <c:ser>
          <c:idx val="1"/>
          <c:order val="1"/>
          <c:tx>
            <c:strRef>
              <c:f>Hoja5!$C$1</c:f>
              <c:strCache>
                <c:ptCount val="1"/>
                <c:pt idx="0">
                  <c:v>AÑO 2024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Hoja5!$A$2:$A$12</c:f>
              <c:strCache>
                <c:ptCount val="11"/>
                <c:pt idx="0">
                  <c:v>AUTOMOVIL</c:v>
                </c:pt>
                <c:pt idx="1">
                  <c:v>BUS</c:v>
                </c:pt>
                <c:pt idx="2">
                  <c:v>BUSETA</c:v>
                </c:pt>
                <c:pt idx="3">
                  <c:v>CAMION</c:v>
                </c:pt>
                <c:pt idx="4">
                  <c:v>CAMIONETA</c:v>
                </c:pt>
                <c:pt idx="5">
                  <c:v>CAMPERO</c:v>
                </c:pt>
                <c:pt idx="6">
                  <c:v>MICROBUS</c:v>
                </c:pt>
                <c:pt idx="7">
                  <c:v>MOTOCARRO</c:v>
                </c:pt>
                <c:pt idx="8">
                  <c:v>MOTOCICLETA</c:v>
                </c:pt>
                <c:pt idx="9">
                  <c:v>TRACTOCAMION</c:v>
                </c:pt>
                <c:pt idx="10">
                  <c:v>VOLQUETA</c:v>
                </c:pt>
              </c:strCache>
            </c:strRef>
          </c:cat>
          <c:val>
            <c:numRef>
              <c:f>Hoja5!$C$2:$C$12</c:f>
              <c:numCache>
                <c:formatCode>General</c:formatCode>
                <c:ptCount val="11"/>
                <c:pt idx="0">
                  <c:v>39515</c:v>
                </c:pt>
                <c:pt idx="1">
                  <c:v>744</c:v>
                </c:pt>
                <c:pt idx="2">
                  <c:v>173</c:v>
                </c:pt>
                <c:pt idx="3">
                  <c:v>1236</c:v>
                </c:pt>
                <c:pt idx="4">
                  <c:v>17714</c:v>
                </c:pt>
                <c:pt idx="5">
                  <c:v>4346</c:v>
                </c:pt>
                <c:pt idx="6">
                  <c:v>248</c:v>
                </c:pt>
                <c:pt idx="7">
                  <c:v>33</c:v>
                </c:pt>
                <c:pt idx="8">
                  <c:v>12950</c:v>
                </c:pt>
                <c:pt idx="9">
                  <c:v>81</c:v>
                </c:pt>
                <c:pt idx="10">
                  <c:v>136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254-4574-9158-DEC780AC638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457124704"/>
        <c:axId val="457125264"/>
      </c:barChart>
      <c:catAx>
        <c:axId val="4571247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457125264"/>
        <c:crosses val="autoZero"/>
        <c:auto val="1"/>
        <c:lblAlgn val="ctr"/>
        <c:lblOffset val="100"/>
        <c:noMultiLvlLbl val="0"/>
      </c:catAx>
      <c:valAx>
        <c:axId val="45712526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4571247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O"/>
              <a:t>COMPARENDOS</a:t>
            </a:r>
            <a:r>
              <a:rPr lang="es-CO" baseline="0"/>
              <a:t> ELECTRONICOS POR TIPO DE INFRACCION (OCTUBRE) 2023-2024</a:t>
            </a:r>
            <a:endParaRPr lang="es-CO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Hoja4!$B$1</c:f>
              <c:strCache>
                <c:ptCount val="1"/>
                <c:pt idx="0">
                  <c:v>AÑO 2023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Hoja4!$A$2:$A$7</c:f>
              <c:strCache>
                <c:ptCount val="6"/>
                <c:pt idx="0">
                  <c:v>C29 (CONDUCIR UN VEHÍCULO A VEL.SUP. A LA MÁX.PERMITIDA)</c:v>
                </c:pt>
                <c:pt idx="1">
                  <c:v>D04 (NO DETENERSE ANTE UNA LUZ ROJA O AMARILLA DE SEMÁFORO)</c:v>
                </c:pt>
                <c:pt idx="2">
                  <c:v>C32 ( NO RESP.EL PASO DE PEAT.QUE CRUZAN UNA VÍA EN SITIO PERM.P/ELLOS)</c:v>
                </c:pt>
                <c:pt idx="3">
                  <c:v>C14 (TRANSITAR POR LOS SIGUIENTES SITIOS RESTRINGIDOS EN HORAS PROHIBIDAS POR LA AUTORIDAD COMPETENTE)</c:v>
                </c:pt>
                <c:pt idx="4">
                  <c:v>C03 (BLOQUEAR UNA CALZADA O INTERSECCION)</c:v>
                </c:pt>
                <c:pt idx="5">
                  <c:v>C02 (ESTACIONAR EN SITIOS PROHIBIDOS)</c:v>
                </c:pt>
              </c:strCache>
            </c:strRef>
          </c:cat>
          <c:val>
            <c:numRef>
              <c:f>Hoja4!$B$2:$B$7</c:f>
              <c:numCache>
                <c:formatCode>General</c:formatCode>
                <c:ptCount val="6"/>
                <c:pt idx="0">
                  <c:v>30672</c:v>
                </c:pt>
                <c:pt idx="1">
                  <c:v>5835</c:v>
                </c:pt>
                <c:pt idx="2">
                  <c:v>328</c:v>
                </c:pt>
                <c:pt idx="3">
                  <c:v>0</c:v>
                </c:pt>
                <c:pt idx="4">
                  <c:v>11513</c:v>
                </c:pt>
                <c:pt idx="5">
                  <c:v>24048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BF7-44A0-8FB2-222E98C0CE23}"/>
            </c:ext>
          </c:extLst>
        </c:ser>
        <c:ser>
          <c:idx val="1"/>
          <c:order val="1"/>
          <c:tx>
            <c:strRef>
              <c:f>Hoja4!$C$1</c:f>
              <c:strCache>
                <c:ptCount val="1"/>
                <c:pt idx="0">
                  <c:v>AÑO 2024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Hoja4!$A$2:$A$7</c:f>
              <c:strCache>
                <c:ptCount val="6"/>
                <c:pt idx="0">
                  <c:v>C29 (CONDUCIR UN VEHÍCULO A VEL.SUP. A LA MÁX.PERMITIDA)</c:v>
                </c:pt>
                <c:pt idx="1">
                  <c:v>D04 (NO DETENERSE ANTE UNA LUZ ROJA O AMARILLA DE SEMÁFORO)</c:v>
                </c:pt>
                <c:pt idx="2">
                  <c:v>C32 ( NO RESP.EL PASO DE PEAT.QUE CRUZAN UNA VÍA EN SITIO PERM.P/ELLOS)</c:v>
                </c:pt>
                <c:pt idx="3">
                  <c:v>C14 (TRANSITAR POR LOS SIGUIENTES SITIOS RESTRINGIDOS EN HORAS PROHIBIDAS POR LA AUTORIDAD COMPETENTE)</c:v>
                </c:pt>
                <c:pt idx="4">
                  <c:v>C03 (BLOQUEAR UNA CALZADA O INTERSECCION)</c:v>
                </c:pt>
                <c:pt idx="5">
                  <c:v>C02 (ESTACIONAR EN SITIOS PROHIBIDOS)</c:v>
                </c:pt>
              </c:strCache>
            </c:strRef>
          </c:cat>
          <c:val>
            <c:numRef>
              <c:f>Hoja4!$C$2:$C$7</c:f>
              <c:numCache>
                <c:formatCode>General</c:formatCode>
                <c:ptCount val="6"/>
                <c:pt idx="0">
                  <c:v>32390</c:v>
                </c:pt>
                <c:pt idx="1">
                  <c:v>7157</c:v>
                </c:pt>
                <c:pt idx="2">
                  <c:v>466</c:v>
                </c:pt>
                <c:pt idx="3">
                  <c:v>0</c:v>
                </c:pt>
                <c:pt idx="4">
                  <c:v>11085</c:v>
                </c:pt>
                <c:pt idx="5">
                  <c:v>26078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BF7-44A0-8FB2-222E98C0CE2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398458816"/>
        <c:axId val="398459376"/>
        <c:axId val="0"/>
      </c:bar3DChart>
      <c:catAx>
        <c:axId val="3984588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398459376"/>
        <c:crosses val="autoZero"/>
        <c:auto val="1"/>
        <c:lblAlgn val="ctr"/>
        <c:lblOffset val="100"/>
        <c:noMultiLvlLbl val="0"/>
      </c:catAx>
      <c:valAx>
        <c:axId val="39845937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3984588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O"/>
              <a:t>CAMARAS</a:t>
            </a:r>
            <a:r>
              <a:rPr lang="es-CO" baseline="0"/>
              <a:t> QUE MAS GENERARON INFRACCIONES OCTUBRE- 2024</a:t>
            </a:r>
            <a:endParaRPr lang="es-CO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Hoja3!$A$1:$A$15</c:f>
              <c:strCache>
                <c:ptCount val="15"/>
                <c:pt idx="0">
                  <c:v>Carro mal parqueo Sur</c:v>
                </c:pt>
                <c:pt idx="1">
                  <c:v>Carro mal parqueo Norte</c:v>
                </c:pt>
                <c:pt idx="2">
                  <c:v>Juan Mina</c:v>
                </c:pt>
                <c:pt idx="3">
                  <c:v>Hotel Barranquilla Plaza</c:v>
                </c:pt>
                <c:pt idx="4">
                  <c:v>Carro mal parqueo alto norte</c:v>
                </c:pt>
                <c:pt idx="5">
                  <c:v>Bloqueo Cam5</c:v>
                </c:pt>
                <c:pt idx="6">
                  <c:v>Centro Comercial Panorama</c:v>
                </c:pt>
                <c:pt idx="7">
                  <c:v>Carro mal parqueo Sur - Norte</c:v>
                </c:pt>
                <c:pt idx="8">
                  <c:v>Carro mal parqueo alto sur</c:v>
                </c:pt>
                <c:pt idx="9">
                  <c:v>PriceSmart</c:v>
                </c:pt>
                <c:pt idx="10">
                  <c:v>Estadio Metropolitano Roberto Melendez</c:v>
                </c:pt>
                <c:pt idx="11">
                  <c:v>Iglesia Adventista</c:v>
                </c:pt>
                <c:pt idx="12">
                  <c:v>Bodytech</c:v>
                </c:pt>
                <c:pt idx="13">
                  <c:v>Cuartelillo Del Bosque</c:v>
                </c:pt>
                <c:pt idx="14">
                  <c:v>Sena Colombo AlemÃ¡n</c:v>
                </c:pt>
              </c:strCache>
            </c:strRef>
          </c:cat>
          <c:val>
            <c:numRef>
              <c:f>Hoja3!$B$1:$B$15</c:f>
              <c:numCache>
                <c:formatCode>General</c:formatCode>
                <c:ptCount val="15"/>
                <c:pt idx="0">
                  <c:v>6922</c:v>
                </c:pt>
                <c:pt idx="1">
                  <c:v>6191</c:v>
                </c:pt>
                <c:pt idx="2">
                  <c:v>6116</c:v>
                </c:pt>
                <c:pt idx="3">
                  <c:v>5572</c:v>
                </c:pt>
                <c:pt idx="4">
                  <c:v>4953</c:v>
                </c:pt>
                <c:pt idx="5">
                  <c:v>4870</c:v>
                </c:pt>
                <c:pt idx="6">
                  <c:v>4760</c:v>
                </c:pt>
                <c:pt idx="7">
                  <c:v>4434</c:v>
                </c:pt>
                <c:pt idx="8">
                  <c:v>3577</c:v>
                </c:pt>
                <c:pt idx="9">
                  <c:v>3279</c:v>
                </c:pt>
                <c:pt idx="10">
                  <c:v>2612</c:v>
                </c:pt>
                <c:pt idx="11">
                  <c:v>2358</c:v>
                </c:pt>
                <c:pt idx="12">
                  <c:v>2176</c:v>
                </c:pt>
                <c:pt idx="13">
                  <c:v>2163</c:v>
                </c:pt>
                <c:pt idx="14">
                  <c:v>2119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828-4CBA-8085-8DE9BA00326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398455456"/>
        <c:axId val="398456016"/>
        <c:axId val="0"/>
      </c:bar3DChart>
      <c:catAx>
        <c:axId val="3984554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398456016"/>
        <c:crosses val="autoZero"/>
        <c:auto val="1"/>
        <c:lblAlgn val="ctr"/>
        <c:lblOffset val="100"/>
        <c:noMultiLvlLbl val="0"/>
      </c:catAx>
      <c:valAx>
        <c:axId val="39845601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3984554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720DDD-1BF2-65A1-2BD4-CA27C40087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20B5276-2AF4-04C4-F279-B07678F7B7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190F87D-012B-554A-346D-62AAAB8BC2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6848E-46A4-4E42-AE13-5CF805301493}" type="datetimeFigureOut">
              <a:rPr lang="es-CO" smtClean="0"/>
              <a:t>13/11/2024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948FB3F-0725-D4DA-F837-3E29D50639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49D450E-F0D4-4FAF-1055-9E8BCD5D3E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491D8-AD0C-459A-BDE2-2A205CA6FE7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72420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CD4E87-DEE3-F6E2-D0D1-D00443C520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F997A13-27A6-0E19-759E-4487AE9DA4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2AEC842-D18D-91F7-E37B-33EDBFBEE3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6848E-46A4-4E42-AE13-5CF805301493}" type="datetimeFigureOut">
              <a:rPr lang="es-CO" smtClean="0"/>
              <a:t>13/11/2024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56C6A58-0EC4-AE7F-F6B6-167C20A9DF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5D4F784-27A0-4D5A-E055-C4F3A08AEC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491D8-AD0C-459A-BDE2-2A205CA6FE7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33632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4C36ED4-45B7-EEE4-3C10-EAB851364C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865A255-ADE2-EF55-5C8A-69C86F3CF0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6329F5E-D4C8-4F8D-A2A2-116985C767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6848E-46A4-4E42-AE13-5CF805301493}" type="datetimeFigureOut">
              <a:rPr lang="es-CO" smtClean="0"/>
              <a:t>13/11/2024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5AAEFCF-9AF0-9A60-AA27-DDDA8E1492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AA39833-FC55-7394-AD9F-39601E1F42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491D8-AD0C-459A-BDE2-2A205CA6FE7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491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FF8598-1C26-5977-C314-EC3505DF2E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7CB1A80-C552-96E4-494D-CCD9FC171F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B15ED5F-3909-FA68-790B-C33F42102D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6848E-46A4-4E42-AE13-5CF805301493}" type="datetimeFigureOut">
              <a:rPr lang="es-CO" smtClean="0"/>
              <a:t>13/11/2024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A81D032-97DA-A1ED-BE8C-1B371FB39A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0CC5D9C-BCAB-C083-69B4-261AE1AD77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491D8-AD0C-459A-BDE2-2A205CA6FE7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62281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0C5F9C-40E9-7229-5D8D-6702E56A92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3F2A256-2BB9-0F8D-BAD7-827540A6A4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49886B7-1E02-D002-DE5B-CD5B77C68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6848E-46A4-4E42-AE13-5CF805301493}" type="datetimeFigureOut">
              <a:rPr lang="es-CO" smtClean="0"/>
              <a:t>13/11/2024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B3DB834-ECF7-88CB-4DE5-EA26C88629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2F6747E-902D-30D3-E9F9-8B1949D197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491D8-AD0C-459A-BDE2-2A205CA6FE7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34092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04935EA-E5B4-63A1-1FBD-E4CB39C09E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F8AE1C2-FBE9-0B7E-11F2-FB39533874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26613BF-00BC-631A-7633-F55B7367D8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FE5D3CC-0117-5AF6-19ED-3CC99B49CF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6848E-46A4-4E42-AE13-5CF805301493}" type="datetimeFigureOut">
              <a:rPr lang="es-CO" smtClean="0"/>
              <a:t>13/11/2024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C61D965-B22D-3561-492A-6034205ACD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E850D46-3782-6BA0-31B2-6517D56D3E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491D8-AD0C-459A-BDE2-2A205CA6FE7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76364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C1FBA8-C2B5-1F16-523B-D3C392E58D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71AB8ED-1431-E351-8140-AAFAF9D2F7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61CB9E3-8F21-4B61-D53F-D314F56EA8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93F59091-2AF9-42D7-32A3-2C05D0C2FF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C2FB2D76-5239-8047-037D-FF036DF4DC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2532424-540D-7E56-16D4-C5425F4DFD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6848E-46A4-4E42-AE13-5CF805301493}" type="datetimeFigureOut">
              <a:rPr lang="es-CO" smtClean="0"/>
              <a:t>13/11/2024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9C27D5C1-9EFF-F4D3-81F4-F79670EB05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85A2D76-A026-48A2-A449-94F0660805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491D8-AD0C-459A-BDE2-2A205CA6FE7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21939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F377A03-63C6-D40D-3832-12454A90C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D08C035-2F42-8FAA-2CD2-5D646C806B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6848E-46A4-4E42-AE13-5CF805301493}" type="datetimeFigureOut">
              <a:rPr lang="es-CO" smtClean="0"/>
              <a:t>13/11/2024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D1A5D8F1-1097-66B3-7CF4-E0347A9E3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924C255C-3103-06E8-AD5F-21EDBE7FDC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491D8-AD0C-459A-BDE2-2A205CA6FE7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60279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902CA360-22B0-2FF2-53B3-7277D02A71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6848E-46A4-4E42-AE13-5CF805301493}" type="datetimeFigureOut">
              <a:rPr lang="es-CO" smtClean="0"/>
              <a:t>13/11/2024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9785F1B-D912-D1A0-FF33-979F8FC644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E51C73C8-A87E-579E-E3D7-872315191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491D8-AD0C-459A-BDE2-2A205CA6FE7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17736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49ADA1-3A23-AFAD-9DD8-9F22880F5B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94F7DF7-A01A-DDA7-BF9F-9ED2C99C96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0CBDA1E-E89B-EE51-347B-390E868F09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DFC9202-E6E6-9811-4FD3-E2D70EC3C4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6848E-46A4-4E42-AE13-5CF805301493}" type="datetimeFigureOut">
              <a:rPr lang="es-CO" smtClean="0"/>
              <a:t>13/11/2024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A19891B-FDE0-4C1F-7B58-20B677F278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86AE8A7-9EA6-D518-E37B-1D1B307979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491D8-AD0C-459A-BDE2-2A205CA6FE7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81954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8D8C09-5364-0C71-7F32-84031F5E65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873D1364-A7AF-4009-D8BA-8E067FCE55C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E672387-F1FF-A95B-16DD-8677C8AC02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D5E1365-0F28-E139-5DD1-1536EFD135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6848E-46A4-4E42-AE13-5CF805301493}" type="datetimeFigureOut">
              <a:rPr lang="es-CO" smtClean="0"/>
              <a:t>13/11/2024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7C5DC68-4074-AB1B-C40B-814DAFE24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2CAC775-1C41-195B-9143-459805DF3C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491D8-AD0C-459A-BDE2-2A205CA6FE7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63212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6FEB165B-71EA-D2F1-D030-BC278A7768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41C11F7-F2DE-0766-CB56-05A6603E8F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FDEFEF8-0DC9-399D-DA27-EE7259DE04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06848E-46A4-4E42-AE13-5CF805301493}" type="datetimeFigureOut">
              <a:rPr lang="es-CO" smtClean="0"/>
              <a:t>13/11/2024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2844351-CAB4-BFEC-7368-9FF3275B90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995E095-EC24-0D20-8A38-1AB505606E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3491D8-AD0C-459A-BDE2-2A205CA6FE7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12108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>
            <a:extLst>
              <a:ext uri="{FF2B5EF4-FFF2-40B4-BE49-F238E27FC236}">
                <a16:creationId xmlns:a16="http://schemas.microsoft.com/office/drawing/2014/main" id="{A7513F0A-7B69-936E-83F0-EBE9B03488F4}"/>
              </a:ext>
            </a:extLst>
          </p:cNvPr>
          <p:cNvSpPr/>
          <p:nvPr/>
        </p:nvSpPr>
        <p:spPr>
          <a:xfrm>
            <a:off x="0" y="5149516"/>
            <a:ext cx="12205600" cy="1708483"/>
          </a:xfrm>
          <a:prstGeom prst="rect">
            <a:avLst/>
          </a:prstGeom>
          <a:solidFill>
            <a:srgbClr val="11213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4F6DD7AC-1748-C58F-5810-AD58287F1A01}"/>
              </a:ext>
            </a:extLst>
          </p:cNvPr>
          <p:cNvSpPr/>
          <p:nvPr/>
        </p:nvSpPr>
        <p:spPr>
          <a:xfrm>
            <a:off x="0" y="4028860"/>
            <a:ext cx="569626" cy="2829140"/>
          </a:xfrm>
          <a:prstGeom prst="rect">
            <a:avLst/>
          </a:prstGeom>
          <a:solidFill>
            <a:srgbClr val="11213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D757D29A-1616-0604-2998-BE18989BFB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60149" y="5760793"/>
            <a:ext cx="2871552" cy="462745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E571414F-3BFE-074F-655E-D23E671ECB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3933" y="455003"/>
            <a:ext cx="108010" cy="3113219"/>
          </a:xfrm>
          <a:prstGeom prst="rect">
            <a:avLst/>
          </a:prstGeom>
        </p:spPr>
      </p:pic>
      <p:sp>
        <p:nvSpPr>
          <p:cNvPr id="12" name="Título 1">
            <a:extLst>
              <a:ext uri="{FF2B5EF4-FFF2-40B4-BE49-F238E27FC236}">
                <a16:creationId xmlns:a16="http://schemas.microsoft.com/office/drawing/2014/main" id="{4DDBF783-679D-487A-AFA7-80CB11A002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90858" y="770614"/>
            <a:ext cx="8476541" cy="3123027"/>
          </a:xfrm>
        </p:spPr>
        <p:txBody>
          <a:bodyPr>
            <a:normAutofit/>
          </a:bodyPr>
          <a:lstStyle/>
          <a:p>
            <a:r>
              <a:rPr lang="es-CO" dirty="0"/>
              <a:t>FISCALIZACION ELECTRONICA OCTUBRE 2024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9492847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ángulo 27">
            <a:extLst>
              <a:ext uri="{FF2B5EF4-FFF2-40B4-BE49-F238E27FC236}">
                <a16:creationId xmlns:a16="http://schemas.microsoft.com/office/drawing/2014/main" id="{19D5F4D8-3166-B87B-DCD4-9B924C23F5D6}"/>
              </a:ext>
            </a:extLst>
          </p:cNvPr>
          <p:cNvSpPr/>
          <p:nvPr/>
        </p:nvSpPr>
        <p:spPr>
          <a:xfrm>
            <a:off x="0" y="0"/>
            <a:ext cx="569626" cy="6858000"/>
          </a:xfrm>
          <a:prstGeom prst="rect">
            <a:avLst/>
          </a:prstGeom>
          <a:solidFill>
            <a:srgbClr val="11213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34" name="Imagen 33">
            <a:extLst>
              <a:ext uri="{FF2B5EF4-FFF2-40B4-BE49-F238E27FC236}">
                <a16:creationId xmlns:a16="http://schemas.microsoft.com/office/drawing/2014/main" id="{615C530A-FF22-324C-9512-9870DA51AC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572" y="1874179"/>
            <a:ext cx="107886" cy="3109643"/>
          </a:xfrm>
          <a:prstGeom prst="rect">
            <a:avLst/>
          </a:prstGeom>
        </p:spPr>
      </p:pic>
      <p:sp>
        <p:nvSpPr>
          <p:cNvPr id="7" name="6 Rectángulo">
            <a:extLst>
              <a:ext uri="{FF2B5EF4-FFF2-40B4-BE49-F238E27FC236}">
                <a16:creationId xmlns:a16="http://schemas.microsoft.com/office/drawing/2014/main" id="{B00551EF-AC81-4051-9A86-880FB3177700}"/>
              </a:ext>
            </a:extLst>
          </p:cNvPr>
          <p:cNvSpPr/>
          <p:nvPr/>
        </p:nvSpPr>
        <p:spPr>
          <a:xfrm>
            <a:off x="437321" y="6347792"/>
            <a:ext cx="7593393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endParaRPr lang="es-CO" sz="1000" b="1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es-CO" sz="1000" b="1" dirty="0"/>
              <a:t>Fuente: Reportes mensuales Comparendos Electrónicos Construseñales. Corte Octubre 31 de 2024. Información preliminar sujeta cambio</a:t>
            </a:r>
            <a:endParaRPr lang="es-ES" sz="1000" b="1" dirty="0"/>
          </a:p>
          <a:p>
            <a:pPr algn="ctr" eaLnBrk="1" hangingPunct="1">
              <a:defRPr/>
            </a:pPr>
            <a:endParaRPr lang="es-ES" sz="1000" dirty="0"/>
          </a:p>
        </p:txBody>
      </p:sp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00000000-0008-0000-05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69999482"/>
              </p:ext>
            </p:extLst>
          </p:nvPr>
        </p:nvGraphicFramePr>
        <p:xfrm>
          <a:off x="1192696" y="914400"/>
          <a:ext cx="10164417" cy="51550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117470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ángulo 27">
            <a:extLst>
              <a:ext uri="{FF2B5EF4-FFF2-40B4-BE49-F238E27FC236}">
                <a16:creationId xmlns:a16="http://schemas.microsoft.com/office/drawing/2014/main" id="{19D5F4D8-3166-B87B-DCD4-9B924C23F5D6}"/>
              </a:ext>
            </a:extLst>
          </p:cNvPr>
          <p:cNvSpPr/>
          <p:nvPr/>
        </p:nvSpPr>
        <p:spPr>
          <a:xfrm>
            <a:off x="0" y="0"/>
            <a:ext cx="569626" cy="6858000"/>
          </a:xfrm>
          <a:prstGeom prst="rect">
            <a:avLst/>
          </a:prstGeom>
          <a:solidFill>
            <a:srgbClr val="11213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34" name="Imagen 33">
            <a:extLst>
              <a:ext uri="{FF2B5EF4-FFF2-40B4-BE49-F238E27FC236}">
                <a16:creationId xmlns:a16="http://schemas.microsoft.com/office/drawing/2014/main" id="{615C530A-FF22-324C-9512-9870DA51AC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572" y="1874179"/>
            <a:ext cx="107886" cy="3109643"/>
          </a:xfrm>
          <a:prstGeom prst="rect">
            <a:avLst/>
          </a:prstGeom>
        </p:spPr>
      </p:pic>
      <p:sp>
        <p:nvSpPr>
          <p:cNvPr id="7" name="6 Rectángulo">
            <a:extLst>
              <a:ext uri="{FF2B5EF4-FFF2-40B4-BE49-F238E27FC236}">
                <a16:creationId xmlns:a16="http://schemas.microsoft.com/office/drawing/2014/main" id="{B00551EF-AC81-4051-9A86-880FB3177700}"/>
              </a:ext>
            </a:extLst>
          </p:cNvPr>
          <p:cNvSpPr/>
          <p:nvPr/>
        </p:nvSpPr>
        <p:spPr>
          <a:xfrm>
            <a:off x="437321" y="6347792"/>
            <a:ext cx="7593393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endParaRPr lang="es-CO" sz="1000" b="1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es-CO" sz="1000" b="1" dirty="0"/>
              <a:t>Fuente: Reportes mensuales Comparendos Electrónicos Construseñales. Corte Octubre 31 de 2024. Información preliminar sujeta cambio</a:t>
            </a:r>
            <a:endParaRPr lang="es-ES" sz="1000" b="1" dirty="0"/>
          </a:p>
          <a:p>
            <a:pPr algn="ctr" eaLnBrk="1" hangingPunct="1">
              <a:defRPr/>
            </a:pPr>
            <a:endParaRPr lang="es-ES" sz="1000" dirty="0"/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00000000-0008-0000-04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00017314"/>
              </p:ext>
            </p:extLst>
          </p:nvPr>
        </p:nvGraphicFramePr>
        <p:xfrm>
          <a:off x="1590262" y="861390"/>
          <a:ext cx="9581322" cy="47707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118264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ángulo 27">
            <a:extLst>
              <a:ext uri="{FF2B5EF4-FFF2-40B4-BE49-F238E27FC236}">
                <a16:creationId xmlns:a16="http://schemas.microsoft.com/office/drawing/2014/main" id="{19D5F4D8-3166-B87B-DCD4-9B924C23F5D6}"/>
              </a:ext>
            </a:extLst>
          </p:cNvPr>
          <p:cNvSpPr/>
          <p:nvPr/>
        </p:nvSpPr>
        <p:spPr>
          <a:xfrm>
            <a:off x="0" y="0"/>
            <a:ext cx="569626" cy="6858000"/>
          </a:xfrm>
          <a:prstGeom prst="rect">
            <a:avLst/>
          </a:prstGeom>
          <a:solidFill>
            <a:srgbClr val="11213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34" name="Imagen 33">
            <a:extLst>
              <a:ext uri="{FF2B5EF4-FFF2-40B4-BE49-F238E27FC236}">
                <a16:creationId xmlns:a16="http://schemas.microsoft.com/office/drawing/2014/main" id="{615C530A-FF22-324C-9512-9870DA51AC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572" y="1874179"/>
            <a:ext cx="107886" cy="3109643"/>
          </a:xfrm>
          <a:prstGeom prst="rect">
            <a:avLst/>
          </a:prstGeom>
        </p:spPr>
      </p:pic>
      <p:sp>
        <p:nvSpPr>
          <p:cNvPr id="7" name="6 Rectángulo">
            <a:extLst>
              <a:ext uri="{FF2B5EF4-FFF2-40B4-BE49-F238E27FC236}">
                <a16:creationId xmlns:a16="http://schemas.microsoft.com/office/drawing/2014/main" id="{B00551EF-AC81-4051-9A86-880FB3177700}"/>
              </a:ext>
            </a:extLst>
          </p:cNvPr>
          <p:cNvSpPr/>
          <p:nvPr/>
        </p:nvSpPr>
        <p:spPr>
          <a:xfrm>
            <a:off x="437321" y="6347792"/>
            <a:ext cx="7593393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endParaRPr lang="es-CO" sz="1000" b="1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es-CO" sz="1000" b="1" dirty="0"/>
              <a:t>Fuente: Reportes mensuales Comparendos Electrónicos Construseñales. Corte Octubre 31 de 2024. Información preliminar sujeta cambio</a:t>
            </a:r>
            <a:endParaRPr lang="es-ES" sz="1000" b="1" dirty="0"/>
          </a:p>
          <a:p>
            <a:pPr algn="ctr" eaLnBrk="1" hangingPunct="1">
              <a:defRPr/>
            </a:pPr>
            <a:endParaRPr lang="es-ES" sz="1000" dirty="0"/>
          </a:p>
        </p:txBody>
      </p:sp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00000000-0008-0000-03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19777301"/>
              </p:ext>
            </p:extLst>
          </p:nvPr>
        </p:nvGraphicFramePr>
        <p:xfrm>
          <a:off x="1643270" y="927651"/>
          <a:ext cx="9793356" cy="47972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833688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ángulo 27">
            <a:extLst>
              <a:ext uri="{FF2B5EF4-FFF2-40B4-BE49-F238E27FC236}">
                <a16:creationId xmlns:a16="http://schemas.microsoft.com/office/drawing/2014/main" id="{19D5F4D8-3166-B87B-DCD4-9B924C23F5D6}"/>
              </a:ext>
            </a:extLst>
          </p:cNvPr>
          <p:cNvSpPr/>
          <p:nvPr/>
        </p:nvSpPr>
        <p:spPr>
          <a:xfrm>
            <a:off x="0" y="0"/>
            <a:ext cx="569626" cy="6858000"/>
          </a:xfrm>
          <a:prstGeom prst="rect">
            <a:avLst/>
          </a:prstGeom>
          <a:solidFill>
            <a:srgbClr val="11213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34" name="Imagen 33">
            <a:extLst>
              <a:ext uri="{FF2B5EF4-FFF2-40B4-BE49-F238E27FC236}">
                <a16:creationId xmlns:a16="http://schemas.microsoft.com/office/drawing/2014/main" id="{615C530A-FF22-324C-9512-9870DA51AC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572" y="1874179"/>
            <a:ext cx="107886" cy="3109643"/>
          </a:xfrm>
          <a:prstGeom prst="rect">
            <a:avLst/>
          </a:prstGeom>
        </p:spPr>
      </p:pic>
      <p:sp>
        <p:nvSpPr>
          <p:cNvPr id="7" name="6 Rectángulo">
            <a:extLst>
              <a:ext uri="{FF2B5EF4-FFF2-40B4-BE49-F238E27FC236}">
                <a16:creationId xmlns:a16="http://schemas.microsoft.com/office/drawing/2014/main" id="{B00551EF-AC81-4051-9A86-880FB3177700}"/>
              </a:ext>
            </a:extLst>
          </p:cNvPr>
          <p:cNvSpPr/>
          <p:nvPr/>
        </p:nvSpPr>
        <p:spPr>
          <a:xfrm>
            <a:off x="437321" y="6347792"/>
            <a:ext cx="7593393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endParaRPr lang="es-CO" sz="1000" b="1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es-CO" sz="1000" b="1" dirty="0"/>
              <a:t>Fuente: Reportes mensuales Comparendos Electrónicos Construseñales. Corte Octubre 31 de 2024. Información preliminar sujeta cambio</a:t>
            </a:r>
            <a:endParaRPr lang="es-ES" sz="1000" b="1" dirty="0"/>
          </a:p>
          <a:p>
            <a:pPr algn="ctr" eaLnBrk="1" hangingPunct="1">
              <a:defRPr/>
            </a:pPr>
            <a:endParaRPr lang="es-ES" sz="1000" dirty="0"/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00000000-0008-0000-02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72843469"/>
              </p:ext>
            </p:extLst>
          </p:nvPr>
        </p:nvGraphicFramePr>
        <p:xfrm>
          <a:off x="1524000" y="927652"/>
          <a:ext cx="9660835" cy="4956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7357720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398</TotalTime>
  <Words>109</Words>
  <Application>Microsoft Office PowerPoint</Application>
  <PresentationFormat>Panorámica</PresentationFormat>
  <Paragraphs>13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de Office</vt:lpstr>
      <vt:lpstr>FISCALIZACION ELECTRONICA OCTUBRE 2024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Susana</dc:creator>
  <cp:lastModifiedBy>Lex Chapman</cp:lastModifiedBy>
  <cp:revision>14</cp:revision>
  <dcterms:created xsi:type="dcterms:W3CDTF">2024-01-04T16:42:26Z</dcterms:created>
  <dcterms:modified xsi:type="dcterms:W3CDTF">2024-11-13T15:52:33Z</dcterms:modified>
</cp:coreProperties>
</file>