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3" r:id="rId1"/>
  </p:sldMasterIdLst>
  <p:sldIdLst>
    <p:sldId id="258" r:id="rId2"/>
    <p:sldId id="267" r:id="rId3"/>
    <p:sldId id="268" r:id="rId4"/>
    <p:sldId id="269" r:id="rId5"/>
    <p:sldId id="270" r:id="rId6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cción predeterminada" id="{E7C9B70E-7C45-45B1-9B77-6D99AF7F0DB8}">
          <p14:sldIdLst>
            <p14:sldId id="258"/>
            <p14:sldId id="267"/>
            <p14:sldId id="268"/>
            <p14:sldId id="269"/>
            <p14:sldId id="270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 showGuides="1">
      <p:cViewPr varScale="1">
        <p:scale>
          <a:sx n="74" d="100"/>
          <a:sy n="74" d="100"/>
        </p:scale>
        <p:origin x="540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D:\LCHAPMAN\Escritorio2014\COMPARENDOS-ELECTRONICOS\CE5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D:\LCHAPMAN\Escritorio2014\COMPARENDOS-ELECTRONICOS\CE5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D:\LCHAPMAN\Escritorio2014\COMPARENDOS-ELECTRONICOS\CE5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D:\LCHAPMAN\Escritorio2014\COMPARENDOS-ELECTRONICOS\CE5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O"/>
              <a:t>COMPARENDOS</a:t>
            </a:r>
            <a:r>
              <a:rPr lang="es-CO" baseline="0"/>
              <a:t> ELECTRONICOS ENERO- SEPTIEMBRE (2017-2018)</a:t>
            </a:r>
            <a:endParaRPr lang="es-CO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O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Hoja6!$A$7</c:f>
              <c:strCache>
                <c:ptCount val="1"/>
                <c:pt idx="0">
                  <c:v>ENERO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Hoja6!$B$6:$C$6</c:f>
              <c:strCache>
                <c:ptCount val="2"/>
                <c:pt idx="0">
                  <c:v>AÑO 2017</c:v>
                </c:pt>
                <c:pt idx="1">
                  <c:v>AÑO 2018</c:v>
                </c:pt>
              </c:strCache>
            </c:strRef>
          </c:cat>
          <c:val>
            <c:numRef>
              <c:f>Hoja6!$B$7:$C$7</c:f>
              <c:numCache>
                <c:formatCode>General</c:formatCode>
                <c:ptCount val="2"/>
                <c:pt idx="0">
                  <c:v>8560</c:v>
                </c:pt>
                <c:pt idx="1">
                  <c:v>8143</c:v>
                </c:pt>
              </c:numCache>
            </c:numRef>
          </c:val>
        </c:ser>
        <c:ser>
          <c:idx val="1"/>
          <c:order val="1"/>
          <c:tx>
            <c:strRef>
              <c:f>Hoja6!$A$8</c:f>
              <c:strCache>
                <c:ptCount val="1"/>
                <c:pt idx="0">
                  <c:v>FEBRERO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Hoja6!$B$6:$C$6</c:f>
              <c:strCache>
                <c:ptCount val="2"/>
                <c:pt idx="0">
                  <c:v>AÑO 2017</c:v>
                </c:pt>
                <c:pt idx="1">
                  <c:v>AÑO 2018</c:v>
                </c:pt>
              </c:strCache>
            </c:strRef>
          </c:cat>
          <c:val>
            <c:numRef>
              <c:f>Hoja6!$B$8:$C$8</c:f>
              <c:numCache>
                <c:formatCode>General</c:formatCode>
                <c:ptCount val="2"/>
                <c:pt idx="0">
                  <c:v>9620</c:v>
                </c:pt>
                <c:pt idx="1">
                  <c:v>6445</c:v>
                </c:pt>
              </c:numCache>
            </c:numRef>
          </c:val>
        </c:ser>
        <c:ser>
          <c:idx val="2"/>
          <c:order val="2"/>
          <c:tx>
            <c:strRef>
              <c:f>Hoja6!$A$9</c:f>
              <c:strCache>
                <c:ptCount val="1"/>
                <c:pt idx="0">
                  <c:v>MARZO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Hoja6!$B$6:$C$6</c:f>
              <c:strCache>
                <c:ptCount val="2"/>
                <c:pt idx="0">
                  <c:v>AÑO 2017</c:v>
                </c:pt>
                <c:pt idx="1">
                  <c:v>AÑO 2018</c:v>
                </c:pt>
              </c:strCache>
            </c:strRef>
          </c:cat>
          <c:val>
            <c:numRef>
              <c:f>Hoja6!$B$9:$C$9</c:f>
              <c:numCache>
                <c:formatCode>General</c:formatCode>
                <c:ptCount val="2"/>
                <c:pt idx="0">
                  <c:v>9178</c:v>
                </c:pt>
                <c:pt idx="1">
                  <c:v>7338</c:v>
                </c:pt>
              </c:numCache>
            </c:numRef>
          </c:val>
        </c:ser>
        <c:ser>
          <c:idx val="3"/>
          <c:order val="3"/>
          <c:tx>
            <c:strRef>
              <c:f>Hoja6!$A$10</c:f>
              <c:strCache>
                <c:ptCount val="1"/>
                <c:pt idx="0">
                  <c:v>ABRIL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Hoja6!$B$6:$C$6</c:f>
              <c:strCache>
                <c:ptCount val="2"/>
                <c:pt idx="0">
                  <c:v>AÑO 2017</c:v>
                </c:pt>
                <c:pt idx="1">
                  <c:v>AÑO 2018</c:v>
                </c:pt>
              </c:strCache>
            </c:strRef>
          </c:cat>
          <c:val>
            <c:numRef>
              <c:f>Hoja6!$B$10:$C$10</c:f>
              <c:numCache>
                <c:formatCode>General</c:formatCode>
                <c:ptCount val="2"/>
                <c:pt idx="0">
                  <c:v>8727</c:v>
                </c:pt>
                <c:pt idx="1">
                  <c:v>6881</c:v>
                </c:pt>
              </c:numCache>
            </c:numRef>
          </c:val>
        </c:ser>
        <c:ser>
          <c:idx val="4"/>
          <c:order val="4"/>
          <c:tx>
            <c:strRef>
              <c:f>Hoja6!$A$11</c:f>
              <c:strCache>
                <c:ptCount val="1"/>
                <c:pt idx="0">
                  <c:v>MAYO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Hoja6!$B$6:$C$6</c:f>
              <c:strCache>
                <c:ptCount val="2"/>
                <c:pt idx="0">
                  <c:v>AÑO 2017</c:v>
                </c:pt>
                <c:pt idx="1">
                  <c:v>AÑO 2018</c:v>
                </c:pt>
              </c:strCache>
            </c:strRef>
          </c:cat>
          <c:val>
            <c:numRef>
              <c:f>Hoja6!$B$11:$C$11</c:f>
              <c:numCache>
                <c:formatCode>General</c:formatCode>
                <c:ptCount val="2"/>
                <c:pt idx="0">
                  <c:v>8621</c:v>
                </c:pt>
                <c:pt idx="1">
                  <c:v>7175</c:v>
                </c:pt>
              </c:numCache>
            </c:numRef>
          </c:val>
        </c:ser>
        <c:ser>
          <c:idx val="5"/>
          <c:order val="5"/>
          <c:tx>
            <c:strRef>
              <c:f>Hoja6!$A$12</c:f>
              <c:strCache>
                <c:ptCount val="1"/>
                <c:pt idx="0">
                  <c:v>JUNIO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Hoja6!$B$6:$C$6</c:f>
              <c:strCache>
                <c:ptCount val="2"/>
                <c:pt idx="0">
                  <c:v>AÑO 2017</c:v>
                </c:pt>
                <c:pt idx="1">
                  <c:v>AÑO 2018</c:v>
                </c:pt>
              </c:strCache>
            </c:strRef>
          </c:cat>
          <c:val>
            <c:numRef>
              <c:f>Hoja6!$B$12:$C$12</c:f>
              <c:numCache>
                <c:formatCode>General</c:formatCode>
                <c:ptCount val="2"/>
                <c:pt idx="0">
                  <c:v>7034</c:v>
                </c:pt>
                <c:pt idx="1">
                  <c:v>6509</c:v>
                </c:pt>
              </c:numCache>
            </c:numRef>
          </c:val>
        </c:ser>
        <c:ser>
          <c:idx val="6"/>
          <c:order val="6"/>
          <c:tx>
            <c:strRef>
              <c:f>Hoja6!$A$13</c:f>
              <c:strCache>
                <c:ptCount val="1"/>
                <c:pt idx="0">
                  <c:v>JULIO</c:v>
                </c:pt>
              </c:strCache>
            </c:strRef>
          </c:tx>
          <c:spPr>
            <a:solidFill>
              <a:schemeClr val="accent1">
                <a:lumMod val="6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Hoja6!$B$6:$C$6</c:f>
              <c:strCache>
                <c:ptCount val="2"/>
                <c:pt idx="0">
                  <c:v>AÑO 2017</c:v>
                </c:pt>
                <c:pt idx="1">
                  <c:v>AÑO 2018</c:v>
                </c:pt>
              </c:strCache>
            </c:strRef>
          </c:cat>
          <c:val>
            <c:numRef>
              <c:f>Hoja6!$B$13:$C$13</c:f>
              <c:numCache>
                <c:formatCode>General</c:formatCode>
                <c:ptCount val="2"/>
                <c:pt idx="0">
                  <c:v>7911</c:v>
                </c:pt>
                <c:pt idx="1">
                  <c:v>6338</c:v>
                </c:pt>
              </c:numCache>
            </c:numRef>
          </c:val>
        </c:ser>
        <c:ser>
          <c:idx val="7"/>
          <c:order val="7"/>
          <c:tx>
            <c:strRef>
              <c:f>Hoja6!$A$14</c:f>
              <c:strCache>
                <c:ptCount val="1"/>
                <c:pt idx="0">
                  <c:v>AGOSTO</c:v>
                </c:pt>
              </c:strCache>
            </c:strRef>
          </c:tx>
          <c:spPr>
            <a:solidFill>
              <a:schemeClr val="accent2">
                <a:lumMod val="6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Hoja6!$B$6:$C$6</c:f>
              <c:strCache>
                <c:ptCount val="2"/>
                <c:pt idx="0">
                  <c:v>AÑO 2017</c:v>
                </c:pt>
                <c:pt idx="1">
                  <c:v>AÑO 2018</c:v>
                </c:pt>
              </c:strCache>
            </c:strRef>
          </c:cat>
          <c:val>
            <c:numRef>
              <c:f>Hoja6!$B$14:$C$14</c:f>
              <c:numCache>
                <c:formatCode>General</c:formatCode>
                <c:ptCount val="2"/>
                <c:pt idx="0">
                  <c:v>8093</c:v>
                </c:pt>
                <c:pt idx="1">
                  <c:v>6168</c:v>
                </c:pt>
              </c:numCache>
            </c:numRef>
          </c:val>
        </c:ser>
        <c:ser>
          <c:idx val="8"/>
          <c:order val="8"/>
          <c:tx>
            <c:strRef>
              <c:f>Hoja6!$A$15</c:f>
              <c:strCache>
                <c:ptCount val="1"/>
                <c:pt idx="0">
                  <c:v>SEPTIEMBRE</c:v>
                </c:pt>
              </c:strCache>
            </c:strRef>
          </c:tx>
          <c:spPr>
            <a:solidFill>
              <a:schemeClr val="accent3">
                <a:lumMod val="6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Hoja6!$B$6:$C$6</c:f>
              <c:strCache>
                <c:ptCount val="2"/>
                <c:pt idx="0">
                  <c:v>AÑO 2017</c:v>
                </c:pt>
                <c:pt idx="1">
                  <c:v>AÑO 2018</c:v>
                </c:pt>
              </c:strCache>
            </c:strRef>
          </c:cat>
          <c:val>
            <c:numRef>
              <c:f>Hoja6!$B$15:$C$15</c:f>
              <c:numCache>
                <c:formatCode>General</c:formatCode>
                <c:ptCount val="2"/>
                <c:pt idx="0">
                  <c:v>8291</c:v>
                </c:pt>
                <c:pt idx="1">
                  <c:v>6275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648482560"/>
        <c:axId val="648484240"/>
      </c:barChart>
      <c:catAx>
        <c:axId val="6484825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O"/>
          </a:p>
        </c:txPr>
        <c:crossAx val="648484240"/>
        <c:crosses val="autoZero"/>
        <c:auto val="1"/>
        <c:lblAlgn val="ctr"/>
        <c:lblOffset val="100"/>
        <c:noMultiLvlLbl val="0"/>
      </c:catAx>
      <c:valAx>
        <c:axId val="648484240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64848256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O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O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O"/>
              <a:t>COMPARENDOS</a:t>
            </a:r>
            <a:r>
              <a:rPr lang="es-CO" baseline="0"/>
              <a:t> ELECTRONICOS POR TIPO DE VEHICULO (ENERO-SEPTIEMBRE) 2017-2018</a:t>
            </a:r>
            <a:endParaRPr lang="es-CO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O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Hoja5!$B$1</c:f>
              <c:strCache>
                <c:ptCount val="1"/>
                <c:pt idx="0">
                  <c:v>AÑO 2017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Hoja5!$A$2:$A$13</c:f>
              <c:strCache>
                <c:ptCount val="12"/>
                <c:pt idx="0">
                  <c:v>AUTOMOVIL</c:v>
                </c:pt>
                <c:pt idx="1">
                  <c:v>BUS</c:v>
                </c:pt>
                <c:pt idx="2">
                  <c:v>BUSETA</c:v>
                </c:pt>
                <c:pt idx="3">
                  <c:v>CAMION</c:v>
                </c:pt>
                <c:pt idx="4">
                  <c:v>CAMIONETA</c:v>
                </c:pt>
                <c:pt idx="5">
                  <c:v>CAMPERO</c:v>
                </c:pt>
                <c:pt idx="6">
                  <c:v>CUATRIMOTO</c:v>
                </c:pt>
                <c:pt idx="7">
                  <c:v>MICROBUS</c:v>
                </c:pt>
                <c:pt idx="8">
                  <c:v>MOTOCARRO</c:v>
                </c:pt>
                <c:pt idx="9">
                  <c:v>MOTOCICLETA</c:v>
                </c:pt>
                <c:pt idx="10">
                  <c:v>TRACTOCAMION</c:v>
                </c:pt>
                <c:pt idx="11">
                  <c:v>VOLQUETA</c:v>
                </c:pt>
              </c:strCache>
            </c:strRef>
          </c:cat>
          <c:val>
            <c:numRef>
              <c:f>Hoja5!$B$2:$B$13</c:f>
              <c:numCache>
                <c:formatCode>General</c:formatCode>
                <c:ptCount val="12"/>
                <c:pt idx="0">
                  <c:v>41226</c:v>
                </c:pt>
                <c:pt idx="1">
                  <c:v>1048</c:v>
                </c:pt>
                <c:pt idx="2">
                  <c:v>443</c:v>
                </c:pt>
                <c:pt idx="3">
                  <c:v>880</c:v>
                </c:pt>
                <c:pt idx="4">
                  <c:v>13576</c:v>
                </c:pt>
                <c:pt idx="5">
                  <c:v>6139</c:v>
                </c:pt>
                <c:pt idx="6">
                  <c:v>1</c:v>
                </c:pt>
                <c:pt idx="7">
                  <c:v>467</c:v>
                </c:pt>
                <c:pt idx="8">
                  <c:v>21</c:v>
                </c:pt>
                <c:pt idx="9">
                  <c:v>11989</c:v>
                </c:pt>
                <c:pt idx="10">
                  <c:v>126</c:v>
                </c:pt>
                <c:pt idx="11">
                  <c:v>119</c:v>
                </c:pt>
              </c:numCache>
            </c:numRef>
          </c:val>
        </c:ser>
        <c:ser>
          <c:idx val="1"/>
          <c:order val="1"/>
          <c:tx>
            <c:strRef>
              <c:f>Hoja5!$C$1</c:f>
              <c:strCache>
                <c:ptCount val="1"/>
                <c:pt idx="0">
                  <c:v>AÑO 2018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Hoja5!$A$2:$A$13</c:f>
              <c:strCache>
                <c:ptCount val="12"/>
                <c:pt idx="0">
                  <c:v>AUTOMOVIL</c:v>
                </c:pt>
                <c:pt idx="1">
                  <c:v>BUS</c:v>
                </c:pt>
                <c:pt idx="2">
                  <c:v>BUSETA</c:v>
                </c:pt>
                <c:pt idx="3">
                  <c:v>CAMION</c:v>
                </c:pt>
                <c:pt idx="4">
                  <c:v>CAMIONETA</c:v>
                </c:pt>
                <c:pt idx="5">
                  <c:v>CAMPERO</c:v>
                </c:pt>
                <c:pt idx="6">
                  <c:v>CUATRIMOTO</c:v>
                </c:pt>
                <c:pt idx="7">
                  <c:v>MICROBUS</c:v>
                </c:pt>
                <c:pt idx="8">
                  <c:v>MOTOCARRO</c:v>
                </c:pt>
                <c:pt idx="9">
                  <c:v>MOTOCICLETA</c:v>
                </c:pt>
                <c:pt idx="10">
                  <c:v>TRACTOCAMION</c:v>
                </c:pt>
                <c:pt idx="11">
                  <c:v>VOLQUETA</c:v>
                </c:pt>
              </c:strCache>
            </c:strRef>
          </c:cat>
          <c:val>
            <c:numRef>
              <c:f>Hoja5!$C$2:$C$13</c:f>
              <c:numCache>
                <c:formatCode>General</c:formatCode>
                <c:ptCount val="12"/>
                <c:pt idx="0">
                  <c:v>32449</c:v>
                </c:pt>
                <c:pt idx="1">
                  <c:v>483</c:v>
                </c:pt>
                <c:pt idx="2">
                  <c:v>162</c:v>
                </c:pt>
                <c:pt idx="3">
                  <c:v>597</c:v>
                </c:pt>
                <c:pt idx="4">
                  <c:v>11492</c:v>
                </c:pt>
                <c:pt idx="5">
                  <c:v>4768</c:v>
                </c:pt>
                <c:pt idx="6">
                  <c:v>1</c:v>
                </c:pt>
                <c:pt idx="7">
                  <c:v>258</c:v>
                </c:pt>
                <c:pt idx="8">
                  <c:v>6</c:v>
                </c:pt>
                <c:pt idx="9">
                  <c:v>10886</c:v>
                </c:pt>
                <c:pt idx="10">
                  <c:v>62</c:v>
                </c:pt>
                <c:pt idx="11">
                  <c:v>108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651016384"/>
        <c:axId val="651015824"/>
      </c:barChart>
      <c:catAx>
        <c:axId val="6510163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O"/>
          </a:p>
        </c:txPr>
        <c:crossAx val="651015824"/>
        <c:crosses val="autoZero"/>
        <c:auto val="1"/>
        <c:lblAlgn val="ctr"/>
        <c:lblOffset val="100"/>
        <c:noMultiLvlLbl val="0"/>
      </c:catAx>
      <c:valAx>
        <c:axId val="651015824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65101638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O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O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O"/>
              <a:t>COMPARENDOS</a:t>
            </a:r>
            <a:r>
              <a:rPr lang="es-CO" baseline="0"/>
              <a:t> ELECTRONICOS POR TIPO DE INFRACCION (ENERO-SEPTIEMBRE) 2017-2018</a:t>
            </a:r>
            <a:endParaRPr lang="es-CO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O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Hoja4!$B$1</c:f>
              <c:strCache>
                <c:ptCount val="1"/>
                <c:pt idx="0">
                  <c:v>AÑO 2017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Hoja4!$A$2:$A$7</c:f>
              <c:strCache>
                <c:ptCount val="6"/>
                <c:pt idx="0">
                  <c:v>C29 (CONDUCIR UN VEHÍCULO A VEL.SUP. A LA MÁX.PERMITIDA)</c:v>
                </c:pt>
                <c:pt idx="1">
                  <c:v>D04 (NO DETENERSE ANTE UNA LUZ ROJA O AMARILLA DE SEMÁFORO)</c:v>
                </c:pt>
                <c:pt idx="2">
                  <c:v>C32 ( NO RESP.EL PASO DE PEAT.QUE CRUZAN UNA VÍA EN SITIO PERM.P/ELLOS)</c:v>
                </c:pt>
                <c:pt idx="3">
                  <c:v>C14 (TRANSITAR POR LOS SIGUIENTES SITIOS RESTRINGIDOS EN HORAS PROHIBIDAS POR LA AUTORIDAD COMPETENTE)</c:v>
                </c:pt>
                <c:pt idx="4">
                  <c:v>C03 (BLOQUEAR UNA CALZADA O INTERSECCION)</c:v>
                </c:pt>
                <c:pt idx="5">
                  <c:v>C02 (ESTACIONAR EN SITIOS PROHIBIDOS)</c:v>
                </c:pt>
              </c:strCache>
            </c:strRef>
          </c:cat>
          <c:val>
            <c:numRef>
              <c:f>Hoja4!$B$2:$B$7</c:f>
              <c:numCache>
                <c:formatCode>General</c:formatCode>
                <c:ptCount val="6"/>
                <c:pt idx="0">
                  <c:v>31987</c:v>
                </c:pt>
                <c:pt idx="1">
                  <c:v>4179</c:v>
                </c:pt>
                <c:pt idx="2">
                  <c:v>275</c:v>
                </c:pt>
                <c:pt idx="3">
                  <c:v>30</c:v>
                </c:pt>
                <c:pt idx="4">
                  <c:v>14532</c:v>
                </c:pt>
                <c:pt idx="5">
                  <c:v>25032</c:v>
                </c:pt>
              </c:numCache>
            </c:numRef>
          </c:val>
        </c:ser>
        <c:ser>
          <c:idx val="1"/>
          <c:order val="1"/>
          <c:tx>
            <c:strRef>
              <c:f>Hoja4!$C$1</c:f>
              <c:strCache>
                <c:ptCount val="1"/>
                <c:pt idx="0">
                  <c:v>AÑO 2018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Hoja4!$A$2:$A$7</c:f>
              <c:strCache>
                <c:ptCount val="6"/>
                <c:pt idx="0">
                  <c:v>C29 (CONDUCIR UN VEHÍCULO A VEL.SUP. A LA MÁX.PERMITIDA)</c:v>
                </c:pt>
                <c:pt idx="1">
                  <c:v>D04 (NO DETENERSE ANTE UNA LUZ ROJA O AMARILLA DE SEMÁFORO)</c:v>
                </c:pt>
                <c:pt idx="2">
                  <c:v>C32 ( NO RESP.EL PASO DE PEAT.QUE CRUZAN UNA VÍA EN SITIO PERM.P/ELLOS)</c:v>
                </c:pt>
                <c:pt idx="3">
                  <c:v>C14 (TRANSITAR POR LOS SIGUIENTES SITIOS RESTRINGIDOS EN HORAS PROHIBIDAS POR LA AUTORIDAD COMPETENTE)</c:v>
                </c:pt>
                <c:pt idx="4">
                  <c:v>C03 (BLOQUEAR UNA CALZADA O INTERSECCION)</c:v>
                </c:pt>
                <c:pt idx="5">
                  <c:v>C02 (ESTACIONAR EN SITIOS PROHIBIDOS)</c:v>
                </c:pt>
              </c:strCache>
            </c:strRef>
          </c:cat>
          <c:val>
            <c:numRef>
              <c:f>Hoja4!$C$2:$C$7</c:f>
              <c:numCache>
                <c:formatCode>General</c:formatCode>
                <c:ptCount val="6"/>
                <c:pt idx="0">
                  <c:v>28938</c:v>
                </c:pt>
                <c:pt idx="1">
                  <c:v>3471</c:v>
                </c:pt>
                <c:pt idx="2">
                  <c:v>137</c:v>
                </c:pt>
                <c:pt idx="4">
                  <c:v>2296</c:v>
                </c:pt>
                <c:pt idx="5">
                  <c:v>26430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651803344"/>
        <c:axId val="651813424"/>
        <c:axId val="0"/>
      </c:bar3DChart>
      <c:catAx>
        <c:axId val="6518033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O"/>
          </a:p>
        </c:txPr>
        <c:crossAx val="651813424"/>
        <c:crosses val="autoZero"/>
        <c:auto val="1"/>
        <c:lblAlgn val="ctr"/>
        <c:lblOffset val="100"/>
        <c:noMultiLvlLbl val="0"/>
      </c:catAx>
      <c:valAx>
        <c:axId val="651813424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65180334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O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O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O"/>
              <a:t>CAMARAS</a:t>
            </a:r>
            <a:r>
              <a:rPr lang="es-CO" baseline="0"/>
              <a:t> QUE MAS GENERARON INFRACCIONES ENERO-SEPTIEMBRE 2018</a:t>
            </a:r>
            <a:endParaRPr lang="es-CO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O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Hoja3!$A$1:$A$15</c:f>
              <c:strCache>
                <c:ptCount val="15"/>
                <c:pt idx="0">
                  <c:v>Carro mal parqueo Sur</c:v>
                </c:pt>
                <c:pt idx="1">
                  <c:v>Carro mal parqueo Norte</c:v>
                </c:pt>
                <c:pt idx="2">
                  <c:v>Sena Colombo AlemÃ¡n</c:v>
                </c:pt>
                <c:pt idx="3">
                  <c:v>Estadio Metropolitano Roberto Melendez</c:v>
                </c:pt>
                <c:pt idx="4">
                  <c:v>Cuartelillo Del Bosque</c:v>
                </c:pt>
                <c:pt idx="5">
                  <c:v>Hotel Barranquilla Plaza</c:v>
                </c:pt>
                <c:pt idx="6">
                  <c:v>Juan Mina</c:v>
                </c:pt>
                <c:pt idx="7">
                  <c:v>Colegio Distrital Simon Bolivar</c:v>
                </c:pt>
                <c:pt idx="8">
                  <c:v>Iglesia Adventista</c:v>
                </c:pt>
                <c:pt idx="9">
                  <c:v>Hospital La Manga</c:v>
                </c:pt>
                <c:pt idx="10">
                  <c:v>Colegio Marymount</c:v>
                </c:pt>
                <c:pt idx="11">
                  <c:v>Espumados del Litoral</c:v>
                </c:pt>
                <c:pt idx="12">
                  <c:v>Bloqueo Cam0</c:v>
                </c:pt>
                <c:pt idx="13">
                  <c:v>Cancha Simon Bolivar</c:v>
                </c:pt>
                <c:pt idx="14">
                  <c:v>Olaya Herrera</c:v>
                </c:pt>
              </c:strCache>
            </c:strRef>
          </c:cat>
          <c:val>
            <c:numRef>
              <c:f>Hoja3!$B$1:$B$15</c:f>
              <c:numCache>
                <c:formatCode>General</c:formatCode>
                <c:ptCount val="15"/>
                <c:pt idx="0">
                  <c:v>14412</c:v>
                </c:pt>
                <c:pt idx="1">
                  <c:v>11964</c:v>
                </c:pt>
                <c:pt idx="2">
                  <c:v>4063</c:v>
                </c:pt>
                <c:pt idx="3">
                  <c:v>2596</c:v>
                </c:pt>
                <c:pt idx="4">
                  <c:v>2532</c:v>
                </c:pt>
                <c:pt idx="5">
                  <c:v>2477</c:v>
                </c:pt>
                <c:pt idx="6">
                  <c:v>2395</c:v>
                </c:pt>
                <c:pt idx="7">
                  <c:v>1964</c:v>
                </c:pt>
                <c:pt idx="8">
                  <c:v>1722</c:v>
                </c:pt>
                <c:pt idx="9">
                  <c:v>1629</c:v>
                </c:pt>
                <c:pt idx="10">
                  <c:v>1529</c:v>
                </c:pt>
                <c:pt idx="11">
                  <c:v>1195</c:v>
                </c:pt>
                <c:pt idx="12">
                  <c:v>1181</c:v>
                </c:pt>
                <c:pt idx="13">
                  <c:v>1025</c:v>
                </c:pt>
                <c:pt idx="14">
                  <c:v>937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705245792"/>
        <c:axId val="705245232"/>
        <c:axId val="0"/>
      </c:bar3DChart>
      <c:catAx>
        <c:axId val="7052457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O"/>
          </a:p>
        </c:txPr>
        <c:crossAx val="705245232"/>
        <c:crosses val="autoZero"/>
        <c:auto val="1"/>
        <c:lblAlgn val="ctr"/>
        <c:lblOffset val="100"/>
        <c:noMultiLvlLbl val="0"/>
      </c:catAx>
      <c:valAx>
        <c:axId val="705245232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70524579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O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AB54F0-4167-4F3D-998C-2F050AD0ECB4}" type="datetimeFigureOut">
              <a:rPr lang="es-CO" smtClean="0"/>
              <a:t>18/10/2018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B0DBF-31BA-4D9C-BB71-81DE9BB31C4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3588088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AB54F0-4167-4F3D-998C-2F050AD0ECB4}" type="datetimeFigureOut">
              <a:rPr lang="es-CO" smtClean="0"/>
              <a:t>18/10/2018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B0DBF-31BA-4D9C-BB71-81DE9BB31C4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1041549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AB54F0-4167-4F3D-998C-2F050AD0ECB4}" type="datetimeFigureOut">
              <a:rPr lang="es-CO" smtClean="0"/>
              <a:t>18/10/2018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B0DBF-31BA-4D9C-BB71-81DE9BB31C4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8335939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AB54F0-4167-4F3D-998C-2F050AD0ECB4}" type="datetimeFigureOut">
              <a:rPr lang="es-CO" smtClean="0"/>
              <a:t>18/10/2018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B0DBF-31BA-4D9C-BB71-81DE9BB31C4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2089668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AB54F0-4167-4F3D-998C-2F050AD0ECB4}" type="datetimeFigureOut">
              <a:rPr lang="es-CO" smtClean="0"/>
              <a:t>18/10/2018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B0DBF-31BA-4D9C-BB71-81DE9BB31C4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4325871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AB54F0-4167-4F3D-998C-2F050AD0ECB4}" type="datetimeFigureOut">
              <a:rPr lang="es-CO" smtClean="0"/>
              <a:t>18/10/2018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B0DBF-31BA-4D9C-BB71-81DE9BB31C4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428785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AB54F0-4167-4F3D-998C-2F050AD0ECB4}" type="datetimeFigureOut">
              <a:rPr lang="es-CO" smtClean="0"/>
              <a:t>18/10/2018</a:t>
            </a:fld>
            <a:endParaRPr lang="es-CO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B0DBF-31BA-4D9C-BB71-81DE9BB31C4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9849877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AB54F0-4167-4F3D-998C-2F050AD0ECB4}" type="datetimeFigureOut">
              <a:rPr lang="es-CO" smtClean="0"/>
              <a:t>18/10/2018</a:t>
            </a:fld>
            <a:endParaRPr lang="es-CO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B0DBF-31BA-4D9C-BB71-81DE9BB31C4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1399998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AB54F0-4167-4F3D-998C-2F050AD0ECB4}" type="datetimeFigureOut">
              <a:rPr lang="es-CO" smtClean="0"/>
              <a:t>18/10/2018</a:t>
            </a:fld>
            <a:endParaRPr lang="es-CO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B0DBF-31BA-4D9C-BB71-81DE9BB31C4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9454139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AB54F0-4167-4F3D-998C-2F050AD0ECB4}" type="datetimeFigureOut">
              <a:rPr lang="es-CO" smtClean="0"/>
              <a:t>18/10/2018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B0DBF-31BA-4D9C-BB71-81DE9BB31C4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1197146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AB54F0-4167-4F3D-998C-2F050AD0ECB4}" type="datetimeFigureOut">
              <a:rPr lang="es-CO" smtClean="0"/>
              <a:t>18/10/2018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B0DBF-31BA-4D9C-BB71-81DE9BB31C4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1763700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AB54F0-4167-4F3D-998C-2F050AD0ECB4}" type="datetimeFigureOut">
              <a:rPr lang="es-CO" smtClean="0"/>
              <a:t>18/10/2018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1B0DBF-31BA-4D9C-BB71-81DE9BB31C4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8616381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16" r:id="rId3"/>
    <p:sldLayoutId id="2147483717" r:id="rId4"/>
    <p:sldLayoutId id="2147483718" r:id="rId5"/>
    <p:sldLayoutId id="2147483719" r:id="rId6"/>
    <p:sldLayoutId id="2147483720" r:id="rId7"/>
    <p:sldLayoutId id="2147483721" r:id="rId8"/>
    <p:sldLayoutId id="2147483722" r:id="rId9"/>
    <p:sldLayoutId id="2147483723" r:id="rId10"/>
    <p:sldLayoutId id="2147483724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30310" y="3025327"/>
            <a:ext cx="10702343" cy="1325563"/>
          </a:xfrm>
        </p:spPr>
        <p:txBody>
          <a:bodyPr/>
          <a:lstStyle/>
          <a:p>
            <a:r>
              <a:rPr lang="es-CO" dirty="0" smtClean="0"/>
              <a:t>FISCALIZACION </a:t>
            </a:r>
            <a:r>
              <a:rPr lang="es-CO" dirty="0" smtClean="0"/>
              <a:t>ELECTRONICA </a:t>
            </a:r>
            <a:r>
              <a:rPr lang="es-CO" dirty="0" smtClean="0"/>
              <a:t>SEPTIEMBRE</a:t>
            </a:r>
            <a:r>
              <a:rPr lang="es-CO" dirty="0" smtClean="0"/>
              <a:t> </a:t>
            </a:r>
            <a:r>
              <a:rPr lang="es-CO" dirty="0" smtClean="0"/>
              <a:t>2018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168227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/>
          <p:nvPr/>
        </p:nvSpPr>
        <p:spPr>
          <a:xfrm>
            <a:off x="-345113" y="6426514"/>
            <a:ext cx="9744076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eaLnBrk="1" hangingPunct="1">
              <a:defRPr/>
            </a:pPr>
            <a:endParaRPr lang="es-CO" sz="1200" dirty="0"/>
          </a:p>
          <a:p>
            <a:pPr algn="ctr">
              <a:defRPr/>
            </a:pPr>
            <a:r>
              <a:rPr lang="es-CO" sz="1200" b="1" dirty="0"/>
              <a:t>Fuente: Reportes mensuales Comparendos Electrónicos Construseñales. Corte  </a:t>
            </a:r>
            <a:r>
              <a:rPr lang="es-CO" sz="1200" b="1" dirty="0" smtClean="0"/>
              <a:t>Septiembre</a:t>
            </a:r>
            <a:r>
              <a:rPr lang="es-CO" sz="1200" b="1" dirty="0" smtClean="0"/>
              <a:t> 30 </a:t>
            </a:r>
            <a:r>
              <a:rPr lang="es-CO" sz="1200" b="1" dirty="0"/>
              <a:t>de </a:t>
            </a:r>
            <a:r>
              <a:rPr lang="es-CO" sz="1200" b="1" dirty="0" smtClean="0"/>
              <a:t>2018. </a:t>
            </a:r>
            <a:r>
              <a:rPr lang="es-CO" sz="1200" b="1" dirty="0"/>
              <a:t>Información preliminar sujeta cambio</a:t>
            </a:r>
            <a:endParaRPr lang="es-ES" sz="1200" b="1" dirty="0"/>
          </a:p>
          <a:p>
            <a:pPr algn="ctr" eaLnBrk="1" hangingPunct="1">
              <a:defRPr/>
            </a:pPr>
            <a:endParaRPr lang="es-ES" sz="1200" dirty="0"/>
          </a:p>
        </p:txBody>
      </p:sp>
      <p:graphicFrame>
        <p:nvGraphicFramePr>
          <p:cNvPr id="4" name="Gráfic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50940184"/>
              </p:ext>
            </p:extLst>
          </p:nvPr>
        </p:nvGraphicFramePr>
        <p:xfrm>
          <a:off x="1300766" y="1287887"/>
          <a:ext cx="9375820" cy="47780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534398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/>
          <p:nvPr/>
        </p:nvSpPr>
        <p:spPr>
          <a:xfrm>
            <a:off x="-357992" y="6400757"/>
            <a:ext cx="9744076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eaLnBrk="1" hangingPunct="1">
              <a:defRPr/>
            </a:pPr>
            <a:endParaRPr lang="es-CO" sz="1200" dirty="0"/>
          </a:p>
          <a:p>
            <a:pPr algn="ctr">
              <a:defRPr/>
            </a:pPr>
            <a:r>
              <a:rPr lang="es-CO" sz="1200" b="1" dirty="0"/>
              <a:t>Fuente: Reportes mensuales Comparendos Electrónicos Construseñales. Corte  </a:t>
            </a:r>
            <a:r>
              <a:rPr lang="es-CO" sz="1200" b="1" dirty="0" smtClean="0"/>
              <a:t>Septiembre</a:t>
            </a:r>
            <a:r>
              <a:rPr lang="es-CO" sz="1200" b="1" dirty="0" smtClean="0"/>
              <a:t> 30 </a:t>
            </a:r>
            <a:r>
              <a:rPr lang="es-CO" sz="1200" b="1" dirty="0"/>
              <a:t>de </a:t>
            </a:r>
            <a:r>
              <a:rPr lang="es-CO" sz="1200" b="1" dirty="0" smtClean="0"/>
              <a:t>2018. </a:t>
            </a:r>
            <a:r>
              <a:rPr lang="es-CO" sz="1200" b="1" dirty="0"/>
              <a:t>Información preliminar sujeta cambio</a:t>
            </a:r>
            <a:endParaRPr lang="es-ES" sz="1200" b="1" dirty="0"/>
          </a:p>
          <a:p>
            <a:pPr algn="ctr" eaLnBrk="1" hangingPunct="1">
              <a:defRPr/>
            </a:pPr>
            <a:endParaRPr lang="es-ES" sz="1200" dirty="0"/>
          </a:p>
        </p:txBody>
      </p:sp>
      <p:graphicFrame>
        <p:nvGraphicFramePr>
          <p:cNvPr id="5" name="Gráfico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47523791"/>
              </p:ext>
            </p:extLst>
          </p:nvPr>
        </p:nvGraphicFramePr>
        <p:xfrm>
          <a:off x="1287887" y="1339403"/>
          <a:ext cx="9259909" cy="48424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229119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/>
          <p:nvPr/>
        </p:nvSpPr>
        <p:spPr>
          <a:xfrm>
            <a:off x="-345114" y="6413635"/>
            <a:ext cx="9744076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eaLnBrk="1" hangingPunct="1">
              <a:defRPr/>
            </a:pPr>
            <a:endParaRPr lang="es-CO" sz="1200" dirty="0"/>
          </a:p>
          <a:p>
            <a:pPr algn="ctr">
              <a:defRPr/>
            </a:pPr>
            <a:r>
              <a:rPr lang="es-CO" sz="1200" b="1" dirty="0"/>
              <a:t>Fuente: Reportes mensuales Comparendos Electrónicos Construseñales. Corte  </a:t>
            </a:r>
            <a:r>
              <a:rPr lang="es-CO" sz="1200" b="1" dirty="0" smtClean="0"/>
              <a:t>Septiembre</a:t>
            </a:r>
            <a:r>
              <a:rPr lang="es-CO" sz="1200" b="1" dirty="0" smtClean="0"/>
              <a:t> 30 </a:t>
            </a:r>
            <a:r>
              <a:rPr lang="es-CO" sz="1200" b="1" dirty="0"/>
              <a:t>de </a:t>
            </a:r>
            <a:r>
              <a:rPr lang="es-CO" sz="1200" b="1" dirty="0" smtClean="0"/>
              <a:t>2018. </a:t>
            </a:r>
            <a:r>
              <a:rPr lang="es-CO" sz="1200" b="1" dirty="0"/>
              <a:t>Información preliminar sujeta cambio</a:t>
            </a:r>
            <a:endParaRPr lang="es-ES" sz="1200" b="1" dirty="0"/>
          </a:p>
          <a:p>
            <a:pPr algn="ctr" eaLnBrk="1" hangingPunct="1">
              <a:defRPr/>
            </a:pPr>
            <a:endParaRPr lang="es-ES" sz="1200" dirty="0"/>
          </a:p>
        </p:txBody>
      </p:sp>
      <p:graphicFrame>
        <p:nvGraphicFramePr>
          <p:cNvPr id="4" name="Gráfic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89530655"/>
              </p:ext>
            </p:extLst>
          </p:nvPr>
        </p:nvGraphicFramePr>
        <p:xfrm>
          <a:off x="1236371" y="1249251"/>
          <a:ext cx="9517488" cy="485533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813436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/>
          <p:nvPr/>
        </p:nvSpPr>
        <p:spPr>
          <a:xfrm>
            <a:off x="-293599" y="6387877"/>
            <a:ext cx="9744076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eaLnBrk="1" hangingPunct="1">
              <a:defRPr/>
            </a:pPr>
            <a:endParaRPr lang="es-CO" sz="1200" dirty="0"/>
          </a:p>
          <a:p>
            <a:pPr algn="ctr">
              <a:defRPr/>
            </a:pPr>
            <a:r>
              <a:rPr lang="es-CO" sz="1200" b="1" dirty="0"/>
              <a:t>Fuente: Reportes mensuales Comparendos Electrónicos Construseñales. Corte  </a:t>
            </a:r>
            <a:r>
              <a:rPr lang="es-CO" sz="1200" b="1" dirty="0" smtClean="0"/>
              <a:t>Septiembre</a:t>
            </a:r>
            <a:r>
              <a:rPr lang="es-CO" sz="1200" b="1" dirty="0" smtClean="0"/>
              <a:t> 30 </a:t>
            </a:r>
            <a:r>
              <a:rPr lang="es-CO" sz="1200" b="1" dirty="0"/>
              <a:t>de </a:t>
            </a:r>
            <a:r>
              <a:rPr lang="es-CO" sz="1200" b="1" dirty="0" smtClean="0"/>
              <a:t>2018. </a:t>
            </a:r>
            <a:r>
              <a:rPr lang="es-CO" sz="1200" b="1" dirty="0"/>
              <a:t>Información preliminar sujeta cambio</a:t>
            </a:r>
            <a:endParaRPr lang="es-ES" sz="1200" b="1" dirty="0"/>
          </a:p>
          <a:p>
            <a:pPr algn="ctr" eaLnBrk="1" hangingPunct="1">
              <a:defRPr/>
            </a:pPr>
            <a:endParaRPr lang="es-ES" sz="1200" dirty="0"/>
          </a:p>
        </p:txBody>
      </p:sp>
      <p:graphicFrame>
        <p:nvGraphicFramePr>
          <p:cNvPr id="5" name="Gráfico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18420494"/>
              </p:ext>
            </p:extLst>
          </p:nvPr>
        </p:nvGraphicFramePr>
        <p:xfrm>
          <a:off x="1120462" y="1262131"/>
          <a:ext cx="9672034" cy="46106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911385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217</TotalTime>
  <Words>110</Words>
  <Application>Microsoft Office PowerPoint</Application>
  <PresentationFormat>Panorámica</PresentationFormat>
  <Paragraphs>13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Tema de Office</vt:lpstr>
      <vt:lpstr>FISCALIZACION ELECTRONICA SEPTIEMBRE 2018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David Romero</dc:creator>
  <cp:lastModifiedBy>Lex Chapman</cp:lastModifiedBy>
  <cp:revision>30</cp:revision>
  <dcterms:created xsi:type="dcterms:W3CDTF">2017-01-18T14:57:02Z</dcterms:created>
  <dcterms:modified xsi:type="dcterms:W3CDTF">2018-10-18T21:35:48Z</dcterms:modified>
</cp:coreProperties>
</file>