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5" r:id="rId4"/>
    <p:sldId id="266" r:id="rId5"/>
    <p:sldId id="258" r:id="rId6"/>
    <p:sldId id="259" r:id="rId7"/>
    <p:sldId id="260" r:id="rId8"/>
    <p:sldId id="261" r:id="rId9"/>
    <p:sldId id="262" r:id="rId10"/>
    <p:sldId id="263"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F33"/>
    <a:srgbClr val="00AD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94"/>
  </p:normalViewPr>
  <p:slideViewPr>
    <p:cSldViewPr snapToGrid="0" snapToObjects="1">
      <p:cViewPr varScale="1">
        <p:scale>
          <a:sx n="73" d="100"/>
          <a:sy n="73"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28C265-28AC-E147-AFF0-C1E966CE0F1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B9C298C7-D30D-0B4B-A48E-CB15BE2F2E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7ABC9481-A282-854D-9497-9EB4BDF48BDF}"/>
              </a:ext>
            </a:extLst>
          </p:cNvPr>
          <p:cNvSpPr>
            <a:spLocks noGrp="1"/>
          </p:cNvSpPr>
          <p:nvPr>
            <p:ph type="dt" sz="half" idx="10"/>
          </p:nvPr>
        </p:nvSpPr>
        <p:spPr/>
        <p:txBody>
          <a:bodyPr/>
          <a:lstStyle/>
          <a:p>
            <a:fld id="{CFA4C4CD-3BFD-5346-B20E-489FAE4F8B42}" type="datetimeFigureOut">
              <a:rPr lang="es-CO" smtClean="0"/>
              <a:t>19/04/2021</a:t>
            </a:fld>
            <a:endParaRPr lang="es-CO"/>
          </a:p>
        </p:txBody>
      </p:sp>
      <p:sp>
        <p:nvSpPr>
          <p:cNvPr id="5" name="Marcador de pie de página 4">
            <a:extLst>
              <a:ext uri="{FF2B5EF4-FFF2-40B4-BE49-F238E27FC236}">
                <a16:creationId xmlns:a16="http://schemas.microsoft.com/office/drawing/2014/main" id="{C714910A-BAAC-6340-90F7-9B1FD0B5DE5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6AD567-F7ED-6845-A9FE-E19513655DDF}"/>
              </a:ext>
            </a:extLst>
          </p:cNvPr>
          <p:cNvSpPr>
            <a:spLocks noGrp="1"/>
          </p:cNvSpPr>
          <p:nvPr>
            <p:ph type="sldNum" sz="quarter" idx="12"/>
          </p:nvPr>
        </p:nvSpPr>
        <p:spPr/>
        <p:txBody>
          <a:bodyPr/>
          <a:lstStyle/>
          <a:p>
            <a:fld id="{00BAF7F7-E33F-2845-9D0A-85EB72A3371E}" type="slidenum">
              <a:rPr lang="es-CO" smtClean="0"/>
              <a:t>‹Nº›</a:t>
            </a:fld>
            <a:endParaRPr lang="es-CO"/>
          </a:p>
        </p:txBody>
      </p:sp>
    </p:spTree>
    <p:extLst>
      <p:ext uri="{BB962C8B-B14F-4D97-AF65-F5344CB8AC3E}">
        <p14:creationId xmlns:p14="http://schemas.microsoft.com/office/powerpoint/2010/main" val="86947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1833A-73A8-1341-9BB2-08B7B910B471}"/>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B90D0B83-BB7C-EF4D-AE91-385CAAF7308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0FEF289-E478-2845-B6C5-770100C7193D}"/>
              </a:ext>
            </a:extLst>
          </p:cNvPr>
          <p:cNvSpPr>
            <a:spLocks noGrp="1"/>
          </p:cNvSpPr>
          <p:nvPr>
            <p:ph type="dt" sz="half" idx="10"/>
          </p:nvPr>
        </p:nvSpPr>
        <p:spPr/>
        <p:txBody>
          <a:bodyPr/>
          <a:lstStyle/>
          <a:p>
            <a:fld id="{CFA4C4CD-3BFD-5346-B20E-489FAE4F8B42}" type="datetimeFigureOut">
              <a:rPr lang="es-CO" smtClean="0"/>
              <a:t>19/04/2021</a:t>
            </a:fld>
            <a:endParaRPr lang="es-CO"/>
          </a:p>
        </p:txBody>
      </p:sp>
      <p:sp>
        <p:nvSpPr>
          <p:cNvPr id="5" name="Marcador de pie de página 4">
            <a:extLst>
              <a:ext uri="{FF2B5EF4-FFF2-40B4-BE49-F238E27FC236}">
                <a16:creationId xmlns:a16="http://schemas.microsoft.com/office/drawing/2014/main" id="{0CF24BA8-121B-2447-A1A6-1611377DD1F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3215512-48CD-6845-ADE8-CB611024CA65}"/>
              </a:ext>
            </a:extLst>
          </p:cNvPr>
          <p:cNvSpPr>
            <a:spLocks noGrp="1"/>
          </p:cNvSpPr>
          <p:nvPr>
            <p:ph type="sldNum" sz="quarter" idx="12"/>
          </p:nvPr>
        </p:nvSpPr>
        <p:spPr/>
        <p:txBody>
          <a:bodyPr/>
          <a:lstStyle/>
          <a:p>
            <a:fld id="{00BAF7F7-E33F-2845-9D0A-85EB72A3371E}" type="slidenum">
              <a:rPr lang="es-CO" smtClean="0"/>
              <a:t>‹Nº›</a:t>
            </a:fld>
            <a:endParaRPr lang="es-CO"/>
          </a:p>
        </p:txBody>
      </p:sp>
    </p:spTree>
    <p:extLst>
      <p:ext uri="{BB962C8B-B14F-4D97-AF65-F5344CB8AC3E}">
        <p14:creationId xmlns:p14="http://schemas.microsoft.com/office/powerpoint/2010/main" val="154969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F928C8-3E80-0147-AE9F-EF72184C5EB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72BB550E-C827-424F-8908-72892255B955}"/>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EC6DA98-551A-2348-B850-2146473818A9}"/>
              </a:ext>
            </a:extLst>
          </p:cNvPr>
          <p:cNvSpPr>
            <a:spLocks noGrp="1"/>
          </p:cNvSpPr>
          <p:nvPr>
            <p:ph type="dt" sz="half" idx="10"/>
          </p:nvPr>
        </p:nvSpPr>
        <p:spPr/>
        <p:txBody>
          <a:bodyPr/>
          <a:lstStyle/>
          <a:p>
            <a:fld id="{CFA4C4CD-3BFD-5346-B20E-489FAE4F8B42}" type="datetimeFigureOut">
              <a:rPr lang="es-CO" smtClean="0"/>
              <a:t>19/04/2021</a:t>
            </a:fld>
            <a:endParaRPr lang="es-CO"/>
          </a:p>
        </p:txBody>
      </p:sp>
      <p:sp>
        <p:nvSpPr>
          <p:cNvPr id="5" name="Marcador de pie de página 4">
            <a:extLst>
              <a:ext uri="{FF2B5EF4-FFF2-40B4-BE49-F238E27FC236}">
                <a16:creationId xmlns:a16="http://schemas.microsoft.com/office/drawing/2014/main" id="{5E2AF814-B62C-5D46-9B33-16542593FA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66CA5D2-587F-F941-9CCF-24A86587AEA9}"/>
              </a:ext>
            </a:extLst>
          </p:cNvPr>
          <p:cNvSpPr>
            <a:spLocks noGrp="1"/>
          </p:cNvSpPr>
          <p:nvPr>
            <p:ph type="sldNum" sz="quarter" idx="12"/>
          </p:nvPr>
        </p:nvSpPr>
        <p:spPr/>
        <p:txBody>
          <a:bodyPr/>
          <a:lstStyle/>
          <a:p>
            <a:fld id="{00BAF7F7-E33F-2845-9D0A-85EB72A3371E}" type="slidenum">
              <a:rPr lang="es-CO" smtClean="0"/>
              <a:t>‹Nº›</a:t>
            </a:fld>
            <a:endParaRPr lang="es-CO"/>
          </a:p>
        </p:txBody>
      </p:sp>
    </p:spTree>
    <p:extLst>
      <p:ext uri="{BB962C8B-B14F-4D97-AF65-F5344CB8AC3E}">
        <p14:creationId xmlns:p14="http://schemas.microsoft.com/office/powerpoint/2010/main" val="126780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2D322-F207-4D47-83DD-0F0516065B1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93915A8-6B0D-A74C-8CD3-5C380C11ADFF}"/>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577FD76E-39BB-784C-AE13-895F8E1F8C54}"/>
              </a:ext>
            </a:extLst>
          </p:cNvPr>
          <p:cNvSpPr>
            <a:spLocks noGrp="1"/>
          </p:cNvSpPr>
          <p:nvPr>
            <p:ph type="dt" sz="half" idx="10"/>
          </p:nvPr>
        </p:nvSpPr>
        <p:spPr/>
        <p:txBody>
          <a:bodyPr/>
          <a:lstStyle/>
          <a:p>
            <a:fld id="{CFA4C4CD-3BFD-5346-B20E-489FAE4F8B42}" type="datetimeFigureOut">
              <a:rPr lang="es-CO" smtClean="0"/>
              <a:t>19/04/2021</a:t>
            </a:fld>
            <a:endParaRPr lang="es-CO"/>
          </a:p>
        </p:txBody>
      </p:sp>
      <p:sp>
        <p:nvSpPr>
          <p:cNvPr id="5" name="Marcador de pie de página 4">
            <a:extLst>
              <a:ext uri="{FF2B5EF4-FFF2-40B4-BE49-F238E27FC236}">
                <a16:creationId xmlns:a16="http://schemas.microsoft.com/office/drawing/2014/main" id="{C9CA3C39-8FD6-3944-88FA-F454E236AD4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D9AA498-99A0-2F45-ABAB-CC1D4C015D51}"/>
              </a:ext>
            </a:extLst>
          </p:cNvPr>
          <p:cNvSpPr>
            <a:spLocks noGrp="1"/>
          </p:cNvSpPr>
          <p:nvPr>
            <p:ph type="sldNum" sz="quarter" idx="12"/>
          </p:nvPr>
        </p:nvSpPr>
        <p:spPr/>
        <p:txBody>
          <a:bodyPr/>
          <a:lstStyle/>
          <a:p>
            <a:fld id="{00BAF7F7-E33F-2845-9D0A-85EB72A3371E}" type="slidenum">
              <a:rPr lang="es-CO" smtClean="0"/>
              <a:t>‹Nº›</a:t>
            </a:fld>
            <a:endParaRPr lang="es-CO"/>
          </a:p>
        </p:txBody>
      </p:sp>
    </p:spTree>
    <p:extLst>
      <p:ext uri="{BB962C8B-B14F-4D97-AF65-F5344CB8AC3E}">
        <p14:creationId xmlns:p14="http://schemas.microsoft.com/office/powerpoint/2010/main" val="48529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4760B-CE85-7242-A5C9-5A5F5DB6B42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EB8D1742-6201-8344-9F8D-12FE6B4E1D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926ACBD-F950-7A49-813F-D1F5F6BB138C}"/>
              </a:ext>
            </a:extLst>
          </p:cNvPr>
          <p:cNvSpPr>
            <a:spLocks noGrp="1"/>
          </p:cNvSpPr>
          <p:nvPr>
            <p:ph type="dt" sz="half" idx="10"/>
          </p:nvPr>
        </p:nvSpPr>
        <p:spPr/>
        <p:txBody>
          <a:bodyPr/>
          <a:lstStyle/>
          <a:p>
            <a:fld id="{CFA4C4CD-3BFD-5346-B20E-489FAE4F8B42}" type="datetimeFigureOut">
              <a:rPr lang="es-CO" smtClean="0"/>
              <a:t>19/04/2021</a:t>
            </a:fld>
            <a:endParaRPr lang="es-CO"/>
          </a:p>
        </p:txBody>
      </p:sp>
      <p:sp>
        <p:nvSpPr>
          <p:cNvPr id="5" name="Marcador de pie de página 4">
            <a:extLst>
              <a:ext uri="{FF2B5EF4-FFF2-40B4-BE49-F238E27FC236}">
                <a16:creationId xmlns:a16="http://schemas.microsoft.com/office/drawing/2014/main" id="{701FB413-3F6F-BA49-8488-1CAC9928CD0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5AA0AFD-4BB2-0A4F-BFDF-25A882C71220}"/>
              </a:ext>
            </a:extLst>
          </p:cNvPr>
          <p:cNvSpPr>
            <a:spLocks noGrp="1"/>
          </p:cNvSpPr>
          <p:nvPr>
            <p:ph type="sldNum" sz="quarter" idx="12"/>
          </p:nvPr>
        </p:nvSpPr>
        <p:spPr/>
        <p:txBody>
          <a:bodyPr/>
          <a:lstStyle/>
          <a:p>
            <a:fld id="{00BAF7F7-E33F-2845-9D0A-85EB72A3371E}" type="slidenum">
              <a:rPr lang="es-CO" smtClean="0"/>
              <a:t>‹Nº›</a:t>
            </a:fld>
            <a:endParaRPr lang="es-CO"/>
          </a:p>
        </p:txBody>
      </p:sp>
    </p:spTree>
    <p:extLst>
      <p:ext uri="{BB962C8B-B14F-4D97-AF65-F5344CB8AC3E}">
        <p14:creationId xmlns:p14="http://schemas.microsoft.com/office/powerpoint/2010/main" val="406284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CB5185-3C1F-7A42-B077-EED6815653C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BDA2B0DD-36A1-7D47-BF2C-B1F12CC522F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C6C3DACE-4DE2-4E47-8FCF-60053568854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532433A9-1203-E740-B95C-4F8110790B0C}"/>
              </a:ext>
            </a:extLst>
          </p:cNvPr>
          <p:cNvSpPr>
            <a:spLocks noGrp="1"/>
          </p:cNvSpPr>
          <p:nvPr>
            <p:ph type="dt" sz="half" idx="10"/>
          </p:nvPr>
        </p:nvSpPr>
        <p:spPr/>
        <p:txBody>
          <a:bodyPr/>
          <a:lstStyle/>
          <a:p>
            <a:fld id="{CFA4C4CD-3BFD-5346-B20E-489FAE4F8B42}" type="datetimeFigureOut">
              <a:rPr lang="es-CO" smtClean="0"/>
              <a:t>19/04/2021</a:t>
            </a:fld>
            <a:endParaRPr lang="es-CO"/>
          </a:p>
        </p:txBody>
      </p:sp>
      <p:sp>
        <p:nvSpPr>
          <p:cNvPr id="6" name="Marcador de pie de página 5">
            <a:extLst>
              <a:ext uri="{FF2B5EF4-FFF2-40B4-BE49-F238E27FC236}">
                <a16:creationId xmlns:a16="http://schemas.microsoft.com/office/drawing/2014/main" id="{5122926A-391F-A644-8AA6-BA4A6F3DB99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C46B15A-E8A3-7346-BD64-CFB6B753F119}"/>
              </a:ext>
            </a:extLst>
          </p:cNvPr>
          <p:cNvSpPr>
            <a:spLocks noGrp="1"/>
          </p:cNvSpPr>
          <p:nvPr>
            <p:ph type="sldNum" sz="quarter" idx="12"/>
          </p:nvPr>
        </p:nvSpPr>
        <p:spPr/>
        <p:txBody>
          <a:bodyPr/>
          <a:lstStyle/>
          <a:p>
            <a:fld id="{00BAF7F7-E33F-2845-9D0A-85EB72A3371E}" type="slidenum">
              <a:rPr lang="es-CO" smtClean="0"/>
              <a:t>‹Nº›</a:t>
            </a:fld>
            <a:endParaRPr lang="es-CO"/>
          </a:p>
        </p:txBody>
      </p:sp>
    </p:spTree>
    <p:extLst>
      <p:ext uri="{BB962C8B-B14F-4D97-AF65-F5344CB8AC3E}">
        <p14:creationId xmlns:p14="http://schemas.microsoft.com/office/powerpoint/2010/main" val="12506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2F1C8-D4A5-8E41-9827-589C434A506D}"/>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563B52BB-F1A6-9247-967B-D262C347C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CF9400EA-2A68-0944-B901-C78497406FD6}"/>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4F40C424-F4F6-074E-A739-58AFB82384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18875A25-3F4B-764A-8D4B-A1C32C295436}"/>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5AA32CA6-36A3-5449-B35E-C691D381994B}"/>
              </a:ext>
            </a:extLst>
          </p:cNvPr>
          <p:cNvSpPr>
            <a:spLocks noGrp="1"/>
          </p:cNvSpPr>
          <p:nvPr>
            <p:ph type="dt" sz="half" idx="10"/>
          </p:nvPr>
        </p:nvSpPr>
        <p:spPr/>
        <p:txBody>
          <a:bodyPr/>
          <a:lstStyle/>
          <a:p>
            <a:fld id="{CFA4C4CD-3BFD-5346-B20E-489FAE4F8B42}" type="datetimeFigureOut">
              <a:rPr lang="es-CO" smtClean="0"/>
              <a:t>19/04/2021</a:t>
            </a:fld>
            <a:endParaRPr lang="es-CO"/>
          </a:p>
        </p:txBody>
      </p:sp>
      <p:sp>
        <p:nvSpPr>
          <p:cNvPr id="8" name="Marcador de pie de página 7">
            <a:extLst>
              <a:ext uri="{FF2B5EF4-FFF2-40B4-BE49-F238E27FC236}">
                <a16:creationId xmlns:a16="http://schemas.microsoft.com/office/drawing/2014/main" id="{8E14F4B2-6721-854D-8369-14E985DD8FC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2E19EE05-9B63-E741-952E-09B1F9A59BA7}"/>
              </a:ext>
            </a:extLst>
          </p:cNvPr>
          <p:cNvSpPr>
            <a:spLocks noGrp="1"/>
          </p:cNvSpPr>
          <p:nvPr>
            <p:ph type="sldNum" sz="quarter" idx="12"/>
          </p:nvPr>
        </p:nvSpPr>
        <p:spPr/>
        <p:txBody>
          <a:bodyPr/>
          <a:lstStyle/>
          <a:p>
            <a:fld id="{00BAF7F7-E33F-2845-9D0A-85EB72A3371E}" type="slidenum">
              <a:rPr lang="es-CO" smtClean="0"/>
              <a:t>‹Nº›</a:t>
            </a:fld>
            <a:endParaRPr lang="es-CO"/>
          </a:p>
        </p:txBody>
      </p:sp>
    </p:spTree>
    <p:extLst>
      <p:ext uri="{BB962C8B-B14F-4D97-AF65-F5344CB8AC3E}">
        <p14:creationId xmlns:p14="http://schemas.microsoft.com/office/powerpoint/2010/main" val="106889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7A73B-C551-884E-A1C4-4461DA638D50}"/>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37C5FEBB-6DE6-9E4C-8C1E-13A75C915322}"/>
              </a:ext>
            </a:extLst>
          </p:cNvPr>
          <p:cNvSpPr>
            <a:spLocks noGrp="1"/>
          </p:cNvSpPr>
          <p:nvPr>
            <p:ph type="dt" sz="half" idx="10"/>
          </p:nvPr>
        </p:nvSpPr>
        <p:spPr/>
        <p:txBody>
          <a:bodyPr/>
          <a:lstStyle/>
          <a:p>
            <a:fld id="{CFA4C4CD-3BFD-5346-B20E-489FAE4F8B42}" type="datetimeFigureOut">
              <a:rPr lang="es-CO" smtClean="0"/>
              <a:t>19/04/2021</a:t>
            </a:fld>
            <a:endParaRPr lang="es-CO"/>
          </a:p>
        </p:txBody>
      </p:sp>
      <p:sp>
        <p:nvSpPr>
          <p:cNvPr id="4" name="Marcador de pie de página 3">
            <a:extLst>
              <a:ext uri="{FF2B5EF4-FFF2-40B4-BE49-F238E27FC236}">
                <a16:creationId xmlns:a16="http://schemas.microsoft.com/office/drawing/2014/main" id="{ADBD0051-42EC-F64B-BEFB-DFC07898450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ADDAB315-AA31-3142-BEDF-78325C72936C}"/>
              </a:ext>
            </a:extLst>
          </p:cNvPr>
          <p:cNvSpPr>
            <a:spLocks noGrp="1"/>
          </p:cNvSpPr>
          <p:nvPr>
            <p:ph type="sldNum" sz="quarter" idx="12"/>
          </p:nvPr>
        </p:nvSpPr>
        <p:spPr/>
        <p:txBody>
          <a:bodyPr/>
          <a:lstStyle/>
          <a:p>
            <a:fld id="{00BAF7F7-E33F-2845-9D0A-85EB72A3371E}" type="slidenum">
              <a:rPr lang="es-CO" smtClean="0"/>
              <a:t>‹Nº›</a:t>
            </a:fld>
            <a:endParaRPr lang="es-CO"/>
          </a:p>
        </p:txBody>
      </p:sp>
    </p:spTree>
    <p:extLst>
      <p:ext uri="{BB962C8B-B14F-4D97-AF65-F5344CB8AC3E}">
        <p14:creationId xmlns:p14="http://schemas.microsoft.com/office/powerpoint/2010/main" val="385924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6710081-B307-A94D-A062-02A06C8C4345}"/>
              </a:ext>
            </a:extLst>
          </p:cNvPr>
          <p:cNvSpPr>
            <a:spLocks noGrp="1"/>
          </p:cNvSpPr>
          <p:nvPr>
            <p:ph type="dt" sz="half" idx="10"/>
          </p:nvPr>
        </p:nvSpPr>
        <p:spPr/>
        <p:txBody>
          <a:bodyPr/>
          <a:lstStyle/>
          <a:p>
            <a:fld id="{CFA4C4CD-3BFD-5346-B20E-489FAE4F8B42}" type="datetimeFigureOut">
              <a:rPr lang="es-CO" smtClean="0"/>
              <a:t>19/04/2021</a:t>
            </a:fld>
            <a:endParaRPr lang="es-CO"/>
          </a:p>
        </p:txBody>
      </p:sp>
      <p:sp>
        <p:nvSpPr>
          <p:cNvPr id="3" name="Marcador de pie de página 2">
            <a:extLst>
              <a:ext uri="{FF2B5EF4-FFF2-40B4-BE49-F238E27FC236}">
                <a16:creationId xmlns:a16="http://schemas.microsoft.com/office/drawing/2014/main" id="{48717FF9-D8A3-A94E-9801-8B0505A81C3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26EB184-BEA7-524A-BC34-B2605AC033DA}"/>
              </a:ext>
            </a:extLst>
          </p:cNvPr>
          <p:cNvSpPr>
            <a:spLocks noGrp="1"/>
          </p:cNvSpPr>
          <p:nvPr>
            <p:ph type="sldNum" sz="quarter" idx="12"/>
          </p:nvPr>
        </p:nvSpPr>
        <p:spPr/>
        <p:txBody>
          <a:bodyPr/>
          <a:lstStyle/>
          <a:p>
            <a:fld id="{00BAF7F7-E33F-2845-9D0A-85EB72A3371E}" type="slidenum">
              <a:rPr lang="es-CO" smtClean="0"/>
              <a:t>‹Nº›</a:t>
            </a:fld>
            <a:endParaRPr lang="es-CO"/>
          </a:p>
        </p:txBody>
      </p:sp>
    </p:spTree>
    <p:extLst>
      <p:ext uri="{BB962C8B-B14F-4D97-AF65-F5344CB8AC3E}">
        <p14:creationId xmlns:p14="http://schemas.microsoft.com/office/powerpoint/2010/main" val="155344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875D7E-8043-EF46-ACF3-420F92903EC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E353CE71-7BE3-684D-923B-6E1F80A495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B1D935BA-C957-3040-9A3A-DF7F357E3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3272584-EB07-B048-9023-D4B915531EED}"/>
              </a:ext>
            </a:extLst>
          </p:cNvPr>
          <p:cNvSpPr>
            <a:spLocks noGrp="1"/>
          </p:cNvSpPr>
          <p:nvPr>
            <p:ph type="dt" sz="half" idx="10"/>
          </p:nvPr>
        </p:nvSpPr>
        <p:spPr/>
        <p:txBody>
          <a:bodyPr/>
          <a:lstStyle/>
          <a:p>
            <a:fld id="{CFA4C4CD-3BFD-5346-B20E-489FAE4F8B42}" type="datetimeFigureOut">
              <a:rPr lang="es-CO" smtClean="0"/>
              <a:t>19/04/2021</a:t>
            </a:fld>
            <a:endParaRPr lang="es-CO"/>
          </a:p>
        </p:txBody>
      </p:sp>
      <p:sp>
        <p:nvSpPr>
          <p:cNvPr id="6" name="Marcador de pie de página 5">
            <a:extLst>
              <a:ext uri="{FF2B5EF4-FFF2-40B4-BE49-F238E27FC236}">
                <a16:creationId xmlns:a16="http://schemas.microsoft.com/office/drawing/2014/main" id="{6300C15F-C382-B848-86CC-99908294D4A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318B7C6-4373-3543-80CC-759540A68108}"/>
              </a:ext>
            </a:extLst>
          </p:cNvPr>
          <p:cNvSpPr>
            <a:spLocks noGrp="1"/>
          </p:cNvSpPr>
          <p:nvPr>
            <p:ph type="sldNum" sz="quarter" idx="12"/>
          </p:nvPr>
        </p:nvSpPr>
        <p:spPr/>
        <p:txBody>
          <a:bodyPr/>
          <a:lstStyle/>
          <a:p>
            <a:fld id="{00BAF7F7-E33F-2845-9D0A-85EB72A3371E}" type="slidenum">
              <a:rPr lang="es-CO" smtClean="0"/>
              <a:t>‹Nº›</a:t>
            </a:fld>
            <a:endParaRPr lang="es-CO"/>
          </a:p>
        </p:txBody>
      </p:sp>
    </p:spTree>
    <p:extLst>
      <p:ext uri="{BB962C8B-B14F-4D97-AF65-F5344CB8AC3E}">
        <p14:creationId xmlns:p14="http://schemas.microsoft.com/office/powerpoint/2010/main" val="418811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8D0AC-7685-3342-B5CE-F843E885620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CF7F0160-7B41-0D4C-BA26-D2CF12E10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B4B1489-9F74-904B-90C2-F6C8510F1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89810CE-AD19-8A44-9AEF-2C24FDFC4B1A}"/>
              </a:ext>
            </a:extLst>
          </p:cNvPr>
          <p:cNvSpPr>
            <a:spLocks noGrp="1"/>
          </p:cNvSpPr>
          <p:nvPr>
            <p:ph type="dt" sz="half" idx="10"/>
          </p:nvPr>
        </p:nvSpPr>
        <p:spPr/>
        <p:txBody>
          <a:bodyPr/>
          <a:lstStyle/>
          <a:p>
            <a:fld id="{CFA4C4CD-3BFD-5346-B20E-489FAE4F8B42}" type="datetimeFigureOut">
              <a:rPr lang="es-CO" smtClean="0"/>
              <a:t>19/04/2021</a:t>
            </a:fld>
            <a:endParaRPr lang="es-CO"/>
          </a:p>
        </p:txBody>
      </p:sp>
      <p:sp>
        <p:nvSpPr>
          <p:cNvPr id="6" name="Marcador de pie de página 5">
            <a:extLst>
              <a:ext uri="{FF2B5EF4-FFF2-40B4-BE49-F238E27FC236}">
                <a16:creationId xmlns:a16="http://schemas.microsoft.com/office/drawing/2014/main" id="{9C144A5F-6761-CF4B-9204-64BB1FEEB9E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1E9F02A-5D18-8943-8273-DEA9D6949B64}"/>
              </a:ext>
            </a:extLst>
          </p:cNvPr>
          <p:cNvSpPr>
            <a:spLocks noGrp="1"/>
          </p:cNvSpPr>
          <p:nvPr>
            <p:ph type="sldNum" sz="quarter" idx="12"/>
          </p:nvPr>
        </p:nvSpPr>
        <p:spPr/>
        <p:txBody>
          <a:bodyPr/>
          <a:lstStyle/>
          <a:p>
            <a:fld id="{00BAF7F7-E33F-2845-9D0A-85EB72A3371E}" type="slidenum">
              <a:rPr lang="es-CO" smtClean="0"/>
              <a:t>‹Nº›</a:t>
            </a:fld>
            <a:endParaRPr lang="es-CO"/>
          </a:p>
        </p:txBody>
      </p:sp>
    </p:spTree>
    <p:extLst>
      <p:ext uri="{BB962C8B-B14F-4D97-AF65-F5344CB8AC3E}">
        <p14:creationId xmlns:p14="http://schemas.microsoft.com/office/powerpoint/2010/main" val="51624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90129F6-F9AF-7640-BA8F-D939541F4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49F040D8-4AD4-8A42-A91B-95C40F711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A471D1A6-D0A0-754E-A5F1-72AE0FF43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4C4CD-3BFD-5346-B20E-489FAE4F8B42}" type="datetimeFigureOut">
              <a:rPr lang="es-CO" smtClean="0"/>
              <a:t>19/04/2021</a:t>
            </a:fld>
            <a:endParaRPr lang="es-CO"/>
          </a:p>
        </p:txBody>
      </p:sp>
      <p:sp>
        <p:nvSpPr>
          <p:cNvPr id="5" name="Marcador de pie de página 4">
            <a:extLst>
              <a:ext uri="{FF2B5EF4-FFF2-40B4-BE49-F238E27FC236}">
                <a16:creationId xmlns:a16="http://schemas.microsoft.com/office/drawing/2014/main" id="{477365F9-5CF4-EA42-9D3E-F1973C07A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6659BCC-B29A-4A4D-B78D-699A0DC09A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AF7F7-E33F-2845-9D0A-85EB72A3371E}" type="slidenum">
              <a:rPr lang="es-CO" smtClean="0"/>
              <a:t>‹Nº›</a:t>
            </a:fld>
            <a:endParaRPr lang="es-CO"/>
          </a:p>
        </p:txBody>
      </p:sp>
    </p:spTree>
    <p:extLst>
      <p:ext uri="{BB962C8B-B14F-4D97-AF65-F5344CB8AC3E}">
        <p14:creationId xmlns:p14="http://schemas.microsoft.com/office/powerpoint/2010/main" val="24805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8F36283-DFA2-8A4B-904C-EE788B44B3A5}"/>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21124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2FBC11-3535-D349-9518-0E63CA50591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197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4BE23F-DE6E-4AD1-B9D3-7B0C1102B928}"/>
              </a:ext>
            </a:extLst>
          </p:cNvPr>
          <p:cNvSpPr>
            <a:spLocks noGrp="1"/>
          </p:cNvSpPr>
          <p:nvPr>
            <p:ph idx="1"/>
          </p:nvPr>
        </p:nvSpPr>
        <p:spPr>
          <a:xfrm>
            <a:off x="838200" y="2271711"/>
            <a:ext cx="10515600" cy="1988729"/>
          </a:xfrm>
        </p:spPr>
        <p:txBody>
          <a:bodyPr>
            <a:normAutofit/>
          </a:bodyPr>
          <a:lstStyle/>
          <a:p>
            <a:pPr marL="0" indent="0" algn="just">
              <a:buNone/>
            </a:pPr>
            <a:r>
              <a:rPr lang="es-ES" sz="2400" b="1" dirty="0">
                <a:solidFill>
                  <a:srgbClr val="00AD11"/>
                </a:solidFill>
                <a:latin typeface="Calibri" panose="020F0502020204030204" pitchFamily="34" charset="0"/>
                <a:cs typeface="Calibri" panose="020F0502020204030204" pitchFamily="34" charset="0"/>
              </a:rPr>
              <a:t>Conectar a Barranquilla con el resto del mundo </a:t>
            </a:r>
            <a:r>
              <a:rPr lang="es-ES" sz="2400" dirty="0">
                <a:solidFill>
                  <a:srgbClr val="071F33"/>
                </a:solidFill>
                <a:latin typeface="Calibri" panose="020F0502020204030204" pitchFamily="34" charset="0"/>
                <a:cs typeface="Calibri" panose="020F0502020204030204" pitchFamily="34" charset="0"/>
              </a:rPr>
              <a:t>a través de acciones de cooperación internacional que contribuyan al desarrollo de la ciudad y a su posicionamiento a nivel global.</a:t>
            </a:r>
          </a:p>
        </p:txBody>
      </p:sp>
      <p:sp>
        <p:nvSpPr>
          <p:cNvPr id="4" name="Título 3">
            <a:extLst>
              <a:ext uri="{FF2B5EF4-FFF2-40B4-BE49-F238E27FC236}">
                <a16:creationId xmlns:a16="http://schemas.microsoft.com/office/drawing/2014/main" id="{39A6F7C7-0A1F-4F7B-B218-3B19CD0F34BF}"/>
              </a:ext>
            </a:extLst>
          </p:cNvPr>
          <p:cNvSpPr>
            <a:spLocks noGrp="1"/>
          </p:cNvSpPr>
          <p:nvPr>
            <p:ph type="title"/>
          </p:nvPr>
        </p:nvSpPr>
        <p:spPr>
          <a:xfrm>
            <a:off x="838200" y="589689"/>
            <a:ext cx="10515600" cy="1477328"/>
          </a:xfrm>
          <a:prstGeom prst="rect">
            <a:avLst/>
          </a:prstGeom>
        </p:spPr>
        <p:txBody>
          <a:bodyPr wrap="square">
            <a:spAutoFit/>
          </a:bodyPr>
          <a:lstStyle/>
          <a:p>
            <a:r>
              <a:rPr lang="es-CO" sz="5000" b="1" dirty="0">
                <a:solidFill>
                  <a:srgbClr val="002060"/>
                </a:solidFill>
                <a:latin typeface="Calibri" panose="020F0502020204030204" pitchFamily="34" charset="0"/>
                <a:cs typeface="Calibri" panose="020F0502020204030204" pitchFamily="34" charset="0"/>
              </a:rPr>
              <a:t>MISIÓN </a:t>
            </a:r>
            <a:br>
              <a:rPr lang="es-CO" sz="5000" b="1" dirty="0">
                <a:solidFill>
                  <a:srgbClr val="00AD11"/>
                </a:solidFill>
                <a:latin typeface="Calibri" panose="020F0502020204030204" pitchFamily="34" charset="0"/>
                <a:cs typeface="Calibri" panose="020F0502020204030204" pitchFamily="34" charset="0"/>
              </a:rPr>
            </a:br>
            <a:r>
              <a:rPr lang="es-CO" sz="5000" b="1" dirty="0">
                <a:solidFill>
                  <a:srgbClr val="00AD11"/>
                </a:solidFill>
                <a:latin typeface="Calibri" panose="020F0502020204030204" pitchFamily="34" charset="0"/>
                <a:cs typeface="Calibri" panose="020F0502020204030204" pitchFamily="34" charset="0"/>
              </a:rPr>
              <a:t>DE LA OFICINA:</a:t>
            </a:r>
          </a:p>
        </p:txBody>
      </p:sp>
      <p:cxnSp>
        <p:nvCxnSpPr>
          <p:cNvPr id="8" name="Conector recto 7">
            <a:extLst>
              <a:ext uri="{FF2B5EF4-FFF2-40B4-BE49-F238E27FC236}">
                <a16:creationId xmlns:a16="http://schemas.microsoft.com/office/drawing/2014/main" id="{AF61C50E-E876-4B3F-818B-69112592194F}"/>
              </a:ext>
            </a:extLst>
          </p:cNvPr>
          <p:cNvCxnSpPr/>
          <p:nvPr/>
        </p:nvCxnSpPr>
        <p:spPr>
          <a:xfrm>
            <a:off x="974271" y="3798207"/>
            <a:ext cx="10243457"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31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9A6F7C7-0A1F-4F7B-B218-3B19CD0F34BF}"/>
              </a:ext>
            </a:extLst>
          </p:cNvPr>
          <p:cNvSpPr>
            <a:spLocks noGrp="1"/>
          </p:cNvSpPr>
          <p:nvPr>
            <p:ph type="title"/>
          </p:nvPr>
        </p:nvSpPr>
        <p:spPr>
          <a:xfrm>
            <a:off x="291737" y="56531"/>
            <a:ext cx="10515600" cy="1477328"/>
          </a:xfrm>
          <a:prstGeom prst="rect">
            <a:avLst/>
          </a:prstGeom>
        </p:spPr>
        <p:txBody>
          <a:bodyPr wrap="square">
            <a:spAutoFit/>
          </a:bodyPr>
          <a:lstStyle/>
          <a:p>
            <a:r>
              <a:rPr lang="es-CO" sz="5000" b="1" dirty="0">
                <a:solidFill>
                  <a:srgbClr val="002060"/>
                </a:solidFill>
                <a:latin typeface="Calibri" panose="020F0502020204030204" pitchFamily="34" charset="0"/>
                <a:cs typeface="Calibri" panose="020F0502020204030204" pitchFamily="34" charset="0"/>
              </a:rPr>
              <a:t>FUNCIONES</a:t>
            </a:r>
            <a:br>
              <a:rPr lang="es-CO" sz="5000" b="1" dirty="0">
                <a:solidFill>
                  <a:srgbClr val="00AD11"/>
                </a:solidFill>
                <a:latin typeface="Calibri" panose="020F0502020204030204" pitchFamily="34" charset="0"/>
                <a:cs typeface="Calibri" panose="020F0502020204030204" pitchFamily="34" charset="0"/>
              </a:rPr>
            </a:br>
            <a:r>
              <a:rPr lang="es-CO" sz="5000" b="1" dirty="0">
                <a:solidFill>
                  <a:srgbClr val="00AD11"/>
                </a:solidFill>
                <a:latin typeface="Calibri" panose="020F0502020204030204" pitchFamily="34" charset="0"/>
                <a:cs typeface="Calibri" panose="020F0502020204030204" pitchFamily="34" charset="0"/>
              </a:rPr>
              <a:t>DE LA OFICINA:</a:t>
            </a:r>
          </a:p>
        </p:txBody>
      </p:sp>
      <p:graphicFrame>
        <p:nvGraphicFramePr>
          <p:cNvPr id="7" name="Tabla 7">
            <a:extLst>
              <a:ext uri="{FF2B5EF4-FFF2-40B4-BE49-F238E27FC236}">
                <a16:creationId xmlns:a16="http://schemas.microsoft.com/office/drawing/2014/main" id="{50507307-E56A-44D2-9D06-4EC5A2234544}"/>
              </a:ext>
            </a:extLst>
          </p:cNvPr>
          <p:cNvGraphicFramePr>
            <a:graphicFrameLocks noGrp="1"/>
          </p:cNvGraphicFramePr>
          <p:nvPr>
            <p:ph idx="1"/>
            <p:extLst>
              <p:ext uri="{D42A27DB-BD31-4B8C-83A1-F6EECF244321}">
                <p14:modId xmlns:p14="http://schemas.microsoft.com/office/powerpoint/2010/main" val="3356850752"/>
              </p:ext>
            </p:extLst>
          </p:nvPr>
        </p:nvGraphicFramePr>
        <p:xfrm>
          <a:off x="316773" y="1433198"/>
          <a:ext cx="11583490" cy="5344006"/>
        </p:xfrm>
        <a:graphic>
          <a:graphicData uri="http://schemas.openxmlformats.org/drawingml/2006/table">
            <a:tbl>
              <a:tblPr firstRow="1" bandRow="1">
                <a:tableStyleId>{5C22544A-7EE6-4342-B048-85BDC9FD1C3A}</a:tableStyleId>
              </a:tblPr>
              <a:tblGrid>
                <a:gridCol w="5791745">
                  <a:extLst>
                    <a:ext uri="{9D8B030D-6E8A-4147-A177-3AD203B41FA5}">
                      <a16:colId xmlns:a16="http://schemas.microsoft.com/office/drawing/2014/main" val="1107270425"/>
                    </a:ext>
                  </a:extLst>
                </a:gridCol>
                <a:gridCol w="5791745">
                  <a:extLst>
                    <a:ext uri="{9D8B030D-6E8A-4147-A177-3AD203B41FA5}">
                      <a16:colId xmlns:a16="http://schemas.microsoft.com/office/drawing/2014/main" val="2919947651"/>
                    </a:ext>
                  </a:extLst>
                </a:gridCol>
              </a:tblGrid>
              <a:tr h="346955">
                <a:tc>
                  <a:txBody>
                    <a:bodyPr/>
                    <a:lstStyle/>
                    <a:p>
                      <a:r>
                        <a:rPr lang="es-CO" dirty="0"/>
                        <a:t>FUNCIONES PRIMARIAS</a:t>
                      </a:r>
                    </a:p>
                  </a:txBody>
                  <a:tcPr/>
                </a:tc>
                <a:tc>
                  <a:txBody>
                    <a:bodyPr/>
                    <a:lstStyle/>
                    <a:p>
                      <a:r>
                        <a:rPr lang="es-CO" dirty="0"/>
                        <a:t>FUNCIONES SECUNDARIAS</a:t>
                      </a:r>
                    </a:p>
                  </a:txBody>
                  <a:tcPr/>
                </a:tc>
                <a:extLst>
                  <a:ext uri="{0D108BD9-81ED-4DB2-BD59-A6C34878D82A}">
                    <a16:rowId xmlns:a16="http://schemas.microsoft.com/office/drawing/2014/main" val="3700509294"/>
                  </a:ext>
                </a:extLst>
              </a:tr>
              <a:tr h="563802">
                <a:tc rowSpan="8">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600" b="1" kern="1200" dirty="0">
                        <a:solidFill>
                          <a:srgbClr val="071F33"/>
                        </a:solidFill>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600" b="1" kern="1200" dirty="0">
                        <a:solidFill>
                          <a:srgbClr val="071F33"/>
                        </a:solidFill>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600" b="1" kern="1200" dirty="0">
                        <a:solidFill>
                          <a:srgbClr val="071F33"/>
                        </a:solidFill>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600" b="1" kern="1200" dirty="0">
                        <a:solidFill>
                          <a:srgbClr val="071F33"/>
                        </a:solidFill>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600" b="1" kern="1200" dirty="0">
                        <a:solidFill>
                          <a:srgbClr val="071F33"/>
                        </a:solidFill>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600" b="1" kern="1200" dirty="0">
                        <a:solidFill>
                          <a:srgbClr val="071F33"/>
                        </a:solidFill>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600" b="1" kern="1200" dirty="0">
                        <a:solidFill>
                          <a:srgbClr val="071F33"/>
                        </a:solidFill>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600" b="1" kern="1200" dirty="0">
                          <a:solidFill>
                            <a:srgbClr val="071F33"/>
                          </a:solidFill>
                          <a:latin typeface="Calibri" panose="020F0502020204030204" pitchFamily="34" charset="0"/>
                          <a:ea typeface="+mn-ea"/>
                          <a:cs typeface="Calibri" panose="020F0502020204030204" pitchFamily="34" charset="0"/>
                        </a:rPr>
                        <a:t>Gestionar la cooperación internacional pública, privada, técnica y financiera no reembolsable que reciba y otorgue la ciudad de Barranquilla, de conformidad con el marco normativo vigente.</a:t>
                      </a:r>
                    </a:p>
                    <a:p>
                      <a:pPr algn="just"/>
                      <a:endParaRPr lang="es-CO" sz="1600" b="1" kern="1200" dirty="0">
                        <a:solidFill>
                          <a:srgbClr val="071F33"/>
                        </a:solidFill>
                        <a:latin typeface="Calibri" panose="020F0502020204030204" pitchFamily="34" charset="0"/>
                        <a:ea typeface="+mn-ea"/>
                        <a:cs typeface="Calibri" panose="020F0502020204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effectLst/>
                          <a:latin typeface="Calibri c "/>
                          <a:ea typeface="+mn-ea"/>
                          <a:cs typeface="+mn-cs"/>
                        </a:rPr>
                        <a:t>Coordinar y articular con los potenciales aportantes, beneficiarios y receptores de cooperación internacional pública y privada, la cooperación técnica y financiera no reembolsable que reciba y otorgue la ciudad, de acuerdo con la reglamentación vigente en la materia.</a:t>
                      </a:r>
                    </a:p>
                  </a:txBody>
                  <a:tcPr/>
                </a:tc>
                <a:extLst>
                  <a:ext uri="{0D108BD9-81ED-4DB2-BD59-A6C34878D82A}">
                    <a16:rowId xmlns:a16="http://schemas.microsoft.com/office/drawing/2014/main" val="194979987"/>
                  </a:ext>
                </a:extLst>
              </a:tr>
              <a:tr h="563802">
                <a:tc vMerge="1">
                  <a:txBody>
                    <a:bodyPr/>
                    <a:lstStyle/>
                    <a:p>
                      <a:endParaRPr lang="es-CO"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100" kern="1200" dirty="0">
                          <a:solidFill>
                            <a:srgbClr val="071F33"/>
                          </a:solidFill>
                          <a:latin typeface="Calibri" panose="020F0502020204030204" pitchFamily="34" charset="0"/>
                          <a:ea typeface="+mn-ea"/>
                          <a:cs typeface="Calibri" panose="020F0502020204030204" pitchFamily="34" charset="0"/>
                        </a:rPr>
                        <a:t>Definir la estrategia de cooperación internacional del Distrito, en articulación con cooperantes, beneficiarios, receptores y actores institucionales del orden territorial y nacional, en concordancia con el Plan de Desarrollo local vigente. </a:t>
                      </a:r>
                    </a:p>
                  </a:txBody>
                  <a:tcPr/>
                </a:tc>
                <a:extLst>
                  <a:ext uri="{0D108BD9-81ED-4DB2-BD59-A6C34878D82A}">
                    <a16:rowId xmlns:a16="http://schemas.microsoft.com/office/drawing/2014/main" val="3458884223"/>
                  </a:ext>
                </a:extLst>
              </a:tr>
              <a:tr h="881844">
                <a:tc vMerge="1">
                  <a:txBody>
                    <a:bodyPr/>
                    <a:lstStyle/>
                    <a:p>
                      <a:endParaRPr lang="es-CO"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100" kern="1200" dirty="0">
                          <a:solidFill>
                            <a:srgbClr val="071F33"/>
                          </a:solidFill>
                          <a:latin typeface="Calibri" panose="020F0502020204030204" pitchFamily="34" charset="0"/>
                          <a:ea typeface="+mn-ea"/>
                          <a:cs typeface="Calibri" panose="020F0502020204030204" pitchFamily="34" charset="0"/>
                        </a:rPr>
                        <a:t>Coordinar y promover al interior de la Alcaldía Distrital la postulación a convocatorias y premios de cooperación internacional, de manera articulada con lo definido en el Plan de Desarrollo Distrital. Asesorar y acompañar a las dependencias de la Alcaldía Distrital, así como actores del nivel nacional e internacional, en la formulación y estructuración de programas y proyectos de cooperación internacional, en coherencia con los lineamientos de orden nacional y distrital.</a:t>
                      </a:r>
                    </a:p>
                  </a:txBody>
                  <a:tcPr/>
                </a:tc>
                <a:extLst>
                  <a:ext uri="{0D108BD9-81ED-4DB2-BD59-A6C34878D82A}">
                    <a16:rowId xmlns:a16="http://schemas.microsoft.com/office/drawing/2014/main" val="3528500827"/>
                  </a:ext>
                </a:extLst>
              </a:tr>
              <a:tr h="563802">
                <a:tc vMerge="1">
                  <a:txBody>
                    <a:bodyPr/>
                    <a:lstStyle/>
                    <a:p>
                      <a:endParaRPr lang="es-CO" dirty="0"/>
                    </a:p>
                  </a:txBody>
                  <a:tcPr/>
                </a:tc>
                <a:tc>
                  <a:txBody>
                    <a:bodyPr/>
                    <a:lstStyle/>
                    <a:p>
                      <a:pPr algn="just"/>
                      <a:r>
                        <a:rPr lang="es-CO" sz="1100" kern="1200" dirty="0">
                          <a:solidFill>
                            <a:srgbClr val="071F33"/>
                          </a:solidFill>
                          <a:latin typeface="Calibri" panose="020F0502020204030204" pitchFamily="34" charset="0"/>
                          <a:ea typeface="+mn-ea"/>
                          <a:cs typeface="Calibri" panose="020F0502020204030204" pitchFamily="34" charset="0"/>
                        </a:rPr>
                        <a:t>Brindar insumos a entidades del orden nacional para la emisión de avales o no objeción a los programas y proyectos de cooperación que demande la ciudad, según lo establecido en la normatividad vigente. </a:t>
                      </a:r>
                    </a:p>
                  </a:txBody>
                  <a:tcPr/>
                </a:tc>
                <a:extLst>
                  <a:ext uri="{0D108BD9-81ED-4DB2-BD59-A6C34878D82A}">
                    <a16:rowId xmlns:a16="http://schemas.microsoft.com/office/drawing/2014/main" val="567785780"/>
                  </a:ext>
                </a:extLst>
              </a:tr>
              <a:tr h="404781">
                <a:tc vMerge="1">
                  <a:txBody>
                    <a:bodyPr/>
                    <a:lstStyle/>
                    <a:p>
                      <a:endParaRPr lang="es-CO" dirty="0"/>
                    </a:p>
                  </a:txBody>
                  <a:tcPr/>
                </a:tc>
                <a:tc>
                  <a:txBody>
                    <a:bodyPr/>
                    <a:lstStyle/>
                    <a:p>
                      <a:pPr algn="just"/>
                      <a:r>
                        <a:rPr lang="es-CO" sz="1100" kern="1200" dirty="0">
                          <a:solidFill>
                            <a:srgbClr val="071F33"/>
                          </a:solidFill>
                          <a:latin typeface="Calibri" panose="020F0502020204030204" pitchFamily="34" charset="0"/>
                          <a:ea typeface="+mn-ea"/>
                          <a:cs typeface="Calibri" panose="020F0502020204030204" pitchFamily="34" charset="0"/>
                        </a:rPr>
                        <a:t>Apalancar programas y proyectos de cooperación internacional, de acuerdo con las prioridades establecidas en la estrategia de cooperación internacional del Distrito.</a:t>
                      </a:r>
                    </a:p>
                  </a:txBody>
                  <a:tcPr/>
                </a:tc>
                <a:extLst>
                  <a:ext uri="{0D108BD9-81ED-4DB2-BD59-A6C34878D82A}">
                    <a16:rowId xmlns:a16="http://schemas.microsoft.com/office/drawing/2014/main" val="410473391"/>
                  </a:ext>
                </a:extLst>
              </a:tr>
              <a:tr h="563802">
                <a:tc vMerge="1">
                  <a:txBody>
                    <a:bodyPr/>
                    <a:lstStyle/>
                    <a:p>
                      <a:endParaRPr lang="es-CO"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100" kern="1200" dirty="0">
                          <a:solidFill>
                            <a:srgbClr val="071F33"/>
                          </a:solidFill>
                          <a:latin typeface="Calibri" panose="020F0502020204030204" pitchFamily="34" charset="0"/>
                          <a:ea typeface="+mn-ea"/>
                          <a:cs typeface="Calibri" panose="020F0502020204030204" pitchFamily="34" charset="0"/>
                        </a:rPr>
                        <a:t>Producir, procesar y compartir información para el análisis de la dinámica de las 81 FUNCIONES PRIMARIAS FUNCIONES SECUNDARIAS de cooperación internacional en la ciudad, en cumplimiento de lo definido en el Plan de Desarrollo Distrital. </a:t>
                      </a:r>
                    </a:p>
                  </a:txBody>
                  <a:tcPr/>
                </a:tc>
                <a:extLst>
                  <a:ext uri="{0D108BD9-81ED-4DB2-BD59-A6C34878D82A}">
                    <a16:rowId xmlns:a16="http://schemas.microsoft.com/office/drawing/2014/main" val="698233893"/>
                  </a:ext>
                </a:extLst>
              </a:tr>
              <a:tr h="404781">
                <a:tc vMerge="1">
                  <a:txBody>
                    <a:bodyPr/>
                    <a:lstStyle/>
                    <a:p>
                      <a:endParaRPr lang="es-CO" dirty="0"/>
                    </a:p>
                  </a:txBody>
                  <a:tcPr/>
                </a:tc>
                <a:tc>
                  <a:txBody>
                    <a:bodyPr/>
                    <a:lstStyle/>
                    <a:p>
                      <a:pPr algn="just"/>
                      <a:r>
                        <a:rPr lang="es-CO" sz="1100" kern="1200" dirty="0">
                          <a:solidFill>
                            <a:srgbClr val="071F33"/>
                          </a:solidFill>
                          <a:latin typeface="Calibri" panose="020F0502020204030204" pitchFamily="34" charset="0"/>
                          <a:ea typeface="+mn-ea"/>
                          <a:cs typeface="Calibri" panose="020F0502020204030204" pitchFamily="34" charset="0"/>
                        </a:rPr>
                        <a:t>Identificar y articular oportunidades de cooperación internacional con potencial de articulación con comercio exterior, inversión extranjera y créditos blandos.</a:t>
                      </a:r>
                    </a:p>
                  </a:txBody>
                  <a:tcPr/>
                </a:tc>
                <a:extLst>
                  <a:ext uri="{0D108BD9-81ED-4DB2-BD59-A6C34878D82A}">
                    <a16:rowId xmlns:a16="http://schemas.microsoft.com/office/drawing/2014/main" val="3352606083"/>
                  </a:ext>
                </a:extLst>
              </a:tr>
              <a:tr h="817726">
                <a:tc vMerge="1">
                  <a:txBody>
                    <a:bodyPr/>
                    <a:lstStyle/>
                    <a:p>
                      <a:endParaRPr lang="es-CO"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100" kern="1200" dirty="0">
                          <a:solidFill>
                            <a:srgbClr val="071F33"/>
                          </a:solidFill>
                          <a:latin typeface="Calibri" panose="020F0502020204030204" pitchFamily="34" charset="0"/>
                          <a:ea typeface="+mn-ea"/>
                          <a:cs typeface="Calibri" panose="020F0502020204030204" pitchFamily="34" charset="0"/>
                        </a:rPr>
                        <a:t>Establecer y liderar los mecanismos de articulación institucional e interinstitucional como instancia de coordinación, identificación, formulación, seguimiento y análisis de la cooperación que reciba y otorgue la ciudad.</a:t>
                      </a:r>
                    </a:p>
                  </a:txBody>
                  <a:tcPr/>
                </a:tc>
                <a:extLst>
                  <a:ext uri="{0D108BD9-81ED-4DB2-BD59-A6C34878D82A}">
                    <a16:rowId xmlns:a16="http://schemas.microsoft.com/office/drawing/2014/main" val="835436269"/>
                  </a:ext>
                </a:extLst>
              </a:tr>
            </a:tbl>
          </a:graphicData>
        </a:graphic>
      </p:graphicFrame>
    </p:spTree>
    <p:extLst>
      <p:ext uri="{BB962C8B-B14F-4D97-AF65-F5344CB8AC3E}">
        <p14:creationId xmlns:p14="http://schemas.microsoft.com/office/powerpoint/2010/main" val="271015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9A6F7C7-0A1F-4F7B-B218-3B19CD0F34BF}"/>
              </a:ext>
            </a:extLst>
          </p:cNvPr>
          <p:cNvSpPr>
            <a:spLocks noGrp="1"/>
          </p:cNvSpPr>
          <p:nvPr>
            <p:ph type="title"/>
          </p:nvPr>
        </p:nvSpPr>
        <p:spPr>
          <a:xfrm>
            <a:off x="316773" y="239970"/>
            <a:ext cx="10515600" cy="1477328"/>
          </a:xfrm>
          <a:prstGeom prst="rect">
            <a:avLst/>
          </a:prstGeom>
        </p:spPr>
        <p:txBody>
          <a:bodyPr wrap="square">
            <a:spAutoFit/>
          </a:bodyPr>
          <a:lstStyle/>
          <a:p>
            <a:r>
              <a:rPr lang="es-CO" sz="5000" b="1" dirty="0">
                <a:solidFill>
                  <a:srgbClr val="002060"/>
                </a:solidFill>
                <a:latin typeface="Calibri" panose="020F0502020204030204" pitchFamily="34" charset="0"/>
                <a:cs typeface="Calibri" panose="020F0502020204030204" pitchFamily="34" charset="0"/>
              </a:rPr>
              <a:t>FUNCIONES</a:t>
            </a:r>
            <a:br>
              <a:rPr lang="es-CO" sz="5000" b="1" dirty="0">
                <a:solidFill>
                  <a:srgbClr val="00AD11"/>
                </a:solidFill>
                <a:latin typeface="Calibri" panose="020F0502020204030204" pitchFamily="34" charset="0"/>
                <a:cs typeface="Calibri" panose="020F0502020204030204" pitchFamily="34" charset="0"/>
              </a:rPr>
            </a:br>
            <a:r>
              <a:rPr lang="es-CO" sz="5000" b="1" dirty="0">
                <a:solidFill>
                  <a:srgbClr val="00AD11"/>
                </a:solidFill>
                <a:latin typeface="Calibri" panose="020F0502020204030204" pitchFamily="34" charset="0"/>
                <a:cs typeface="Calibri" panose="020F0502020204030204" pitchFamily="34" charset="0"/>
              </a:rPr>
              <a:t>DE LA OFICINA:</a:t>
            </a:r>
          </a:p>
        </p:txBody>
      </p:sp>
      <p:graphicFrame>
        <p:nvGraphicFramePr>
          <p:cNvPr id="6" name="Tabla 7">
            <a:extLst>
              <a:ext uri="{FF2B5EF4-FFF2-40B4-BE49-F238E27FC236}">
                <a16:creationId xmlns:a16="http://schemas.microsoft.com/office/drawing/2014/main" id="{C980D617-F94C-4D67-97CD-756F39A1194C}"/>
              </a:ext>
            </a:extLst>
          </p:cNvPr>
          <p:cNvGraphicFramePr>
            <a:graphicFrameLocks/>
          </p:cNvGraphicFramePr>
          <p:nvPr>
            <p:extLst>
              <p:ext uri="{D42A27DB-BD31-4B8C-83A1-F6EECF244321}">
                <p14:modId xmlns:p14="http://schemas.microsoft.com/office/powerpoint/2010/main" val="2350760678"/>
              </p:ext>
            </p:extLst>
          </p:nvPr>
        </p:nvGraphicFramePr>
        <p:xfrm>
          <a:off x="316773" y="1828800"/>
          <a:ext cx="11583490" cy="4573268"/>
        </p:xfrm>
        <a:graphic>
          <a:graphicData uri="http://schemas.openxmlformats.org/drawingml/2006/table">
            <a:tbl>
              <a:tblPr firstRow="1" bandRow="1">
                <a:tableStyleId>{5C22544A-7EE6-4342-B048-85BDC9FD1C3A}</a:tableStyleId>
              </a:tblPr>
              <a:tblGrid>
                <a:gridCol w="5791745">
                  <a:extLst>
                    <a:ext uri="{9D8B030D-6E8A-4147-A177-3AD203B41FA5}">
                      <a16:colId xmlns:a16="http://schemas.microsoft.com/office/drawing/2014/main" val="1107270425"/>
                    </a:ext>
                  </a:extLst>
                </a:gridCol>
                <a:gridCol w="5791745">
                  <a:extLst>
                    <a:ext uri="{9D8B030D-6E8A-4147-A177-3AD203B41FA5}">
                      <a16:colId xmlns:a16="http://schemas.microsoft.com/office/drawing/2014/main" val="2919947651"/>
                    </a:ext>
                  </a:extLst>
                </a:gridCol>
              </a:tblGrid>
              <a:tr h="351430">
                <a:tc>
                  <a:txBody>
                    <a:bodyPr/>
                    <a:lstStyle/>
                    <a:p>
                      <a:r>
                        <a:rPr lang="es-CO" dirty="0"/>
                        <a:t>FUNCIONES PRIMARIAS</a:t>
                      </a:r>
                    </a:p>
                  </a:txBody>
                  <a:tcPr/>
                </a:tc>
                <a:tc>
                  <a:txBody>
                    <a:bodyPr/>
                    <a:lstStyle/>
                    <a:p>
                      <a:r>
                        <a:rPr lang="es-CO" dirty="0"/>
                        <a:t>FUNCIONES SECUNDARIAS</a:t>
                      </a:r>
                    </a:p>
                  </a:txBody>
                  <a:tcPr/>
                </a:tc>
                <a:extLst>
                  <a:ext uri="{0D108BD9-81ED-4DB2-BD59-A6C34878D82A}">
                    <a16:rowId xmlns:a16="http://schemas.microsoft.com/office/drawing/2014/main" val="3700509294"/>
                  </a:ext>
                </a:extLst>
              </a:tr>
              <a:tr h="131941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1600" b="0" kern="1200" dirty="0">
                        <a:solidFill>
                          <a:srgbClr val="071F33"/>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600" b="0" kern="1200" dirty="0">
                        <a:solidFill>
                          <a:srgbClr val="071F33"/>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600" b="0" kern="1200" dirty="0">
                        <a:solidFill>
                          <a:srgbClr val="071F33"/>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600" b="0" kern="1200" dirty="0">
                        <a:solidFill>
                          <a:srgbClr val="071F33"/>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600" b="0" kern="1200" dirty="0">
                        <a:solidFill>
                          <a:srgbClr val="071F33"/>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600" b="0" kern="1200" dirty="0">
                        <a:solidFill>
                          <a:srgbClr val="071F33"/>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600" b="0" kern="1200" dirty="0">
                        <a:solidFill>
                          <a:srgbClr val="071F33"/>
                        </a:solidFill>
                        <a:latin typeface="Calibri" panose="020F0502020204030204" pitchFamily="34" charset="0"/>
                        <a:ea typeface="+mn-ea"/>
                        <a:cs typeface="Calibri" panose="020F0502020204030204" pitchFamily="34" charset="0"/>
                      </a:endParaRPr>
                    </a:p>
                    <a:p>
                      <a:pPr marL="0" algn="l" defTabSz="914400" rtl="0" eaLnBrk="1" latinLnBrk="0" hangingPunct="1"/>
                      <a:r>
                        <a:rPr lang="es-CO" sz="1600" b="1" kern="1200" dirty="0">
                          <a:solidFill>
                            <a:srgbClr val="071F33"/>
                          </a:solidFill>
                          <a:latin typeface="Calibri" panose="020F0502020204030204" pitchFamily="34" charset="0"/>
                          <a:ea typeface="+mn-ea"/>
                          <a:cs typeface="Calibri" panose="020F0502020204030204" pitchFamily="34" charset="0"/>
                        </a:rPr>
                        <a:t>Contribuir con el posicionamiento de la ciudad en escenarios y negociaciones internacionales.</a:t>
                      </a:r>
                    </a:p>
                    <a:p>
                      <a:pPr marL="0" algn="l" defTabSz="914400" rtl="0" eaLnBrk="1" latinLnBrk="0" hangingPunct="1"/>
                      <a:endParaRPr lang="es-CO" sz="1600" b="0" kern="1200" dirty="0">
                        <a:solidFill>
                          <a:srgbClr val="071F33"/>
                        </a:solidFill>
                        <a:latin typeface="Calibri" panose="020F0502020204030204" pitchFamily="34" charset="0"/>
                        <a:ea typeface="+mn-ea"/>
                        <a:cs typeface="Calibri" panose="020F0502020204030204" pitchFamily="34" charset="0"/>
                      </a:endParaRPr>
                    </a:p>
                  </a:txBody>
                  <a:tcPr/>
                </a:tc>
                <a:tc>
                  <a:txBody>
                    <a:bodyPr/>
                    <a:lstStyle/>
                    <a:p>
                      <a:pPr marL="0" algn="l" defTabSz="914400" rtl="0" eaLnBrk="1" latinLnBrk="0" hangingPunct="1"/>
                      <a:r>
                        <a:rPr lang="es-CO" sz="1600" b="0" kern="1200" dirty="0">
                          <a:solidFill>
                            <a:srgbClr val="071F33"/>
                          </a:solidFill>
                          <a:latin typeface="Calibri" panose="020F0502020204030204" pitchFamily="34" charset="0"/>
                          <a:ea typeface="+mn-ea"/>
                          <a:cs typeface="Calibri" panose="020F0502020204030204" pitchFamily="34" charset="0"/>
                        </a:rPr>
                        <a:t>Asesorar y articular la participación institucional de la Alcaldía de Barranquilla en espacios relacionados con posicionamiento de la ciudad a nivel global, eventos y redes internacionales, en cumplimiento de lo definido en el Plan de Desarrollo Distrital. </a:t>
                      </a:r>
                    </a:p>
                    <a:p>
                      <a:pPr marL="0" algn="l" defTabSz="914400" rtl="0" eaLnBrk="1" latinLnBrk="0" hangingPunct="1"/>
                      <a:endParaRPr lang="es-CO" sz="1600" b="0" kern="1200" dirty="0">
                        <a:solidFill>
                          <a:srgbClr val="071F33"/>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4979987"/>
                  </a:ext>
                </a:extLst>
              </a:tr>
              <a:tr h="1319415">
                <a:tc vMerge="1">
                  <a:txBody>
                    <a:bodyPr/>
                    <a:lstStyle/>
                    <a:p>
                      <a:endParaRPr lang="es-C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kern="1200" dirty="0">
                          <a:solidFill>
                            <a:srgbClr val="071F33"/>
                          </a:solidFill>
                          <a:latin typeface="Calibri" panose="020F0502020204030204" pitchFamily="34" charset="0"/>
                          <a:ea typeface="+mn-ea"/>
                          <a:cs typeface="Calibri" panose="020F0502020204030204" pitchFamily="34" charset="0"/>
                        </a:rPr>
                        <a:t>Coordinar estratégicamente visitas internacionales de alto nivel con embajadores, directores de organizaciones internacionales, delegados, representantes y funcionarios de gobiernos extranjeros, organismos bilaterales, multilaterales y sector privado internacional.</a:t>
                      </a:r>
                      <a:endParaRPr lang="es-CO" sz="1600" b="0" kern="1200" dirty="0">
                        <a:solidFill>
                          <a:srgbClr val="071F33"/>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458884223"/>
                  </a:ext>
                </a:extLst>
              </a:tr>
              <a:tr h="1568678">
                <a:tc vMerge="1">
                  <a:txBody>
                    <a:bodyPr/>
                    <a:lstStyle/>
                    <a:p>
                      <a:endParaRPr lang="es-C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b="0" kern="1200" dirty="0">
                          <a:solidFill>
                            <a:srgbClr val="071F33"/>
                          </a:solidFill>
                          <a:latin typeface="Calibri" panose="020F0502020204030204" pitchFamily="34" charset="0"/>
                          <a:ea typeface="+mn-ea"/>
                          <a:cs typeface="Calibri" panose="020F0502020204030204" pitchFamily="34" charset="0"/>
                        </a:rPr>
                        <a:t>Promover, gestionar y facilitar acciones de cooperación descentralizada y acuerdos de hermanamiento de la ciudad de Barranquilla.</a:t>
                      </a:r>
                    </a:p>
                  </a:txBody>
                  <a:tcPr/>
                </a:tc>
                <a:extLst>
                  <a:ext uri="{0D108BD9-81ED-4DB2-BD59-A6C34878D82A}">
                    <a16:rowId xmlns:a16="http://schemas.microsoft.com/office/drawing/2014/main" val="3528500827"/>
                  </a:ext>
                </a:extLst>
              </a:tr>
            </a:tbl>
          </a:graphicData>
        </a:graphic>
      </p:graphicFrame>
    </p:spTree>
    <p:extLst>
      <p:ext uri="{BB962C8B-B14F-4D97-AF65-F5344CB8AC3E}">
        <p14:creationId xmlns:p14="http://schemas.microsoft.com/office/powerpoint/2010/main" val="3208532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BA62471-7B21-BB4B-896F-ED5FF3DD2ACD}"/>
              </a:ext>
            </a:extLst>
          </p:cNvPr>
          <p:cNvPicPr>
            <a:picLocks noChangeAspect="1"/>
          </p:cNvPicPr>
          <p:nvPr/>
        </p:nvPicPr>
        <p:blipFill>
          <a:blip r:embed="rId2"/>
          <a:src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CF77C991-182C-0B41-9478-1ABC3E18C490}"/>
              </a:ext>
            </a:extLst>
          </p:cNvPr>
          <p:cNvSpPr/>
          <p:nvPr/>
        </p:nvSpPr>
        <p:spPr>
          <a:xfrm>
            <a:off x="495868" y="727081"/>
            <a:ext cx="3980598" cy="2062103"/>
          </a:xfrm>
          <a:prstGeom prst="rect">
            <a:avLst/>
          </a:prstGeom>
        </p:spPr>
        <p:txBody>
          <a:bodyPr wrap="square">
            <a:spAutoFit/>
          </a:bodyPr>
          <a:lstStyle/>
          <a:p>
            <a:r>
              <a:rPr lang="es-CO" sz="3200" b="1" dirty="0">
                <a:solidFill>
                  <a:schemeClr val="bg1"/>
                </a:solidFill>
                <a:latin typeface="Calibri" panose="020F0502020204030204" pitchFamily="34" charset="0"/>
                <a:cs typeface="Calibri" panose="020F0502020204030204" pitchFamily="34" charset="0"/>
              </a:rPr>
              <a:t>HOJA DE RUTA</a:t>
            </a:r>
          </a:p>
          <a:p>
            <a:r>
              <a:rPr lang="es-CO" sz="3200" b="1" dirty="0">
                <a:solidFill>
                  <a:schemeClr val="bg1"/>
                </a:solidFill>
                <a:latin typeface="Calibri" panose="020F0502020204030204" pitchFamily="34" charset="0"/>
                <a:cs typeface="Calibri" panose="020F0502020204030204" pitchFamily="34" charset="0"/>
              </a:rPr>
              <a:t>DE COOPERACIÓN </a:t>
            </a:r>
          </a:p>
          <a:p>
            <a:r>
              <a:rPr lang="es-CO" sz="3200" b="1" dirty="0">
                <a:solidFill>
                  <a:srgbClr val="00AD11"/>
                </a:solidFill>
                <a:latin typeface="Calibri" panose="020F0502020204030204" pitchFamily="34" charset="0"/>
                <a:cs typeface="Calibri" panose="020F0502020204030204" pitchFamily="34" charset="0"/>
              </a:rPr>
              <a:t>INTERNACIONAL </a:t>
            </a:r>
          </a:p>
          <a:p>
            <a:r>
              <a:rPr lang="es-CO" sz="3200" b="1" dirty="0">
                <a:solidFill>
                  <a:srgbClr val="00AD11"/>
                </a:solidFill>
                <a:latin typeface="Calibri" panose="020F0502020204030204" pitchFamily="34" charset="0"/>
                <a:cs typeface="Calibri" panose="020F0502020204030204" pitchFamily="34" charset="0"/>
              </a:rPr>
              <a:t>2020-2023</a:t>
            </a:r>
          </a:p>
        </p:txBody>
      </p:sp>
      <p:sp>
        <p:nvSpPr>
          <p:cNvPr id="8" name="Rectángulo 7">
            <a:extLst>
              <a:ext uri="{FF2B5EF4-FFF2-40B4-BE49-F238E27FC236}">
                <a16:creationId xmlns:a16="http://schemas.microsoft.com/office/drawing/2014/main" id="{48F50090-1DE5-E14E-B36C-2003AF66593B}"/>
              </a:ext>
            </a:extLst>
          </p:cNvPr>
          <p:cNvSpPr/>
          <p:nvPr/>
        </p:nvSpPr>
        <p:spPr>
          <a:xfrm>
            <a:off x="495868" y="2782669"/>
            <a:ext cx="3489278" cy="584775"/>
          </a:xfrm>
          <a:prstGeom prst="rect">
            <a:avLst/>
          </a:prstGeom>
        </p:spPr>
        <p:txBody>
          <a:bodyPr wrap="square">
            <a:spAutoFit/>
          </a:bodyPr>
          <a:lstStyle/>
          <a:p>
            <a:r>
              <a:rPr lang="es-CO" sz="1600" dirty="0">
                <a:solidFill>
                  <a:schemeClr val="bg1"/>
                </a:solidFill>
                <a:latin typeface="Calibri" panose="020F0502020204030204" pitchFamily="34" charset="0"/>
                <a:cs typeface="Calibri" panose="020F0502020204030204" pitchFamily="34" charset="0"/>
              </a:rPr>
              <a:t>La Hoja de Ruta se ha estructurado </a:t>
            </a:r>
          </a:p>
          <a:p>
            <a:r>
              <a:rPr lang="es-CO" sz="1600" dirty="0">
                <a:solidFill>
                  <a:schemeClr val="bg1"/>
                </a:solidFill>
                <a:latin typeface="Calibri" panose="020F0502020204030204" pitchFamily="34" charset="0"/>
                <a:cs typeface="Calibri" panose="020F0502020204030204" pitchFamily="34" charset="0"/>
              </a:rPr>
              <a:t>a partir de 5 elementos claves:</a:t>
            </a:r>
          </a:p>
        </p:txBody>
      </p:sp>
      <p:sp>
        <p:nvSpPr>
          <p:cNvPr id="9" name="Rectángulo 8">
            <a:extLst>
              <a:ext uri="{FF2B5EF4-FFF2-40B4-BE49-F238E27FC236}">
                <a16:creationId xmlns:a16="http://schemas.microsoft.com/office/drawing/2014/main" id="{2ABE3F0C-42E0-0C44-ACB0-134A55E4228C}"/>
              </a:ext>
            </a:extLst>
          </p:cNvPr>
          <p:cNvSpPr/>
          <p:nvPr/>
        </p:nvSpPr>
        <p:spPr>
          <a:xfrm>
            <a:off x="6481768" y="1150616"/>
            <a:ext cx="1981291" cy="369332"/>
          </a:xfrm>
          <a:prstGeom prst="rect">
            <a:avLst/>
          </a:prstGeom>
        </p:spPr>
        <p:txBody>
          <a:bodyPr wrap="square">
            <a:spAutoFit/>
          </a:bodyPr>
          <a:lstStyle/>
          <a:p>
            <a:r>
              <a:rPr lang="es-CO" b="1" dirty="0">
                <a:solidFill>
                  <a:srgbClr val="071F33"/>
                </a:solidFill>
                <a:latin typeface="Calibri" panose="020F0502020204030204" pitchFamily="34" charset="0"/>
                <a:cs typeface="Calibri" panose="020F0502020204030204" pitchFamily="34" charset="0"/>
              </a:rPr>
              <a:t>ENCI 2019-2022.</a:t>
            </a:r>
          </a:p>
        </p:txBody>
      </p:sp>
      <p:sp>
        <p:nvSpPr>
          <p:cNvPr id="10" name="Rectángulo 9">
            <a:extLst>
              <a:ext uri="{FF2B5EF4-FFF2-40B4-BE49-F238E27FC236}">
                <a16:creationId xmlns:a16="http://schemas.microsoft.com/office/drawing/2014/main" id="{80ADF392-E180-3E45-B424-8BE0C7AD7D7D}"/>
              </a:ext>
            </a:extLst>
          </p:cNvPr>
          <p:cNvSpPr/>
          <p:nvPr/>
        </p:nvSpPr>
        <p:spPr>
          <a:xfrm>
            <a:off x="6481768" y="2057654"/>
            <a:ext cx="2676304" cy="646331"/>
          </a:xfrm>
          <a:prstGeom prst="rect">
            <a:avLst/>
          </a:prstGeom>
        </p:spPr>
        <p:txBody>
          <a:bodyPr wrap="square">
            <a:spAutoFit/>
          </a:bodyPr>
          <a:lstStyle/>
          <a:p>
            <a:r>
              <a:rPr lang="es-CO" b="1" dirty="0">
                <a:solidFill>
                  <a:srgbClr val="071F33"/>
                </a:solidFill>
                <a:latin typeface="Calibri" panose="020F0502020204030204" pitchFamily="34" charset="0"/>
                <a:cs typeface="Calibri" panose="020F0502020204030204" pitchFamily="34" charset="0"/>
              </a:rPr>
              <a:t>PLAN DE DESARROLLO </a:t>
            </a:r>
          </a:p>
          <a:p>
            <a:r>
              <a:rPr lang="es-CO" b="1" dirty="0">
                <a:solidFill>
                  <a:srgbClr val="071F33"/>
                </a:solidFill>
                <a:latin typeface="Calibri" panose="020F0502020204030204" pitchFamily="34" charset="0"/>
                <a:cs typeface="Calibri" panose="020F0502020204030204" pitchFamily="34" charset="0"/>
              </a:rPr>
              <a:t>“SOY BARRANQUILLA”.</a:t>
            </a:r>
          </a:p>
        </p:txBody>
      </p:sp>
      <p:sp>
        <p:nvSpPr>
          <p:cNvPr id="11" name="Rectángulo 10">
            <a:extLst>
              <a:ext uri="{FF2B5EF4-FFF2-40B4-BE49-F238E27FC236}">
                <a16:creationId xmlns:a16="http://schemas.microsoft.com/office/drawing/2014/main" id="{87344D94-FFEF-3842-8EB4-0FDECACB025A}"/>
              </a:ext>
            </a:extLst>
          </p:cNvPr>
          <p:cNvSpPr/>
          <p:nvPr/>
        </p:nvSpPr>
        <p:spPr>
          <a:xfrm>
            <a:off x="6481768" y="2967335"/>
            <a:ext cx="2162834" cy="923330"/>
          </a:xfrm>
          <a:prstGeom prst="rect">
            <a:avLst/>
          </a:prstGeom>
        </p:spPr>
        <p:txBody>
          <a:bodyPr wrap="square">
            <a:spAutoFit/>
          </a:bodyPr>
          <a:lstStyle/>
          <a:p>
            <a:r>
              <a:rPr lang="es-CO" b="1" dirty="0">
                <a:solidFill>
                  <a:srgbClr val="071F33"/>
                </a:solidFill>
                <a:latin typeface="Calibri" panose="020F0502020204030204" pitchFamily="34" charset="0"/>
                <a:cs typeface="Calibri" panose="020F0502020204030204" pitchFamily="34" charset="0"/>
              </a:rPr>
              <a:t>OBJETIVOS </a:t>
            </a:r>
          </a:p>
          <a:p>
            <a:r>
              <a:rPr lang="es-CO" b="1" dirty="0">
                <a:solidFill>
                  <a:srgbClr val="071F33"/>
                </a:solidFill>
                <a:latin typeface="Calibri" panose="020F0502020204030204" pitchFamily="34" charset="0"/>
                <a:cs typeface="Calibri" panose="020F0502020204030204" pitchFamily="34" charset="0"/>
              </a:rPr>
              <a:t>DE DESARROLLO </a:t>
            </a:r>
          </a:p>
          <a:p>
            <a:r>
              <a:rPr lang="es-CO" b="1" dirty="0">
                <a:solidFill>
                  <a:srgbClr val="071F33"/>
                </a:solidFill>
                <a:latin typeface="Calibri" panose="020F0502020204030204" pitchFamily="34" charset="0"/>
                <a:cs typeface="Calibri" panose="020F0502020204030204" pitchFamily="34" charset="0"/>
              </a:rPr>
              <a:t>SOSTENIBLE</a:t>
            </a:r>
          </a:p>
        </p:txBody>
      </p:sp>
      <p:sp>
        <p:nvSpPr>
          <p:cNvPr id="12" name="Rectángulo 11">
            <a:extLst>
              <a:ext uri="{FF2B5EF4-FFF2-40B4-BE49-F238E27FC236}">
                <a16:creationId xmlns:a16="http://schemas.microsoft.com/office/drawing/2014/main" id="{34FCA74A-3B2D-424E-930B-02F5740FC989}"/>
              </a:ext>
            </a:extLst>
          </p:cNvPr>
          <p:cNvSpPr/>
          <p:nvPr/>
        </p:nvSpPr>
        <p:spPr>
          <a:xfrm>
            <a:off x="6481768" y="4085717"/>
            <a:ext cx="2162834" cy="923330"/>
          </a:xfrm>
          <a:prstGeom prst="rect">
            <a:avLst/>
          </a:prstGeom>
        </p:spPr>
        <p:txBody>
          <a:bodyPr wrap="square">
            <a:spAutoFit/>
          </a:bodyPr>
          <a:lstStyle/>
          <a:p>
            <a:r>
              <a:rPr lang="es-CO" b="1" dirty="0">
                <a:solidFill>
                  <a:srgbClr val="071F33"/>
                </a:solidFill>
                <a:latin typeface="Calibri" panose="020F0502020204030204" pitchFamily="34" charset="0"/>
                <a:cs typeface="Calibri" panose="020F0502020204030204" pitchFamily="34" charset="0"/>
              </a:rPr>
              <a:t>RELACIONAMIENTO </a:t>
            </a:r>
          </a:p>
          <a:p>
            <a:r>
              <a:rPr lang="es-CO" b="1" dirty="0">
                <a:solidFill>
                  <a:srgbClr val="071F33"/>
                </a:solidFill>
                <a:latin typeface="Calibri" panose="020F0502020204030204" pitchFamily="34" charset="0"/>
                <a:cs typeface="Calibri" panose="020F0502020204030204" pitchFamily="34" charset="0"/>
              </a:rPr>
              <a:t>CON COOPERANTES </a:t>
            </a:r>
          </a:p>
          <a:p>
            <a:r>
              <a:rPr lang="es-CO" b="1" dirty="0">
                <a:solidFill>
                  <a:srgbClr val="071F33"/>
                </a:solidFill>
                <a:latin typeface="Calibri" panose="020F0502020204030204" pitchFamily="34" charset="0"/>
                <a:cs typeface="Calibri" panose="020F0502020204030204" pitchFamily="34" charset="0"/>
              </a:rPr>
              <a:t>EN 2020.</a:t>
            </a:r>
          </a:p>
        </p:txBody>
      </p:sp>
      <p:sp>
        <p:nvSpPr>
          <p:cNvPr id="13" name="Rectángulo 12">
            <a:extLst>
              <a:ext uri="{FF2B5EF4-FFF2-40B4-BE49-F238E27FC236}">
                <a16:creationId xmlns:a16="http://schemas.microsoft.com/office/drawing/2014/main" id="{399D0DC8-A917-1F44-8478-627F6E1F5A8E}"/>
              </a:ext>
            </a:extLst>
          </p:cNvPr>
          <p:cNvSpPr/>
          <p:nvPr/>
        </p:nvSpPr>
        <p:spPr>
          <a:xfrm>
            <a:off x="6481768" y="5077489"/>
            <a:ext cx="2247240" cy="923330"/>
          </a:xfrm>
          <a:prstGeom prst="rect">
            <a:avLst/>
          </a:prstGeom>
        </p:spPr>
        <p:txBody>
          <a:bodyPr wrap="square">
            <a:spAutoFit/>
          </a:bodyPr>
          <a:lstStyle/>
          <a:p>
            <a:r>
              <a:rPr lang="es-CO" b="1" dirty="0">
                <a:solidFill>
                  <a:srgbClr val="071F33"/>
                </a:solidFill>
                <a:latin typeface="Calibri" panose="020F0502020204030204" pitchFamily="34" charset="0"/>
                <a:cs typeface="Calibri" panose="020F0502020204030204" pitchFamily="34" charset="0"/>
              </a:rPr>
              <a:t>HISTORIAL RECIENTE </a:t>
            </a:r>
          </a:p>
          <a:p>
            <a:r>
              <a:rPr lang="es-CO" b="1" dirty="0">
                <a:solidFill>
                  <a:srgbClr val="071F33"/>
                </a:solidFill>
                <a:latin typeface="Calibri" panose="020F0502020204030204" pitchFamily="34" charset="0"/>
                <a:cs typeface="Calibri" panose="020F0502020204030204" pitchFamily="34" charset="0"/>
              </a:rPr>
              <a:t>DE LA COOPERACIÓN </a:t>
            </a:r>
          </a:p>
          <a:p>
            <a:r>
              <a:rPr lang="es-CO" b="1" dirty="0">
                <a:solidFill>
                  <a:srgbClr val="071F33"/>
                </a:solidFill>
                <a:latin typeface="Calibri" panose="020F0502020204030204" pitchFamily="34" charset="0"/>
                <a:cs typeface="Calibri" panose="020F0502020204030204" pitchFamily="34" charset="0"/>
              </a:rPr>
              <a:t>EN BARRANQUILLA.</a:t>
            </a:r>
          </a:p>
        </p:txBody>
      </p:sp>
      <p:sp>
        <p:nvSpPr>
          <p:cNvPr id="15" name="CuadroTexto 14">
            <a:extLst>
              <a:ext uri="{FF2B5EF4-FFF2-40B4-BE49-F238E27FC236}">
                <a16:creationId xmlns:a16="http://schemas.microsoft.com/office/drawing/2014/main" id="{5D1CA2D3-1A80-854E-8B59-3625C5FA2E1D}"/>
              </a:ext>
            </a:extLst>
          </p:cNvPr>
          <p:cNvSpPr txBox="1"/>
          <p:nvPr/>
        </p:nvSpPr>
        <p:spPr>
          <a:xfrm>
            <a:off x="10135773" y="2162073"/>
            <a:ext cx="1301262" cy="523220"/>
          </a:xfrm>
          <a:prstGeom prst="rect">
            <a:avLst/>
          </a:prstGeom>
          <a:noFill/>
        </p:spPr>
        <p:txBody>
          <a:bodyPr wrap="square" rtlCol="0">
            <a:spAutoFit/>
          </a:bodyPr>
          <a:lstStyle/>
          <a:p>
            <a:r>
              <a:rPr lang="es-CO" sz="1400" b="1" dirty="0">
                <a:solidFill>
                  <a:srgbClr val="071F33"/>
                </a:solidFill>
                <a:latin typeface="Calibri" panose="020F0502020204030204" pitchFamily="34" charset="0"/>
                <a:cs typeface="Calibri" panose="020F0502020204030204" pitchFamily="34" charset="0"/>
              </a:rPr>
              <a:t>MARCO </a:t>
            </a:r>
          </a:p>
          <a:p>
            <a:r>
              <a:rPr lang="es-CO" sz="1400" b="1" dirty="0">
                <a:solidFill>
                  <a:srgbClr val="071F33"/>
                </a:solidFill>
                <a:latin typeface="Calibri" panose="020F0502020204030204" pitchFamily="34" charset="0"/>
                <a:cs typeface="Calibri" panose="020F0502020204030204" pitchFamily="34" charset="0"/>
              </a:rPr>
              <a:t>NORMATIVO.</a:t>
            </a:r>
          </a:p>
        </p:txBody>
      </p:sp>
      <p:sp>
        <p:nvSpPr>
          <p:cNvPr id="16" name="CuadroTexto 15">
            <a:extLst>
              <a:ext uri="{FF2B5EF4-FFF2-40B4-BE49-F238E27FC236}">
                <a16:creationId xmlns:a16="http://schemas.microsoft.com/office/drawing/2014/main" id="{AB0A0B5E-4DB0-5E4E-B195-484D314612AC}"/>
              </a:ext>
            </a:extLst>
          </p:cNvPr>
          <p:cNvSpPr txBox="1"/>
          <p:nvPr/>
        </p:nvSpPr>
        <p:spPr>
          <a:xfrm>
            <a:off x="10135773" y="4854657"/>
            <a:ext cx="1301262" cy="307777"/>
          </a:xfrm>
          <a:prstGeom prst="rect">
            <a:avLst/>
          </a:prstGeom>
          <a:noFill/>
        </p:spPr>
        <p:txBody>
          <a:bodyPr wrap="square" rtlCol="0">
            <a:spAutoFit/>
          </a:bodyPr>
          <a:lstStyle/>
          <a:p>
            <a:r>
              <a:rPr lang="es-CO" sz="1400" b="1" dirty="0">
                <a:solidFill>
                  <a:srgbClr val="071F33"/>
                </a:solidFill>
                <a:latin typeface="Calibri" panose="020F0502020204030204" pitchFamily="34" charset="0"/>
                <a:cs typeface="Calibri" panose="020F0502020204030204" pitchFamily="34" charset="0"/>
              </a:rPr>
              <a:t>EXPERIENCIA</a:t>
            </a:r>
            <a:r>
              <a:rPr lang="es-CO" sz="1400" b="1" dirty="0">
                <a:solidFill>
                  <a:srgbClr val="071F33"/>
                </a:solidFill>
                <a:latin typeface="Volkswagen Serial" panose="02000000000000000000" pitchFamily="2" charset="77"/>
              </a:rPr>
              <a:t>.</a:t>
            </a:r>
          </a:p>
        </p:txBody>
      </p:sp>
    </p:spTree>
    <p:extLst>
      <p:ext uri="{BB962C8B-B14F-4D97-AF65-F5344CB8AC3E}">
        <p14:creationId xmlns:p14="http://schemas.microsoft.com/office/powerpoint/2010/main" val="291329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D494632-C7F8-2045-979B-0CBA5C62FE56}"/>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52139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EEEE893-F93D-0647-AC39-C06EBBC46FB6}"/>
              </a:ext>
            </a:extLst>
          </p:cNvPr>
          <p:cNvPicPr>
            <a:picLocks noChangeAspect="1"/>
          </p:cNvPicPr>
          <p:nvPr/>
        </p:nvPicPr>
        <p:blipFill>
          <a:blip r:embed="rId2"/>
          <a:src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F0AD9F38-CBDC-184F-A276-6151F4ABA87C}"/>
              </a:ext>
            </a:extLst>
          </p:cNvPr>
          <p:cNvSpPr txBox="1"/>
          <p:nvPr/>
        </p:nvSpPr>
        <p:spPr>
          <a:xfrm>
            <a:off x="572529" y="2836190"/>
            <a:ext cx="3688596" cy="1754326"/>
          </a:xfrm>
          <a:prstGeom prst="rect">
            <a:avLst/>
          </a:prstGeom>
          <a:noFill/>
        </p:spPr>
        <p:txBody>
          <a:bodyPr wrap="square" rtlCol="0">
            <a:spAutoFit/>
          </a:bodyPr>
          <a:lstStyle/>
          <a:p>
            <a:r>
              <a:rPr lang="es-CO" dirty="0">
                <a:solidFill>
                  <a:schemeClr val="bg1"/>
                </a:solidFill>
                <a:latin typeface="Calibri" panose="020F0502020204030204" pitchFamily="34" charset="0"/>
                <a:cs typeface="Calibri" panose="020F0502020204030204" pitchFamily="34" charset="0"/>
              </a:rPr>
              <a:t>Uno de los objetivos estratégicos </a:t>
            </a:r>
          </a:p>
          <a:p>
            <a:r>
              <a:rPr lang="es-CO" dirty="0">
                <a:solidFill>
                  <a:schemeClr val="bg1"/>
                </a:solidFill>
                <a:latin typeface="Calibri" panose="020F0502020204030204" pitchFamily="34" charset="0"/>
                <a:cs typeface="Calibri" panose="020F0502020204030204" pitchFamily="34" charset="0"/>
              </a:rPr>
              <a:t>será </a:t>
            </a:r>
            <a:r>
              <a:rPr lang="es-CO" b="1" dirty="0">
                <a:solidFill>
                  <a:srgbClr val="00AD11"/>
                </a:solidFill>
                <a:latin typeface="Calibri" panose="020F0502020204030204" pitchFamily="34" charset="0"/>
                <a:cs typeface="Calibri" panose="020F0502020204030204" pitchFamily="34" charset="0"/>
              </a:rPr>
              <a:t>dinamizar la cooperación </a:t>
            </a:r>
          </a:p>
          <a:p>
            <a:r>
              <a:rPr lang="es-CO" b="1" dirty="0">
                <a:solidFill>
                  <a:srgbClr val="00AD11"/>
                </a:solidFill>
                <a:latin typeface="Calibri" panose="020F0502020204030204" pitchFamily="34" charset="0"/>
                <a:cs typeface="Calibri" panose="020F0502020204030204" pitchFamily="34" charset="0"/>
              </a:rPr>
              <a:t>internacional que recibe </a:t>
            </a:r>
          </a:p>
          <a:p>
            <a:r>
              <a:rPr lang="es-CO" dirty="0">
                <a:solidFill>
                  <a:schemeClr val="bg1"/>
                </a:solidFill>
                <a:latin typeface="Calibri" panose="020F0502020204030204" pitchFamily="34" charset="0"/>
                <a:cs typeface="Calibri" panose="020F0502020204030204" pitchFamily="34" charset="0"/>
              </a:rPr>
              <a:t>la ciudad de Barranquilla. </a:t>
            </a:r>
          </a:p>
          <a:p>
            <a:r>
              <a:rPr lang="es-CO" dirty="0">
                <a:solidFill>
                  <a:schemeClr val="bg1"/>
                </a:solidFill>
                <a:latin typeface="Calibri" panose="020F0502020204030204" pitchFamily="34" charset="0"/>
                <a:cs typeface="Calibri" panose="020F0502020204030204" pitchFamily="34" charset="0"/>
              </a:rPr>
              <a:t>Para esto, hemos priorizado </a:t>
            </a:r>
          </a:p>
          <a:p>
            <a:r>
              <a:rPr lang="es-CO" dirty="0">
                <a:solidFill>
                  <a:schemeClr val="bg1"/>
                </a:solidFill>
                <a:latin typeface="Calibri" panose="020F0502020204030204" pitchFamily="34" charset="0"/>
                <a:cs typeface="Calibri" panose="020F0502020204030204" pitchFamily="34" charset="0"/>
              </a:rPr>
              <a:t>tres áreas temáticas:</a:t>
            </a:r>
          </a:p>
        </p:txBody>
      </p:sp>
      <p:sp>
        <p:nvSpPr>
          <p:cNvPr id="5" name="Rectángulo 4">
            <a:extLst>
              <a:ext uri="{FF2B5EF4-FFF2-40B4-BE49-F238E27FC236}">
                <a16:creationId xmlns:a16="http://schemas.microsoft.com/office/drawing/2014/main" id="{43CCFB9F-C4AC-7D47-B0C6-8F5BDB894FED}"/>
              </a:ext>
            </a:extLst>
          </p:cNvPr>
          <p:cNvSpPr/>
          <p:nvPr/>
        </p:nvSpPr>
        <p:spPr>
          <a:xfrm>
            <a:off x="5611496" y="1957976"/>
            <a:ext cx="1289777" cy="353943"/>
          </a:xfrm>
          <a:prstGeom prst="rect">
            <a:avLst/>
          </a:prstGeom>
        </p:spPr>
        <p:txBody>
          <a:bodyPr wrap="none">
            <a:spAutoFit/>
          </a:bodyPr>
          <a:lstStyle/>
          <a:p>
            <a:r>
              <a:rPr lang="es-CO" sz="1700" b="1" dirty="0">
                <a:solidFill>
                  <a:srgbClr val="00AD11"/>
                </a:solidFill>
                <a:latin typeface="Calibri" panose="020F0502020204030204" pitchFamily="34" charset="0"/>
                <a:cs typeface="Calibri" panose="020F0502020204030204" pitchFamily="34" charset="0"/>
              </a:rPr>
              <a:t>MIGRACIÓN</a:t>
            </a:r>
          </a:p>
        </p:txBody>
      </p:sp>
      <p:sp>
        <p:nvSpPr>
          <p:cNvPr id="6" name="Rectángulo 5">
            <a:extLst>
              <a:ext uri="{FF2B5EF4-FFF2-40B4-BE49-F238E27FC236}">
                <a16:creationId xmlns:a16="http://schemas.microsoft.com/office/drawing/2014/main" id="{3AACB09A-333A-9B46-98E5-6332F69CA946}"/>
              </a:ext>
            </a:extLst>
          </p:cNvPr>
          <p:cNvSpPr/>
          <p:nvPr/>
        </p:nvSpPr>
        <p:spPr>
          <a:xfrm>
            <a:off x="7165856" y="1927198"/>
            <a:ext cx="2066441" cy="646331"/>
          </a:xfrm>
          <a:prstGeom prst="rect">
            <a:avLst/>
          </a:prstGeom>
        </p:spPr>
        <p:txBody>
          <a:bodyPr wrap="square">
            <a:spAutoFit/>
          </a:bodyPr>
          <a:lstStyle/>
          <a:p>
            <a:pPr algn="ctr"/>
            <a:r>
              <a:rPr lang="es-CO" sz="1700" b="1" dirty="0">
                <a:solidFill>
                  <a:srgbClr val="00AD11"/>
                </a:solidFill>
                <a:latin typeface="Calibri" panose="020F0502020204030204" pitchFamily="34" charset="0"/>
                <a:cs typeface="Calibri" panose="020F0502020204030204" pitchFamily="34" charset="0"/>
              </a:rPr>
              <a:t>SOSTENIBILIDAD</a:t>
            </a:r>
            <a:r>
              <a:rPr lang="es-CO" dirty="0">
                <a:solidFill>
                  <a:srgbClr val="00AD11"/>
                </a:solidFill>
                <a:latin typeface="Calibri" panose="020F0502020204030204" pitchFamily="34" charset="0"/>
                <a:cs typeface="Calibri" panose="020F0502020204030204" pitchFamily="34" charset="0"/>
              </a:rPr>
              <a:t> </a:t>
            </a:r>
          </a:p>
          <a:p>
            <a:pPr algn="ctr"/>
            <a:r>
              <a:rPr lang="es-CO" sz="1700" b="1" dirty="0">
                <a:solidFill>
                  <a:srgbClr val="00AD11"/>
                </a:solidFill>
                <a:latin typeface="Calibri" panose="020F0502020204030204" pitchFamily="34" charset="0"/>
                <a:cs typeface="Calibri" panose="020F0502020204030204" pitchFamily="34" charset="0"/>
              </a:rPr>
              <a:t>AMBIENTAL</a:t>
            </a:r>
          </a:p>
        </p:txBody>
      </p:sp>
      <p:sp>
        <p:nvSpPr>
          <p:cNvPr id="8" name="Rectángulo 7">
            <a:extLst>
              <a:ext uri="{FF2B5EF4-FFF2-40B4-BE49-F238E27FC236}">
                <a16:creationId xmlns:a16="http://schemas.microsoft.com/office/drawing/2014/main" id="{A8012CBB-694A-9644-8D6C-B9A52E2087CB}"/>
              </a:ext>
            </a:extLst>
          </p:cNvPr>
          <p:cNvSpPr/>
          <p:nvPr/>
        </p:nvSpPr>
        <p:spPr>
          <a:xfrm>
            <a:off x="9402484" y="1957976"/>
            <a:ext cx="2505086" cy="615553"/>
          </a:xfrm>
          <a:prstGeom prst="rect">
            <a:avLst/>
          </a:prstGeom>
        </p:spPr>
        <p:txBody>
          <a:bodyPr wrap="square">
            <a:spAutoFit/>
          </a:bodyPr>
          <a:lstStyle/>
          <a:p>
            <a:pPr algn="ctr"/>
            <a:r>
              <a:rPr lang="es-CO" sz="1700" b="1" dirty="0">
                <a:solidFill>
                  <a:srgbClr val="00AD11"/>
                </a:solidFill>
                <a:latin typeface="Calibri" panose="020F0502020204030204" pitchFamily="34" charset="0"/>
                <a:cs typeface="Calibri" panose="020F0502020204030204" pitchFamily="34" charset="0"/>
              </a:rPr>
              <a:t>EMPLEO </a:t>
            </a:r>
          </a:p>
          <a:p>
            <a:pPr algn="ctr"/>
            <a:r>
              <a:rPr lang="es-CO" sz="1700" b="1" dirty="0">
                <a:solidFill>
                  <a:srgbClr val="00AD11"/>
                </a:solidFill>
                <a:latin typeface="Calibri" panose="020F0502020204030204" pitchFamily="34" charset="0"/>
                <a:cs typeface="Calibri" panose="020F0502020204030204" pitchFamily="34" charset="0"/>
              </a:rPr>
              <a:t>Y EMPRENDIMIENTO</a:t>
            </a:r>
          </a:p>
        </p:txBody>
      </p:sp>
      <p:sp>
        <p:nvSpPr>
          <p:cNvPr id="9" name="CuadroTexto 8">
            <a:extLst>
              <a:ext uri="{FF2B5EF4-FFF2-40B4-BE49-F238E27FC236}">
                <a16:creationId xmlns:a16="http://schemas.microsoft.com/office/drawing/2014/main" id="{507A6D6F-870B-E44E-9FFB-831A9E9FF5B9}"/>
              </a:ext>
            </a:extLst>
          </p:cNvPr>
          <p:cNvSpPr txBox="1"/>
          <p:nvPr/>
        </p:nvSpPr>
        <p:spPr>
          <a:xfrm>
            <a:off x="5346915" y="2836190"/>
            <a:ext cx="1818941" cy="3093154"/>
          </a:xfrm>
          <a:prstGeom prst="rect">
            <a:avLst/>
          </a:prstGeom>
          <a:noFill/>
        </p:spPr>
        <p:txBody>
          <a:bodyPr wrap="square" rtlCol="0">
            <a:spAutoFit/>
          </a:bodyPr>
          <a:lstStyle/>
          <a:p>
            <a:pPr algn="ctr"/>
            <a:r>
              <a:rPr lang="es-CO" sz="1300" dirty="0">
                <a:latin typeface="Calibri" panose="020F0502020204030204" pitchFamily="34" charset="0"/>
                <a:cs typeface="Calibri" panose="020F0502020204030204" pitchFamily="34" charset="0"/>
              </a:rPr>
              <a:t>Vivienda y entornos dignos e incluyentes.</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Seguridad alimentaria</a:t>
            </a:r>
          </a:p>
          <a:p>
            <a:pPr algn="ctr"/>
            <a:r>
              <a:rPr lang="es-CO" sz="1300" dirty="0">
                <a:latin typeface="Calibri" panose="020F0502020204030204" pitchFamily="34" charset="0"/>
                <a:cs typeface="Calibri" panose="020F0502020204030204" pitchFamily="34" charset="0"/>
              </a:rPr>
              <a:t>Acceso a salud </a:t>
            </a:r>
          </a:p>
          <a:p>
            <a:pPr algn="ctr"/>
            <a:r>
              <a:rPr lang="es-CO" sz="1300" dirty="0">
                <a:latin typeface="Calibri" panose="020F0502020204030204" pitchFamily="34" charset="0"/>
                <a:cs typeface="Calibri" panose="020F0502020204030204" pitchFamily="34" charset="0"/>
              </a:rPr>
              <a:t>y educación.</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Sistemas de información para migrantes.</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Formación </a:t>
            </a:r>
          </a:p>
          <a:p>
            <a:pPr algn="ctr"/>
            <a:r>
              <a:rPr lang="es-CO" sz="1300" dirty="0">
                <a:latin typeface="Calibri" panose="020F0502020204030204" pitchFamily="34" charset="0"/>
                <a:cs typeface="Calibri" panose="020F0502020204030204" pitchFamily="34" charset="0"/>
              </a:rPr>
              <a:t>y empleabilidad </a:t>
            </a:r>
          </a:p>
          <a:p>
            <a:pPr algn="ctr"/>
            <a:r>
              <a:rPr lang="es-CO" sz="1300" dirty="0">
                <a:latin typeface="Calibri" panose="020F0502020204030204" pitchFamily="34" charset="0"/>
                <a:cs typeface="Calibri" panose="020F0502020204030204" pitchFamily="34" charset="0"/>
              </a:rPr>
              <a:t>de migrantes </a:t>
            </a:r>
          </a:p>
          <a:p>
            <a:pPr algn="ctr"/>
            <a:r>
              <a:rPr lang="es-CO" sz="1300" dirty="0">
                <a:latin typeface="Calibri" panose="020F0502020204030204" pitchFamily="34" charset="0"/>
                <a:cs typeface="Calibri" panose="020F0502020204030204" pitchFamily="34" charset="0"/>
              </a:rPr>
              <a:t>y retornados.</a:t>
            </a:r>
          </a:p>
        </p:txBody>
      </p:sp>
      <p:sp>
        <p:nvSpPr>
          <p:cNvPr id="10" name="CuadroTexto 9">
            <a:extLst>
              <a:ext uri="{FF2B5EF4-FFF2-40B4-BE49-F238E27FC236}">
                <a16:creationId xmlns:a16="http://schemas.microsoft.com/office/drawing/2014/main" id="{308538BF-7D7B-3B47-BF87-C496E145BEEE}"/>
              </a:ext>
            </a:extLst>
          </p:cNvPr>
          <p:cNvSpPr txBox="1"/>
          <p:nvPr/>
        </p:nvSpPr>
        <p:spPr>
          <a:xfrm>
            <a:off x="7289605" y="2836190"/>
            <a:ext cx="1818941" cy="3493264"/>
          </a:xfrm>
          <a:prstGeom prst="rect">
            <a:avLst/>
          </a:prstGeom>
          <a:noFill/>
        </p:spPr>
        <p:txBody>
          <a:bodyPr wrap="square" rtlCol="0">
            <a:spAutoFit/>
          </a:bodyPr>
          <a:lstStyle/>
          <a:p>
            <a:pPr algn="ctr"/>
            <a:r>
              <a:rPr lang="es-CO" sz="1300" dirty="0">
                <a:latin typeface="Calibri" panose="020F0502020204030204" pitchFamily="34" charset="0"/>
                <a:cs typeface="Calibri" panose="020F0502020204030204" pitchFamily="34" charset="0"/>
              </a:rPr>
              <a:t>Conservación </a:t>
            </a:r>
          </a:p>
          <a:p>
            <a:pPr algn="ctr"/>
            <a:r>
              <a:rPr lang="es-CO" sz="1300" dirty="0">
                <a:latin typeface="Calibri" panose="020F0502020204030204" pitchFamily="34" charset="0"/>
                <a:cs typeface="Calibri" panose="020F0502020204030204" pitchFamily="34" charset="0"/>
              </a:rPr>
              <a:t>y restauración </a:t>
            </a:r>
          </a:p>
          <a:p>
            <a:pPr algn="ctr"/>
            <a:r>
              <a:rPr lang="es-CO" sz="1300" dirty="0">
                <a:latin typeface="Calibri" panose="020F0502020204030204" pitchFamily="34" charset="0"/>
                <a:cs typeface="Calibri" panose="020F0502020204030204" pitchFamily="34" charset="0"/>
              </a:rPr>
              <a:t>de ecosistemas.</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Infraestructura </a:t>
            </a:r>
          </a:p>
          <a:p>
            <a:pPr algn="ctr"/>
            <a:r>
              <a:rPr lang="es-CO" sz="1300" dirty="0">
                <a:latin typeface="Calibri" panose="020F0502020204030204" pitchFamily="34" charset="0"/>
                <a:cs typeface="Calibri" panose="020F0502020204030204" pitchFamily="34" charset="0"/>
              </a:rPr>
              <a:t>urbana verde.</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Ecoturismo.</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Energías renovables.</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Adaptación y mitigación al cambio climático.</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Protección y uso </a:t>
            </a:r>
          </a:p>
          <a:p>
            <a:pPr algn="ctr"/>
            <a:r>
              <a:rPr lang="es-CO" sz="1300" dirty="0">
                <a:latin typeface="Calibri" panose="020F0502020204030204" pitchFamily="34" charset="0"/>
                <a:cs typeface="Calibri" panose="020F0502020204030204" pitchFamily="34" charset="0"/>
              </a:rPr>
              <a:t>sostenible de cuerpos </a:t>
            </a:r>
          </a:p>
          <a:p>
            <a:pPr algn="ctr"/>
            <a:r>
              <a:rPr lang="es-CO" sz="1300" dirty="0">
                <a:latin typeface="Calibri" panose="020F0502020204030204" pitchFamily="34" charset="0"/>
                <a:cs typeface="Calibri" panose="020F0502020204030204" pitchFamily="34" charset="0"/>
              </a:rPr>
              <a:t>de agua.</a:t>
            </a:r>
          </a:p>
        </p:txBody>
      </p:sp>
      <p:sp>
        <p:nvSpPr>
          <p:cNvPr id="12" name="CuadroTexto 11">
            <a:extLst>
              <a:ext uri="{FF2B5EF4-FFF2-40B4-BE49-F238E27FC236}">
                <a16:creationId xmlns:a16="http://schemas.microsoft.com/office/drawing/2014/main" id="{779766CE-6218-714E-A8EA-7C49B4DD55C1}"/>
              </a:ext>
            </a:extLst>
          </p:cNvPr>
          <p:cNvSpPr txBox="1"/>
          <p:nvPr/>
        </p:nvSpPr>
        <p:spPr>
          <a:xfrm>
            <a:off x="9745556" y="2827198"/>
            <a:ext cx="1818941" cy="3293209"/>
          </a:xfrm>
          <a:prstGeom prst="rect">
            <a:avLst/>
          </a:prstGeom>
          <a:noFill/>
        </p:spPr>
        <p:txBody>
          <a:bodyPr wrap="square" rtlCol="0">
            <a:spAutoFit/>
          </a:bodyPr>
          <a:lstStyle/>
          <a:p>
            <a:pPr algn="ctr"/>
            <a:r>
              <a:rPr lang="es-CO" sz="1300" dirty="0">
                <a:latin typeface="Calibri" panose="020F0502020204030204" pitchFamily="34" charset="0"/>
                <a:cs typeface="Calibri" panose="020F0502020204030204" pitchFamily="34" charset="0"/>
              </a:rPr>
              <a:t>Fomento del empleo </a:t>
            </a:r>
          </a:p>
          <a:p>
            <a:pPr algn="ctr"/>
            <a:r>
              <a:rPr lang="es-CO" sz="1300" dirty="0">
                <a:latin typeface="Calibri" panose="020F0502020204030204" pitchFamily="34" charset="0"/>
                <a:cs typeface="Calibri" panose="020F0502020204030204" pitchFamily="34" charset="0"/>
              </a:rPr>
              <a:t>en jóvenes y mujeres.</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Reducción </a:t>
            </a:r>
          </a:p>
          <a:p>
            <a:pPr algn="ctr"/>
            <a:r>
              <a:rPr lang="es-CO" sz="1300" dirty="0">
                <a:latin typeface="Calibri" panose="020F0502020204030204" pitchFamily="34" charset="0"/>
                <a:cs typeface="Calibri" panose="020F0502020204030204" pitchFamily="34" charset="0"/>
              </a:rPr>
              <a:t>de informalidad laboral.</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Trabajo decente.</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Acceso a mercados.</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Formación laboral.</a:t>
            </a:r>
          </a:p>
          <a:p>
            <a:pPr algn="ctr"/>
            <a:endParaRPr lang="es-CO" sz="1300" dirty="0">
              <a:latin typeface="Calibri" panose="020F0502020204030204" pitchFamily="34" charset="0"/>
              <a:cs typeface="Calibri" panose="020F0502020204030204" pitchFamily="34" charset="0"/>
            </a:endParaRPr>
          </a:p>
          <a:p>
            <a:pPr algn="ctr"/>
            <a:r>
              <a:rPr lang="es-CO" sz="1300" dirty="0">
                <a:latin typeface="Calibri" panose="020F0502020204030204" pitchFamily="34" charset="0"/>
                <a:cs typeface="Calibri" panose="020F0502020204030204" pitchFamily="34" charset="0"/>
              </a:rPr>
              <a:t>Desarrollo productivo, </a:t>
            </a:r>
          </a:p>
          <a:p>
            <a:pPr algn="ctr"/>
            <a:r>
              <a:rPr lang="es-CO" sz="1300" dirty="0">
                <a:latin typeface="Calibri" panose="020F0502020204030204" pitchFamily="34" charset="0"/>
                <a:cs typeface="Calibri" panose="020F0502020204030204" pitchFamily="34" charset="0"/>
              </a:rPr>
              <a:t>innovación </a:t>
            </a:r>
          </a:p>
          <a:p>
            <a:pPr algn="ctr"/>
            <a:r>
              <a:rPr lang="es-CO" sz="1300" dirty="0">
                <a:latin typeface="Calibri" panose="020F0502020204030204" pitchFamily="34" charset="0"/>
                <a:cs typeface="Calibri" panose="020F0502020204030204" pitchFamily="34" charset="0"/>
              </a:rPr>
              <a:t>y tecnología para </a:t>
            </a:r>
          </a:p>
          <a:p>
            <a:pPr algn="ctr"/>
            <a:r>
              <a:rPr lang="es-CO" sz="1300" dirty="0">
                <a:latin typeface="Calibri" panose="020F0502020204030204" pitchFamily="34" charset="0"/>
                <a:cs typeface="Calibri" panose="020F0502020204030204" pitchFamily="34" charset="0"/>
              </a:rPr>
              <a:t>la productividad.</a:t>
            </a:r>
          </a:p>
        </p:txBody>
      </p:sp>
    </p:spTree>
    <p:extLst>
      <p:ext uri="{BB962C8B-B14F-4D97-AF65-F5344CB8AC3E}">
        <p14:creationId xmlns:p14="http://schemas.microsoft.com/office/powerpoint/2010/main" val="325856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8618E21-CA8A-764E-B540-9D591099A85E}"/>
              </a:ext>
            </a:extLst>
          </p:cNvPr>
          <p:cNvPicPr>
            <a:picLocks noChangeAspect="1"/>
          </p:cNvPicPr>
          <p:nvPr/>
        </p:nvPicPr>
        <p:blipFill>
          <a:blip r:embed="rId2"/>
          <a:src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F3EE83AD-39F4-B341-BAAD-A24EBD8CB094}"/>
              </a:ext>
            </a:extLst>
          </p:cNvPr>
          <p:cNvSpPr txBox="1"/>
          <p:nvPr/>
        </p:nvSpPr>
        <p:spPr>
          <a:xfrm>
            <a:off x="513860" y="2835758"/>
            <a:ext cx="3688596" cy="2031325"/>
          </a:xfrm>
          <a:prstGeom prst="rect">
            <a:avLst/>
          </a:prstGeom>
          <a:noFill/>
        </p:spPr>
        <p:txBody>
          <a:bodyPr wrap="square" rtlCol="0">
            <a:spAutoFit/>
          </a:bodyPr>
          <a:lstStyle/>
          <a:p>
            <a:r>
              <a:rPr lang="es-CO" dirty="0">
                <a:solidFill>
                  <a:schemeClr val="bg1"/>
                </a:solidFill>
                <a:latin typeface="Calibri" panose="020F0502020204030204" pitchFamily="34" charset="0"/>
                <a:cs typeface="Calibri" panose="020F0502020204030204" pitchFamily="34" charset="0"/>
              </a:rPr>
              <a:t>Un segundo objetivo estratégico </a:t>
            </a:r>
          </a:p>
          <a:p>
            <a:r>
              <a:rPr lang="es-CO" dirty="0">
                <a:solidFill>
                  <a:schemeClr val="bg1"/>
                </a:solidFill>
                <a:latin typeface="Calibri" panose="020F0502020204030204" pitchFamily="34" charset="0"/>
                <a:cs typeface="Calibri" panose="020F0502020204030204" pitchFamily="34" charset="0"/>
              </a:rPr>
              <a:t>será </a:t>
            </a:r>
            <a:r>
              <a:rPr lang="es-CO" b="1" dirty="0">
                <a:solidFill>
                  <a:srgbClr val="00AD11"/>
                </a:solidFill>
                <a:latin typeface="Calibri" panose="020F0502020204030204" pitchFamily="34" charset="0"/>
                <a:cs typeface="Calibri" panose="020F0502020204030204" pitchFamily="34" charset="0"/>
              </a:rPr>
              <a:t>compartir conocimientos </a:t>
            </a:r>
          </a:p>
          <a:p>
            <a:r>
              <a:rPr lang="es-CO" b="1" dirty="0">
                <a:solidFill>
                  <a:srgbClr val="00AD11"/>
                </a:solidFill>
                <a:latin typeface="Calibri" panose="020F0502020204030204" pitchFamily="34" charset="0"/>
                <a:cs typeface="Calibri" panose="020F0502020204030204" pitchFamily="34" charset="0"/>
              </a:rPr>
              <a:t>y aprendizajes con Colombia </a:t>
            </a:r>
          </a:p>
          <a:p>
            <a:r>
              <a:rPr lang="es-CO" b="1" dirty="0">
                <a:solidFill>
                  <a:srgbClr val="00AD11"/>
                </a:solidFill>
                <a:latin typeface="Calibri" panose="020F0502020204030204" pitchFamily="34" charset="0"/>
                <a:cs typeface="Calibri" panose="020F0502020204030204" pitchFamily="34" charset="0"/>
              </a:rPr>
              <a:t>y el mundo, </a:t>
            </a:r>
            <a:r>
              <a:rPr lang="es-CO" dirty="0">
                <a:solidFill>
                  <a:schemeClr val="bg1"/>
                </a:solidFill>
                <a:latin typeface="Calibri" panose="020F0502020204030204" pitchFamily="34" charset="0"/>
                <a:cs typeface="Calibri" panose="020F0502020204030204" pitchFamily="34" charset="0"/>
              </a:rPr>
              <a:t>generando beneficios para el desarrollo de Barranquilla. Esto lo haremos a través de las siguientes modalidades:</a:t>
            </a:r>
          </a:p>
        </p:txBody>
      </p:sp>
      <p:sp>
        <p:nvSpPr>
          <p:cNvPr id="6" name="CuadroTexto 5">
            <a:extLst>
              <a:ext uri="{FF2B5EF4-FFF2-40B4-BE49-F238E27FC236}">
                <a16:creationId xmlns:a16="http://schemas.microsoft.com/office/drawing/2014/main" id="{96008D0B-1124-B04F-B089-778060A99261}"/>
              </a:ext>
            </a:extLst>
          </p:cNvPr>
          <p:cNvSpPr txBox="1"/>
          <p:nvPr/>
        </p:nvSpPr>
        <p:spPr>
          <a:xfrm>
            <a:off x="5645425" y="2235594"/>
            <a:ext cx="2491409" cy="1200329"/>
          </a:xfrm>
          <a:prstGeom prst="rect">
            <a:avLst/>
          </a:prstGeom>
          <a:noFill/>
        </p:spPr>
        <p:txBody>
          <a:bodyPr wrap="square" rtlCol="0">
            <a:spAutoFit/>
          </a:bodyPr>
          <a:lstStyle/>
          <a:p>
            <a:pPr algn="ctr"/>
            <a:r>
              <a:rPr lang="es-CO" sz="1200" b="1" dirty="0">
                <a:solidFill>
                  <a:srgbClr val="071F33"/>
                </a:solidFill>
                <a:latin typeface="Calibri" panose="020F0502020204030204" pitchFamily="34" charset="0"/>
                <a:cs typeface="Calibri" panose="020F0502020204030204" pitchFamily="34" charset="0"/>
              </a:rPr>
              <a:t>Participación en cursos.</a:t>
            </a:r>
          </a:p>
          <a:p>
            <a:pPr algn="ctr"/>
            <a:r>
              <a:rPr lang="es-CO" sz="1200" b="1" dirty="0">
                <a:solidFill>
                  <a:srgbClr val="071F33"/>
                </a:solidFill>
                <a:latin typeface="Calibri" panose="020F0502020204030204" pitchFamily="34" charset="0"/>
                <a:cs typeface="Calibri" panose="020F0502020204030204" pitchFamily="34" charset="0"/>
              </a:rPr>
              <a:t> Acceso a becas en el exterior.</a:t>
            </a:r>
          </a:p>
          <a:p>
            <a:pPr algn="ctr"/>
            <a:endParaRPr lang="es-CO" sz="1200" b="1" dirty="0">
              <a:solidFill>
                <a:srgbClr val="071F33"/>
              </a:solidFill>
              <a:latin typeface="Calibri" panose="020F0502020204030204" pitchFamily="34" charset="0"/>
              <a:cs typeface="Calibri" panose="020F0502020204030204" pitchFamily="34" charset="0"/>
            </a:endParaRPr>
          </a:p>
          <a:p>
            <a:pPr algn="ctr"/>
            <a:r>
              <a:rPr lang="es-CO" sz="1200" b="1" dirty="0">
                <a:solidFill>
                  <a:srgbClr val="071F33"/>
                </a:solidFill>
                <a:latin typeface="Calibri" panose="020F0502020204030204" pitchFamily="34" charset="0"/>
                <a:cs typeface="Calibri" panose="020F0502020204030204" pitchFamily="34" charset="0"/>
              </a:rPr>
              <a:t>Visitas de expertos en doble vía.</a:t>
            </a:r>
          </a:p>
          <a:p>
            <a:pPr algn="ctr"/>
            <a:r>
              <a:rPr lang="es-CO" sz="1200" b="1" dirty="0">
                <a:solidFill>
                  <a:srgbClr val="071F33"/>
                </a:solidFill>
                <a:latin typeface="Calibri" panose="020F0502020204030204" pitchFamily="34" charset="0"/>
                <a:cs typeface="Calibri" panose="020F0502020204030204" pitchFamily="34" charset="0"/>
              </a:rPr>
              <a:t> Consolidación de portafolio</a:t>
            </a:r>
          </a:p>
          <a:p>
            <a:pPr algn="ctr"/>
            <a:r>
              <a:rPr lang="es-CO" sz="1200" b="1" dirty="0">
                <a:solidFill>
                  <a:srgbClr val="071F33"/>
                </a:solidFill>
                <a:latin typeface="Calibri" panose="020F0502020204030204" pitchFamily="34" charset="0"/>
                <a:cs typeface="Calibri" panose="020F0502020204030204" pitchFamily="34" charset="0"/>
              </a:rPr>
              <a:t>de mejores prácticas.</a:t>
            </a:r>
          </a:p>
        </p:txBody>
      </p:sp>
      <p:sp>
        <p:nvSpPr>
          <p:cNvPr id="7" name="CuadroTexto 6">
            <a:extLst>
              <a:ext uri="{FF2B5EF4-FFF2-40B4-BE49-F238E27FC236}">
                <a16:creationId xmlns:a16="http://schemas.microsoft.com/office/drawing/2014/main" id="{E68C3599-7D40-7E48-905C-B585252AE740}"/>
              </a:ext>
            </a:extLst>
          </p:cNvPr>
          <p:cNvSpPr txBox="1"/>
          <p:nvPr/>
        </p:nvSpPr>
        <p:spPr>
          <a:xfrm>
            <a:off x="8477739" y="2235593"/>
            <a:ext cx="3200401" cy="1384995"/>
          </a:xfrm>
          <a:prstGeom prst="rect">
            <a:avLst/>
          </a:prstGeom>
          <a:noFill/>
        </p:spPr>
        <p:txBody>
          <a:bodyPr wrap="square" rtlCol="0">
            <a:spAutoFit/>
          </a:bodyPr>
          <a:lstStyle/>
          <a:p>
            <a:pPr algn="ctr"/>
            <a:r>
              <a:rPr lang="es-CO" sz="1200" b="1" dirty="0">
                <a:solidFill>
                  <a:srgbClr val="071F33"/>
                </a:solidFill>
                <a:latin typeface="Calibri" panose="020F0502020204030204" pitchFamily="34" charset="0"/>
                <a:cs typeface="Calibri" panose="020F0502020204030204" pitchFamily="34" charset="0"/>
              </a:rPr>
              <a:t>Intercambios para aprender </a:t>
            </a:r>
          </a:p>
          <a:p>
            <a:pPr algn="ctr"/>
            <a:r>
              <a:rPr lang="es-CO" sz="1200" b="1" dirty="0">
                <a:solidFill>
                  <a:srgbClr val="071F33"/>
                </a:solidFill>
                <a:latin typeface="Calibri" panose="020F0502020204030204" pitchFamily="34" charset="0"/>
                <a:cs typeface="Calibri" panose="020F0502020204030204" pitchFamily="34" charset="0"/>
              </a:rPr>
              <a:t>de otras ciudades colombianas.</a:t>
            </a:r>
          </a:p>
          <a:p>
            <a:pPr algn="ctr"/>
            <a:endParaRPr lang="es-CO" sz="1200" b="1" dirty="0">
              <a:solidFill>
                <a:srgbClr val="071F33"/>
              </a:solidFill>
              <a:latin typeface="Calibri" panose="020F0502020204030204" pitchFamily="34" charset="0"/>
              <a:cs typeface="Calibri" panose="020F0502020204030204" pitchFamily="34" charset="0"/>
            </a:endParaRPr>
          </a:p>
          <a:p>
            <a:pPr algn="ctr"/>
            <a:r>
              <a:rPr lang="es-CO" sz="1200" b="1" dirty="0">
                <a:solidFill>
                  <a:srgbClr val="071F33"/>
                </a:solidFill>
                <a:latin typeface="Calibri" panose="020F0502020204030204" pitchFamily="34" charset="0"/>
                <a:cs typeface="Calibri" panose="020F0502020204030204" pitchFamily="34" charset="0"/>
              </a:rPr>
              <a:t>Intercambios para mostrar</a:t>
            </a:r>
          </a:p>
          <a:p>
            <a:pPr algn="ctr"/>
            <a:r>
              <a:rPr lang="es-CO" sz="1200" b="1" dirty="0">
                <a:solidFill>
                  <a:srgbClr val="071F33"/>
                </a:solidFill>
                <a:latin typeface="Calibri" panose="020F0502020204030204" pitchFamily="34" charset="0"/>
                <a:cs typeface="Calibri" panose="020F0502020204030204" pitchFamily="34" charset="0"/>
              </a:rPr>
              <a:t>proyectos de Barranquilla</a:t>
            </a:r>
          </a:p>
          <a:p>
            <a:pPr algn="ctr"/>
            <a:r>
              <a:rPr lang="es-CO" sz="1200" b="1" dirty="0">
                <a:solidFill>
                  <a:srgbClr val="071F33"/>
                </a:solidFill>
                <a:latin typeface="Calibri" panose="020F0502020204030204" pitchFamily="34" charset="0"/>
                <a:cs typeface="Calibri" panose="020F0502020204030204" pitchFamily="34" charset="0"/>
              </a:rPr>
              <a:t>(según demanda de otras</a:t>
            </a:r>
          </a:p>
          <a:p>
            <a:pPr algn="ctr"/>
            <a:r>
              <a:rPr lang="es-CO" sz="1200" b="1" dirty="0">
                <a:solidFill>
                  <a:srgbClr val="071F33"/>
                </a:solidFill>
                <a:latin typeface="Calibri" panose="020F0502020204030204" pitchFamily="34" charset="0"/>
                <a:cs typeface="Calibri" panose="020F0502020204030204" pitchFamily="34" charset="0"/>
              </a:rPr>
              <a:t>ciudades).</a:t>
            </a:r>
          </a:p>
        </p:txBody>
      </p:sp>
      <p:sp>
        <p:nvSpPr>
          <p:cNvPr id="8" name="CuadroTexto 7">
            <a:extLst>
              <a:ext uri="{FF2B5EF4-FFF2-40B4-BE49-F238E27FC236}">
                <a16:creationId xmlns:a16="http://schemas.microsoft.com/office/drawing/2014/main" id="{3D6016A2-E0C0-544B-B099-F8BC98072AFB}"/>
              </a:ext>
            </a:extLst>
          </p:cNvPr>
          <p:cNvSpPr txBox="1"/>
          <p:nvPr/>
        </p:nvSpPr>
        <p:spPr>
          <a:xfrm>
            <a:off x="5711685" y="5542012"/>
            <a:ext cx="2491409" cy="1015663"/>
          </a:xfrm>
          <a:prstGeom prst="rect">
            <a:avLst/>
          </a:prstGeom>
          <a:noFill/>
        </p:spPr>
        <p:txBody>
          <a:bodyPr wrap="square" rtlCol="0">
            <a:spAutoFit/>
          </a:bodyPr>
          <a:lstStyle/>
          <a:p>
            <a:pPr algn="ctr"/>
            <a:r>
              <a:rPr lang="es-CO" sz="1200" b="1" dirty="0">
                <a:solidFill>
                  <a:srgbClr val="071F33"/>
                </a:solidFill>
                <a:latin typeface="Calibri" panose="020F0502020204030204" pitchFamily="34" charset="0"/>
                <a:cs typeface="Calibri" panose="020F0502020204030204" pitchFamily="34" charset="0"/>
              </a:rPr>
              <a:t>Cofinanciación de proyectos.</a:t>
            </a:r>
          </a:p>
          <a:p>
            <a:pPr algn="ctr"/>
            <a:r>
              <a:rPr lang="es-CO" sz="1200" b="1" dirty="0">
                <a:solidFill>
                  <a:srgbClr val="071F33"/>
                </a:solidFill>
                <a:latin typeface="Calibri" panose="020F0502020204030204" pitchFamily="34" charset="0"/>
                <a:cs typeface="Calibri" panose="020F0502020204030204" pitchFamily="34" charset="0"/>
              </a:rPr>
              <a:t>Visitas de expertos en doble vía.</a:t>
            </a:r>
          </a:p>
          <a:p>
            <a:pPr algn="ctr"/>
            <a:endParaRPr lang="es-CO" sz="1200" b="1" dirty="0">
              <a:solidFill>
                <a:srgbClr val="071F33"/>
              </a:solidFill>
              <a:latin typeface="Calibri" panose="020F0502020204030204" pitchFamily="34" charset="0"/>
              <a:cs typeface="Calibri" panose="020F0502020204030204" pitchFamily="34" charset="0"/>
            </a:endParaRPr>
          </a:p>
          <a:p>
            <a:pPr algn="ctr"/>
            <a:r>
              <a:rPr lang="es-CO" sz="1200" b="1" dirty="0">
                <a:solidFill>
                  <a:srgbClr val="071F33"/>
                </a:solidFill>
                <a:latin typeface="Calibri" panose="020F0502020204030204" pitchFamily="34" charset="0"/>
                <a:cs typeface="Calibri" panose="020F0502020204030204" pitchFamily="34" charset="0"/>
              </a:rPr>
              <a:t>Reactivación </a:t>
            </a:r>
          </a:p>
          <a:p>
            <a:pPr algn="ctr"/>
            <a:r>
              <a:rPr lang="es-CO" sz="1200" b="1" dirty="0">
                <a:solidFill>
                  <a:srgbClr val="071F33"/>
                </a:solidFill>
                <a:latin typeface="Calibri" panose="020F0502020204030204" pitchFamily="34" charset="0"/>
                <a:cs typeface="Calibri" panose="020F0502020204030204" pitchFamily="34" charset="0"/>
              </a:rPr>
              <a:t>de hermanamientos clave.</a:t>
            </a:r>
          </a:p>
        </p:txBody>
      </p:sp>
      <p:sp>
        <p:nvSpPr>
          <p:cNvPr id="9" name="CuadroTexto 8">
            <a:extLst>
              <a:ext uri="{FF2B5EF4-FFF2-40B4-BE49-F238E27FC236}">
                <a16:creationId xmlns:a16="http://schemas.microsoft.com/office/drawing/2014/main" id="{2045020B-C269-0C49-91AF-0D1ECFCA34B5}"/>
              </a:ext>
            </a:extLst>
          </p:cNvPr>
          <p:cNvSpPr txBox="1"/>
          <p:nvPr/>
        </p:nvSpPr>
        <p:spPr>
          <a:xfrm>
            <a:off x="8597346" y="5542012"/>
            <a:ext cx="3200401" cy="461665"/>
          </a:xfrm>
          <a:prstGeom prst="rect">
            <a:avLst/>
          </a:prstGeom>
          <a:noFill/>
        </p:spPr>
        <p:txBody>
          <a:bodyPr wrap="square" rtlCol="0">
            <a:spAutoFit/>
          </a:bodyPr>
          <a:lstStyle/>
          <a:p>
            <a:pPr algn="ctr"/>
            <a:r>
              <a:rPr lang="es-CO" sz="1200" b="1" dirty="0">
                <a:solidFill>
                  <a:srgbClr val="071F33"/>
                </a:solidFill>
                <a:latin typeface="Calibri" panose="020F0502020204030204" pitchFamily="34" charset="0"/>
                <a:cs typeface="Calibri" panose="020F0502020204030204" pitchFamily="34" charset="0"/>
              </a:rPr>
              <a:t>Explorar potencial de cooperación</a:t>
            </a:r>
          </a:p>
          <a:p>
            <a:pPr algn="ctr"/>
            <a:r>
              <a:rPr lang="es-CO" sz="1200" b="1" dirty="0">
                <a:solidFill>
                  <a:srgbClr val="071F33"/>
                </a:solidFill>
                <a:latin typeface="Calibri" panose="020F0502020204030204" pitchFamily="34" charset="0"/>
                <a:cs typeface="Calibri" panose="020F0502020204030204" pitchFamily="34" charset="0"/>
              </a:rPr>
              <a:t>triangular en la ciudad.</a:t>
            </a:r>
          </a:p>
        </p:txBody>
      </p:sp>
    </p:spTree>
    <p:extLst>
      <p:ext uri="{BB962C8B-B14F-4D97-AF65-F5344CB8AC3E}">
        <p14:creationId xmlns:p14="http://schemas.microsoft.com/office/powerpoint/2010/main" val="274416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5BA137D-76AB-754F-BAAC-9DB6983C4F2F}"/>
              </a:ext>
            </a:extLst>
          </p:cNvPr>
          <p:cNvPicPr>
            <a:picLocks noChangeAspect="1"/>
          </p:cNvPicPr>
          <p:nvPr/>
        </p:nvPicPr>
        <p:blipFill>
          <a:blip r:embed="rId2"/>
          <a:src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54D4891-EC50-544C-8139-690A3151D9E7}"/>
              </a:ext>
            </a:extLst>
          </p:cNvPr>
          <p:cNvSpPr txBox="1"/>
          <p:nvPr/>
        </p:nvSpPr>
        <p:spPr>
          <a:xfrm>
            <a:off x="536104" y="2811010"/>
            <a:ext cx="3688596" cy="1477328"/>
          </a:xfrm>
          <a:prstGeom prst="rect">
            <a:avLst/>
          </a:prstGeom>
          <a:noFill/>
        </p:spPr>
        <p:txBody>
          <a:bodyPr wrap="square" rtlCol="0">
            <a:spAutoFit/>
          </a:bodyPr>
          <a:lstStyle/>
          <a:p>
            <a:r>
              <a:rPr lang="es-CO" dirty="0">
                <a:solidFill>
                  <a:schemeClr val="bg1"/>
                </a:solidFill>
                <a:latin typeface="Calibri" panose="020F0502020204030204" pitchFamily="34" charset="0"/>
                <a:cs typeface="Calibri" panose="020F0502020204030204" pitchFamily="34" charset="0"/>
              </a:rPr>
              <a:t>El tercer objetivo </a:t>
            </a:r>
          </a:p>
          <a:p>
            <a:r>
              <a:rPr lang="es-CO" dirty="0">
                <a:solidFill>
                  <a:schemeClr val="bg1"/>
                </a:solidFill>
                <a:latin typeface="Calibri" panose="020F0502020204030204" pitchFamily="34" charset="0"/>
                <a:cs typeface="Calibri" panose="020F0502020204030204" pitchFamily="34" charset="0"/>
              </a:rPr>
              <a:t>estratégico es contribuir </a:t>
            </a:r>
          </a:p>
          <a:p>
            <a:r>
              <a:rPr lang="es-CO" dirty="0">
                <a:solidFill>
                  <a:schemeClr val="bg1"/>
                </a:solidFill>
                <a:latin typeface="Calibri" panose="020F0502020204030204" pitchFamily="34" charset="0"/>
                <a:cs typeface="Calibri" panose="020F0502020204030204" pitchFamily="34" charset="0"/>
              </a:rPr>
              <a:t>con </a:t>
            </a:r>
            <a:r>
              <a:rPr lang="es-CO" b="1" dirty="0">
                <a:solidFill>
                  <a:srgbClr val="00AD11"/>
                </a:solidFill>
                <a:latin typeface="Calibri" panose="020F0502020204030204" pitchFamily="34" charset="0"/>
                <a:cs typeface="Calibri" panose="020F0502020204030204" pitchFamily="34" charset="0"/>
              </a:rPr>
              <a:t>el posicionamiento </a:t>
            </a:r>
          </a:p>
          <a:p>
            <a:r>
              <a:rPr lang="es-CO" b="1" dirty="0">
                <a:solidFill>
                  <a:srgbClr val="00AD11"/>
                </a:solidFill>
                <a:latin typeface="Calibri" panose="020F0502020204030204" pitchFamily="34" charset="0"/>
                <a:cs typeface="Calibri" panose="020F0502020204030204" pitchFamily="34" charset="0"/>
              </a:rPr>
              <a:t>de Barranquilla </a:t>
            </a:r>
            <a:r>
              <a:rPr lang="es-CO" dirty="0">
                <a:solidFill>
                  <a:schemeClr val="bg1"/>
                </a:solidFill>
                <a:latin typeface="Calibri" panose="020F0502020204030204" pitchFamily="34" charset="0"/>
                <a:cs typeface="Calibri" panose="020F0502020204030204" pitchFamily="34" charset="0"/>
              </a:rPr>
              <a:t>en escenarios </a:t>
            </a:r>
          </a:p>
          <a:p>
            <a:r>
              <a:rPr lang="es-CO" dirty="0">
                <a:solidFill>
                  <a:schemeClr val="bg1"/>
                </a:solidFill>
                <a:latin typeface="Calibri" panose="020F0502020204030204" pitchFamily="34" charset="0"/>
                <a:cs typeface="Calibri" panose="020F0502020204030204" pitchFamily="34" charset="0"/>
              </a:rPr>
              <a:t>y negociaciones internacionales.</a:t>
            </a:r>
          </a:p>
        </p:txBody>
      </p:sp>
      <p:sp>
        <p:nvSpPr>
          <p:cNvPr id="5" name="Rectángulo 4">
            <a:extLst>
              <a:ext uri="{FF2B5EF4-FFF2-40B4-BE49-F238E27FC236}">
                <a16:creationId xmlns:a16="http://schemas.microsoft.com/office/drawing/2014/main" id="{CDF27DFB-A58B-7D40-BFC7-1CD286E030D1}"/>
              </a:ext>
            </a:extLst>
          </p:cNvPr>
          <p:cNvSpPr/>
          <p:nvPr/>
        </p:nvSpPr>
        <p:spPr>
          <a:xfrm>
            <a:off x="8348868" y="648205"/>
            <a:ext cx="3207026" cy="461665"/>
          </a:xfrm>
          <a:prstGeom prst="rect">
            <a:avLst/>
          </a:prstGeom>
        </p:spPr>
        <p:txBody>
          <a:bodyPr wrap="square">
            <a:spAutoFit/>
          </a:bodyPr>
          <a:lstStyle/>
          <a:p>
            <a:r>
              <a:rPr lang="es-CO" sz="1200" b="1" dirty="0">
                <a:solidFill>
                  <a:srgbClr val="071F33"/>
                </a:solidFill>
                <a:latin typeface="Calibri" panose="020F0502020204030204" pitchFamily="34" charset="0"/>
                <a:cs typeface="Calibri" panose="020F0502020204030204" pitchFamily="34" charset="0"/>
              </a:rPr>
              <a:t>Información certera y al día sobre </a:t>
            </a:r>
          </a:p>
          <a:p>
            <a:r>
              <a:rPr lang="es-CO" sz="1200" b="1" dirty="0">
                <a:solidFill>
                  <a:srgbClr val="071F33"/>
                </a:solidFill>
                <a:latin typeface="Calibri" panose="020F0502020204030204" pitchFamily="34" charset="0"/>
                <a:cs typeface="Calibri" panose="020F0502020204030204" pitchFamily="34" charset="0"/>
              </a:rPr>
              <a:t>el estado de la cooperación internacional.</a:t>
            </a:r>
          </a:p>
        </p:txBody>
      </p:sp>
      <p:sp>
        <p:nvSpPr>
          <p:cNvPr id="7" name="Rectángulo 6">
            <a:extLst>
              <a:ext uri="{FF2B5EF4-FFF2-40B4-BE49-F238E27FC236}">
                <a16:creationId xmlns:a16="http://schemas.microsoft.com/office/drawing/2014/main" id="{471CB2CD-4EF8-C148-A091-59C557CF9F5A}"/>
              </a:ext>
            </a:extLst>
          </p:cNvPr>
          <p:cNvSpPr/>
          <p:nvPr/>
        </p:nvSpPr>
        <p:spPr>
          <a:xfrm>
            <a:off x="8348868" y="1238865"/>
            <a:ext cx="3207026" cy="461665"/>
          </a:xfrm>
          <a:prstGeom prst="rect">
            <a:avLst/>
          </a:prstGeom>
        </p:spPr>
        <p:txBody>
          <a:bodyPr wrap="square">
            <a:spAutoFit/>
          </a:bodyPr>
          <a:lstStyle/>
          <a:p>
            <a:r>
              <a:rPr lang="es-CO" sz="1200" b="1" dirty="0">
                <a:solidFill>
                  <a:srgbClr val="071F33"/>
                </a:solidFill>
                <a:latin typeface="Calibri" panose="020F0502020204030204" pitchFamily="34" charset="0"/>
                <a:cs typeface="Calibri" panose="020F0502020204030204" pitchFamily="34" charset="0"/>
              </a:rPr>
              <a:t>Gestionar y visibilizar proyectos </a:t>
            </a:r>
          </a:p>
          <a:p>
            <a:r>
              <a:rPr lang="es-CO" sz="1200" b="1" dirty="0">
                <a:solidFill>
                  <a:srgbClr val="071F33"/>
                </a:solidFill>
                <a:latin typeface="Calibri" panose="020F0502020204030204" pitchFamily="34" charset="0"/>
                <a:cs typeface="Calibri" panose="020F0502020204030204" pitchFamily="34" charset="0"/>
              </a:rPr>
              <a:t>candidatos a premios internacionales.</a:t>
            </a:r>
          </a:p>
        </p:txBody>
      </p:sp>
      <p:sp>
        <p:nvSpPr>
          <p:cNvPr id="8" name="Rectángulo 7">
            <a:extLst>
              <a:ext uri="{FF2B5EF4-FFF2-40B4-BE49-F238E27FC236}">
                <a16:creationId xmlns:a16="http://schemas.microsoft.com/office/drawing/2014/main" id="{3369F7CE-0695-BF47-B9EE-3AAFCEDA2F01}"/>
              </a:ext>
            </a:extLst>
          </p:cNvPr>
          <p:cNvSpPr/>
          <p:nvPr/>
        </p:nvSpPr>
        <p:spPr>
          <a:xfrm>
            <a:off x="8348868" y="1713782"/>
            <a:ext cx="3207026" cy="461665"/>
          </a:xfrm>
          <a:prstGeom prst="rect">
            <a:avLst/>
          </a:prstGeom>
        </p:spPr>
        <p:txBody>
          <a:bodyPr wrap="square">
            <a:spAutoFit/>
          </a:bodyPr>
          <a:lstStyle/>
          <a:p>
            <a:r>
              <a:rPr lang="es-CO" sz="1200" b="1" dirty="0">
                <a:solidFill>
                  <a:srgbClr val="071F33"/>
                </a:solidFill>
                <a:latin typeface="Calibri" panose="020F0502020204030204" pitchFamily="34" charset="0"/>
                <a:cs typeface="Calibri" panose="020F0502020204030204" pitchFamily="34" charset="0"/>
              </a:rPr>
              <a:t>Intra-institucional:</a:t>
            </a:r>
          </a:p>
          <a:p>
            <a:r>
              <a:rPr lang="es-CO" sz="1200" b="1" dirty="0">
                <a:solidFill>
                  <a:srgbClr val="071F33"/>
                </a:solidFill>
                <a:latin typeface="Calibri" panose="020F0502020204030204" pitchFamily="34" charset="0"/>
                <a:cs typeface="Calibri" panose="020F0502020204030204" pitchFamily="34" charset="0"/>
              </a:rPr>
              <a:t>dependencias de la Alcaldía.</a:t>
            </a:r>
          </a:p>
        </p:txBody>
      </p:sp>
      <p:sp>
        <p:nvSpPr>
          <p:cNvPr id="9" name="Rectángulo 8">
            <a:extLst>
              <a:ext uri="{FF2B5EF4-FFF2-40B4-BE49-F238E27FC236}">
                <a16:creationId xmlns:a16="http://schemas.microsoft.com/office/drawing/2014/main" id="{659999FB-2280-234F-80B0-EEB944C0D7A7}"/>
              </a:ext>
            </a:extLst>
          </p:cNvPr>
          <p:cNvSpPr/>
          <p:nvPr/>
        </p:nvSpPr>
        <p:spPr>
          <a:xfrm>
            <a:off x="8348868" y="2188699"/>
            <a:ext cx="3207026" cy="461665"/>
          </a:xfrm>
          <a:prstGeom prst="rect">
            <a:avLst/>
          </a:prstGeom>
        </p:spPr>
        <p:txBody>
          <a:bodyPr wrap="square">
            <a:spAutoFit/>
          </a:bodyPr>
          <a:lstStyle/>
          <a:p>
            <a:r>
              <a:rPr lang="es-CO" sz="1200" b="1" dirty="0">
                <a:solidFill>
                  <a:srgbClr val="071F33"/>
                </a:solidFill>
                <a:latin typeface="Calibri" panose="020F0502020204030204" pitchFamily="34" charset="0"/>
                <a:cs typeface="Calibri" panose="020F0502020204030204" pitchFamily="34" charset="0"/>
              </a:rPr>
              <a:t>Comunicación frecuente de actividades </a:t>
            </a:r>
          </a:p>
          <a:p>
            <a:r>
              <a:rPr lang="es-CO" sz="1200" b="1" dirty="0">
                <a:solidFill>
                  <a:srgbClr val="071F33"/>
                </a:solidFill>
                <a:latin typeface="Calibri" panose="020F0502020204030204" pitchFamily="34" charset="0"/>
                <a:cs typeface="Calibri" panose="020F0502020204030204" pitchFamily="34" charset="0"/>
              </a:rPr>
              <a:t>y proyectos de cooperación.</a:t>
            </a:r>
          </a:p>
        </p:txBody>
      </p:sp>
      <p:sp>
        <p:nvSpPr>
          <p:cNvPr id="11" name="Rectángulo 10">
            <a:extLst>
              <a:ext uri="{FF2B5EF4-FFF2-40B4-BE49-F238E27FC236}">
                <a16:creationId xmlns:a16="http://schemas.microsoft.com/office/drawing/2014/main" id="{6BC2DF4D-709D-1A42-8CCD-4B1CC4008F86}"/>
              </a:ext>
            </a:extLst>
          </p:cNvPr>
          <p:cNvSpPr/>
          <p:nvPr/>
        </p:nvSpPr>
        <p:spPr>
          <a:xfrm>
            <a:off x="8241055" y="2903343"/>
            <a:ext cx="3207026" cy="646331"/>
          </a:xfrm>
          <a:prstGeom prst="rect">
            <a:avLst/>
          </a:prstGeom>
        </p:spPr>
        <p:txBody>
          <a:bodyPr wrap="square">
            <a:spAutoFit/>
          </a:bodyPr>
          <a:lstStyle/>
          <a:p>
            <a:r>
              <a:rPr lang="es-CO" sz="1200" b="1" dirty="0">
                <a:solidFill>
                  <a:srgbClr val="071F33"/>
                </a:solidFill>
                <a:latin typeface="Calibri" panose="020F0502020204030204" pitchFamily="34" charset="0"/>
                <a:cs typeface="Calibri" panose="020F0502020204030204" pitchFamily="34" charset="0"/>
              </a:rPr>
              <a:t>Identificar espacios internacionales </a:t>
            </a:r>
          </a:p>
          <a:p>
            <a:r>
              <a:rPr lang="es-CO" sz="1200" b="1" dirty="0">
                <a:solidFill>
                  <a:srgbClr val="071F33"/>
                </a:solidFill>
                <a:latin typeface="Calibri" panose="020F0502020204030204" pitchFamily="34" charset="0"/>
                <a:cs typeface="Calibri" panose="020F0502020204030204" pitchFamily="34" charset="0"/>
              </a:rPr>
              <a:t>en los cuales pueda participar </a:t>
            </a:r>
          </a:p>
          <a:p>
            <a:r>
              <a:rPr lang="es-CO" sz="1200" b="1" dirty="0">
                <a:solidFill>
                  <a:srgbClr val="071F33"/>
                </a:solidFill>
                <a:latin typeface="Calibri" panose="020F0502020204030204" pitchFamily="34" charset="0"/>
                <a:cs typeface="Calibri" panose="020F0502020204030204" pitchFamily="34" charset="0"/>
              </a:rPr>
              <a:t>el Distrito.</a:t>
            </a:r>
          </a:p>
        </p:txBody>
      </p:sp>
      <p:sp>
        <p:nvSpPr>
          <p:cNvPr id="12" name="Rectángulo 11">
            <a:extLst>
              <a:ext uri="{FF2B5EF4-FFF2-40B4-BE49-F238E27FC236}">
                <a16:creationId xmlns:a16="http://schemas.microsoft.com/office/drawing/2014/main" id="{9416B8A0-BE2C-9F46-BC42-417E1F264C66}"/>
              </a:ext>
            </a:extLst>
          </p:cNvPr>
          <p:cNvSpPr/>
          <p:nvPr/>
        </p:nvSpPr>
        <p:spPr>
          <a:xfrm>
            <a:off x="8241055" y="3612292"/>
            <a:ext cx="2915478" cy="461665"/>
          </a:xfrm>
          <a:prstGeom prst="rect">
            <a:avLst/>
          </a:prstGeom>
        </p:spPr>
        <p:txBody>
          <a:bodyPr wrap="square">
            <a:spAutoFit/>
          </a:bodyPr>
          <a:lstStyle/>
          <a:p>
            <a:r>
              <a:rPr lang="es-CO" sz="1200" b="1" dirty="0">
                <a:solidFill>
                  <a:srgbClr val="071F33"/>
                </a:solidFill>
                <a:latin typeface="Calibri" panose="020F0502020204030204" pitchFamily="34" charset="0"/>
                <a:cs typeface="Calibri" panose="020F0502020204030204" pitchFamily="34" charset="0"/>
              </a:rPr>
              <a:t>Coordinar y organizar visitas</a:t>
            </a:r>
          </a:p>
          <a:p>
            <a:r>
              <a:rPr lang="es-CO" sz="1200" b="1" dirty="0">
                <a:solidFill>
                  <a:srgbClr val="071F33"/>
                </a:solidFill>
                <a:latin typeface="Calibri" panose="020F0502020204030204" pitchFamily="34" charset="0"/>
                <a:cs typeface="Calibri" panose="020F0502020204030204" pitchFamily="34" charset="0"/>
              </a:rPr>
              <a:t>internacionales.</a:t>
            </a:r>
          </a:p>
        </p:txBody>
      </p:sp>
      <p:sp>
        <p:nvSpPr>
          <p:cNvPr id="13" name="Rectángulo 12">
            <a:extLst>
              <a:ext uri="{FF2B5EF4-FFF2-40B4-BE49-F238E27FC236}">
                <a16:creationId xmlns:a16="http://schemas.microsoft.com/office/drawing/2014/main" id="{0E181D27-1558-7047-B2A4-80CD5477EEC9}"/>
              </a:ext>
            </a:extLst>
          </p:cNvPr>
          <p:cNvSpPr/>
          <p:nvPr/>
        </p:nvSpPr>
        <p:spPr>
          <a:xfrm>
            <a:off x="8241055" y="4136575"/>
            <a:ext cx="2915478" cy="646331"/>
          </a:xfrm>
          <a:prstGeom prst="rect">
            <a:avLst/>
          </a:prstGeom>
        </p:spPr>
        <p:txBody>
          <a:bodyPr wrap="square">
            <a:spAutoFit/>
          </a:bodyPr>
          <a:lstStyle/>
          <a:p>
            <a:r>
              <a:rPr lang="es-CO" sz="1200" b="1" dirty="0">
                <a:solidFill>
                  <a:srgbClr val="071F33"/>
                </a:solidFill>
                <a:latin typeface="Calibri" panose="020F0502020204030204" pitchFamily="34" charset="0"/>
                <a:cs typeface="Calibri" panose="020F0502020204030204" pitchFamily="34" charset="0"/>
              </a:rPr>
              <a:t>Fortalecer contenidos mediante</a:t>
            </a:r>
          </a:p>
          <a:p>
            <a:r>
              <a:rPr lang="es-CO" sz="1200" b="1" dirty="0">
                <a:solidFill>
                  <a:srgbClr val="071F33"/>
                </a:solidFill>
                <a:latin typeface="Calibri" panose="020F0502020204030204" pitchFamily="34" charset="0"/>
                <a:cs typeface="Calibri" panose="020F0502020204030204" pitchFamily="34" charset="0"/>
              </a:rPr>
              <a:t>inserción internacional del Distrito </a:t>
            </a:r>
          </a:p>
          <a:p>
            <a:r>
              <a:rPr lang="es-CO" sz="1200" b="1" dirty="0">
                <a:solidFill>
                  <a:srgbClr val="071F33"/>
                </a:solidFill>
                <a:latin typeface="Calibri" panose="020F0502020204030204" pitchFamily="34" charset="0"/>
                <a:cs typeface="Calibri" panose="020F0502020204030204" pitchFamily="34" charset="0"/>
              </a:rPr>
              <a:t>en los ODS.</a:t>
            </a:r>
          </a:p>
        </p:txBody>
      </p:sp>
      <p:sp>
        <p:nvSpPr>
          <p:cNvPr id="14" name="Rectángulo 13">
            <a:extLst>
              <a:ext uri="{FF2B5EF4-FFF2-40B4-BE49-F238E27FC236}">
                <a16:creationId xmlns:a16="http://schemas.microsoft.com/office/drawing/2014/main" id="{2046E6C1-5FCE-784E-BFA3-3C46B9B7C168}"/>
              </a:ext>
            </a:extLst>
          </p:cNvPr>
          <p:cNvSpPr/>
          <p:nvPr/>
        </p:nvSpPr>
        <p:spPr>
          <a:xfrm>
            <a:off x="8241055" y="5019981"/>
            <a:ext cx="3207026" cy="646331"/>
          </a:xfrm>
          <a:prstGeom prst="rect">
            <a:avLst/>
          </a:prstGeom>
        </p:spPr>
        <p:txBody>
          <a:bodyPr wrap="square">
            <a:spAutoFit/>
          </a:bodyPr>
          <a:lstStyle/>
          <a:p>
            <a:r>
              <a:rPr lang="es-CO" sz="1200" b="1" dirty="0">
                <a:solidFill>
                  <a:srgbClr val="071F33"/>
                </a:solidFill>
                <a:latin typeface="Calibri" panose="020F0502020204030204" pitchFamily="34" charset="0"/>
                <a:cs typeface="Calibri" panose="020F0502020204030204" pitchFamily="34" charset="0"/>
              </a:rPr>
              <a:t>Apoyar visitas de Embajadores</a:t>
            </a:r>
          </a:p>
          <a:p>
            <a:r>
              <a:rPr lang="es-CO" sz="1200" b="1" dirty="0">
                <a:solidFill>
                  <a:srgbClr val="071F33"/>
                </a:solidFill>
                <a:latin typeface="Calibri" panose="020F0502020204030204" pitchFamily="34" charset="0"/>
                <a:cs typeface="Calibri" panose="020F0502020204030204" pitchFamily="34" charset="0"/>
              </a:rPr>
              <a:t>y representantes de organizaciones</a:t>
            </a:r>
          </a:p>
          <a:p>
            <a:r>
              <a:rPr lang="es-CO" sz="1200" b="1" dirty="0">
                <a:solidFill>
                  <a:srgbClr val="071F33"/>
                </a:solidFill>
                <a:latin typeface="Calibri" panose="020F0502020204030204" pitchFamily="34" charset="0"/>
                <a:cs typeface="Calibri" panose="020F0502020204030204" pitchFamily="34" charset="0"/>
              </a:rPr>
              <a:t>internacionales a la ciudad de Barranquilla.</a:t>
            </a:r>
          </a:p>
        </p:txBody>
      </p:sp>
      <p:sp>
        <p:nvSpPr>
          <p:cNvPr id="15" name="Rectángulo 14">
            <a:extLst>
              <a:ext uri="{FF2B5EF4-FFF2-40B4-BE49-F238E27FC236}">
                <a16:creationId xmlns:a16="http://schemas.microsoft.com/office/drawing/2014/main" id="{E3757E02-A8BA-AC4F-A80F-D7105BD75B5C}"/>
              </a:ext>
            </a:extLst>
          </p:cNvPr>
          <p:cNvSpPr/>
          <p:nvPr/>
        </p:nvSpPr>
        <p:spPr>
          <a:xfrm>
            <a:off x="8241055" y="5806686"/>
            <a:ext cx="3566632" cy="646331"/>
          </a:xfrm>
          <a:prstGeom prst="rect">
            <a:avLst/>
          </a:prstGeom>
        </p:spPr>
        <p:txBody>
          <a:bodyPr wrap="square">
            <a:spAutoFit/>
          </a:bodyPr>
          <a:lstStyle/>
          <a:p>
            <a:r>
              <a:rPr lang="es-CO" sz="1200" b="1" dirty="0">
                <a:solidFill>
                  <a:srgbClr val="071F33"/>
                </a:solidFill>
                <a:latin typeface="Calibri" panose="020F0502020204030204" pitchFamily="34" charset="0"/>
                <a:cs typeface="Calibri" panose="020F0502020204030204" pitchFamily="34" charset="0"/>
              </a:rPr>
              <a:t>Realizar seguimiento y articular </a:t>
            </a:r>
          </a:p>
          <a:p>
            <a:r>
              <a:rPr lang="es-CO" sz="1200" b="1" dirty="0">
                <a:solidFill>
                  <a:srgbClr val="071F33"/>
                </a:solidFill>
                <a:latin typeface="Calibri" panose="020F0502020204030204" pitchFamily="34" charset="0"/>
                <a:cs typeface="Calibri" panose="020F0502020204030204" pitchFamily="34" charset="0"/>
              </a:rPr>
              <a:t>al interior de la Alcaldía las actividades </a:t>
            </a:r>
          </a:p>
          <a:p>
            <a:r>
              <a:rPr lang="es-CO" sz="1200" b="1" dirty="0">
                <a:solidFill>
                  <a:srgbClr val="071F33"/>
                </a:solidFill>
                <a:latin typeface="Calibri" panose="020F0502020204030204" pitchFamily="34" charset="0"/>
                <a:cs typeface="Calibri" panose="020F0502020204030204" pitchFamily="34" charset="0"/>
              </a:rPr>
              <a:t>propias de las Embajadas  / orgs. internacionales.</a:t>
            </a:r>
          </a:p>
        </p:txBody>
      </p:sp>
    </p:spTree>
    <p:extLst>
      <p:ext uri="{BB962C8B-B14F-4D97-AF65-F5344CB8AC3E}">
        <p14:creationId xmlns:p14="http://schemas.microsoft.com/office/powerpoint/2010/main" val="28849735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897</Words>
  <Application>Microsoft Office PowerPoint</Application>
  <PresentationFormat>Panorámica</PresentationFormat>
  <Paragraphs>162</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c </vt:lpstr>
      <vt:lpstr>Calibri Light</vt:lpstr>
      <vt:lpstr>Volkswagen Serial</vt:lpstr>
      <vt:lpstr>Tema de Office</vt:lpstr>
      <vt:lpstr>Presentación de PowerPoint</vt:lpstr>
      <vt:lpstr>MISIÓN  DE LA OFICINA:</vt:lpstr>
      <vt:lpstr>FUNCIONES DE LA OFICINA:</vt:lpstr>
      <vt:lpstr>FUNCIONES DE LA OFICINA: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Puello</dc:creator>
  <cp:lastModifiedBy>Diana Rocio Restrepo Arévalo</cp:lastModifiedBy>
  <cp:revision>32</cp:revision>
  <dcterms:created xsi:type="dcterms:W3CDTF">2021-01-12T22:09:30Z</dcterms:created>
  <dcterms:modified xsi:type="dcterms:W3CDTF">2021-04-19T23:44:46Z</dcterms:modified>
</cp:coreProperties>
</file>