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72" r:id="rId9"/>
    <p:sldId id="276" r:id="rId10"/>
    <p:sldId id="269" r:id="rId11"/>
    <p:sldId id="270" r:id="rId12"/>
    <p:sldId id="271" r:id="rId13"/>
    <p:sldId id="273" r:id="rId14"/>
    <p:sldId id="274" r:id="rId15"/>
    <p:sldId id="26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410"/>
  </p:normalViewPr>
  <p:slideViewPr>
    <p:cSldViewPr snapToGrid="0" showGuides="1">
      <p:cViewPr varScale="1">
        <p:scale>
          <a:sx n="118" d="100"/>
          <a:sy n="118" d="100"/>
        </p:scale>
        <p:origin x="92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80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15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5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89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25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87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9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99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4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71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37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54F0-4167-4F3D-998C-2F050AD0ECB4}" type="datetimeFigureOut">
              <a:rPr lang="es-CO" smtClean="0"/>
              <a:t>17/10/18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63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2" y="1010638"/>
            <a:ext cx="3599695" cy="106985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789810" y="2742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+mn-lt"/>
              </a:rPr>
              <a:t>Necesidades, deseos y expectativas de Maslow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06710" y="4180542"/>
            <a:ext cx="499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548235"/>
                </a:solidFill>
              </a:rPr>
              <a:t>Jaime Charris Salas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59443" y="5057107"/>
            <a:ext cx="53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Asesor, Representante del alcalde para el SIG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E8E1FE-B441-CA4E-8858-F0A4A076769F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29665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8254" y="1681074"/>
            <a:ext cx="111944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FFFFFF"/>
                </a:solidFill>
              </a:rPr>
              <a:t>2.- Los Deseos:</a:t>
            </a:r>
          </a:p>
          <a:p>
            <a:endParaRPr lang="es-ES_tradnl" sz="2800" dirty="0">
              <a:solidFill>
                <a:srgbClr val="FFFFFF"/>
              </a:solidFill>
            </a:endParaRPr>
          </a:p>
          <a:p>
            <a:pPr algn="just"/>
            <a:r>
              <a:rPr lang="es-ES_tradnl" sz="2400" dirty="0">
                <a:latin typeface="+mj-lt"/>
              </a:rPr>
              <a:t>Según Philip </a:t>
            </a:r>
            <a:r>
              <a:rPr lang="es-ES_tradnl" sz="2400" dirty="0" err="1">
                <a:latin typeface="+mj-lt"/>
              </a:rPr>
              <a:t>Kotler</a:t>
            </a:r>
            <a:r>
              <a:rPr lang="es-ES_tradnl" sz="2400" dirty="0">
                <a:latin typeface="+mj-lt"/>
              </a:rPr>
              <a:t>, las </a:t>
            </a:r>
            <a:r>
              <a:rPr lang="es-ES_tradnl" sz="2400" b="1" i="1" dirty="0">
                <a:latin typeface="+mj-lt"/>
              </a:rPr>
              <a:t>necesidades</a:t>
            </a:r>
            <a:r>
              <a:rPr lang="es-ES_tradnl" sz="2400" dirty="0">
                <a:latin typeface="+mj-lt"/>
              </a:rPr>
              <a:t> se convierten en </a:t>
            </a:r>
            <a:r>
              <a:rPr lang="es-ES_tradnl" sz="2400" b="1" i="1" dirty="0">
                <a:solidFill>
                  <a:srgbClr val="FFFFFF"/>
                </a:solidFill>
                <a:latin typeface="+mj-lt"/>
              </a:rPr>
              <a:t>deseos</a:t>
            </a:r>
            <a:r>
              <a:rPr lang="es-ES_tradnl" sz="2400" dirty="0">
                <a:latin typeface="+mj-lt"/>
              </a:rPr>
              <a:t> cuando se dirigen a objetos específicos que podrían satisfacerlos. Por ejemplo, la </a:t>
            </a:r>
            <a:r>
              <a:rPr lang="es-ES_tradnl" sz="2400" b="1" i="1" dirty="0">
                <a:latin typeface="+mj-lt"/>
              </a:rPr>
              <a:t>necesidad</a:t>
            </a:r>
            <a:r>
              <a:rPr lang="es-ES_tradnl" sz="2400" dirty="0">
                <a:latin typeface="+mj-lt"/>
              </a:rPr>
              <a:t> de alimento puede llevar a una persona a </a:t>
            </a:r>
            <a:r>
              <a:rPr lang="es-ES_tradnl" sz="2400" b="1" i="1" dirty="0">
                <a:latin typeface="+mj-lt"/>
              </a:rPr>
              <a:t>desear</a:t>
            </a:r>
            <a:r>
              <a:rPr lang="es-ES_tradnl" sz="2400" dirty="0">
                <a:latin typeface="+mj-lt"/>
              </a:rPr>
              <a:t> una hamburguesa o una pizza, la </a:t>
            </a:r>
            <a:r>
              <a:rPr lang="es-ES_tradnl" sz="2400" b="1" i="1" dirty="0">
                <a:latin typeface="+mj-lt"/>
              </a:rPr>
              <a:t>necesidad</a:t>
            </a:r>
            <a:r>
              <a:rPr lang="es-ES_tradnl" sz="2400" dirty="0">
                <a:latin typeface="+mj-lt"/>
              </a:rPr>
              <a:t> de vivienda puede impulsar a la persona a </a:t>
            </a:r>
            <a:r>
              <a:rPr lang="es-ES_tradnl" sz="2400" b="1" i="1" dirty="0">
                <a:latin typeface="+mj-lt"/>
              </a:rPr>
              <a:t>desear</a:t>
            </a:r>
            <a:r>
              <a:rPr lang="es-ES_tradnl" sz="2400" dirty="0">
                <a:latin typeface="+mj-lt"/>
              </a:rPr>
              <a:t> un departamento en un céntrico edificio o una casa con jardín en una zona residencial.</a:t>
            </a:r>
          </a:p>
          <a:p>
            <a:pPr algn="just"/>
            <a:endParaRPr lang="es-ES_tradnl" sz="2400" dirty="0">
              <a:latin typeface="+mj-lt"/>
            </a:endParaRPr>
          </a:p>
          <a:p>
            <a:pPr algn="just"/>
            <a:r>
              <a:rPr lang="es-ES_tradnl" sz="2400" dirty="0">
                <a:latin typeface="+mj-lt"/>
              </a:rPr>
              <a:t>En ese sentido, los </a:t>
            </a:r>
            <a:r>
              <a:rPr lang="es-ES_tradnl" sz="2400" b="1" i="1" dirty="0">
                <a:latin typeface="+mj-lt"/>
              </a:rPr>
              <a:t>deseos</a:t>
            </a:r>
            <a:r>
              <a:rPr lang="es-ES_tradnl" sz="2400" dirty="0">
                <a:latin typeface="+mj-lt"/>
              </a:rPr>
              <a:t> consisten en anhelar los </a:t>
            </a:r>
            <a:r>
              <a:rPr lang="es-ES_tradnl" sz="2400" i="1" dirty="0">
                <a:latin typeface="+mj-lt"/>
              </a:rPr>
              <a:t>satisfactores específicos</a:t>
            </a:r>
            <a:r>
              <a:rPr lang="es-ES_tradnl" sz="2400" dirty="0">
                <a:latin typeface="+mj-lt"/>
              </a:rPr>
              <a:t> para las necesidades profundas (alimento, vestido, abrigo, seguridad, pertenencia, estimación y otras que se necesitan para sobrevivir) .</a:t>
            </a:r>
          </a:p>
        </p:txBody>
      </p:sp>
    </p:spTree>
    <p:extLst>
      <p:ext uri="{BB962C8B-B14F-4D97-AF65-F5344CB8AC3E}">
        <p14:creationId xmlns:p14="http://schemas.microsoft.com/office/powerpoint/2010/main" val="390061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8254" y="1681074"/>
            <a:ext cx="115766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FFFFFF"/>
                </a:solidFill>
              </a:rPr>
              <a:t>2.- Los Deseos:</a:t>
            </a:r>
          </a:p>
          <a:p>
            <a:endParaRPr lang="es-ES_tradnl" sz="2800" b="1" dirty="0">
              <a:solidFill>
                <a:srgbClr val="FFFFFF"/>
              </a:solidFill>
            </a:endParaRPr>
          </a:p>
          <a:p>
            <a:pPr algn="just"/>
            <a:r>
              <a:rPr lang="es-ES_tradnl" sz="2400" dirty="0">
                <a:latin typeface="+mj-lt"/>
              </a:rPr>
              <a:t>Los mercadólogos pueden ejercer una determinada influencia mediante las diferentes actividades de la mercadotecnia (</a:t>
            </a:r>
            <a:r>
              <a:rPr lang="es-ES_tradnl" sz="2400" b="1" dirty="0">
                <a:solidFill>
                  <a:srgbClr val="FFFFFF"/>
                </a:solidFill>
                <a:latin typeface="+mj-lt"/>
              </a:rPr>
              <a:t>como la promoción</a:t>
            </a:r>
            <a:r>
              <a:rPr lang="es-ES_tradnl" sz="2400" dirty="0">
                <a:latin typeface="+mj-lt"/>
              </a:rPr>
              <a:t>), ya que las personas suelen </a:t>
            </a:r>
            <a:r>
              <a:rPr lang="es-ES_tradnl" sz="2400" b="1" i="1" dirty="0">
                <a:solidFill>
                  <a:srgbClr val="FFFFFF"/>
                </a:solidFill>
                <a:latin typeface="+mj-lt"/>
              </a:rPr>
              <a:t>desear</a:t>
            </a:r>
            <a:r>
              <a:rPr lang="es-ES_tradnl" sz="2400" dirty="0">
                <a:latin typeface="+mj-lt"/>
              </a:rPr>
              <a:t> aquello que la sociedad, la publicidad o los vendedores se lo recomiendan como la mejor opción para satisfacer sus </a:t>
            </a:r>
            <a:r>
              <a:rPr lang="es-ES_tradnl" sz="2400" b="1" i="1" dirty="0">
                <a:solidFill>
                  <a:srgbClr val="FFFFFF"/>
                </a:solidFill>
                <a:latin typeface="+mj-lt"/>
              </a:rPr>
              <a:t>necesidades</a:t>
            </a:r>
            <a:r>
              <a:rPr lang="es-ES_tradnl" sz="2400" dirty="0">
                <a:latin typeface="+mj-lt"/>
              </a:rPr>
              <a:t>. Por ejemplo, tome Coca Cola para calmar su sed.</a:t>
            </a:r>
          </a:p>
          <a:p>
            <a:pPr algn="just"/>
            <a:r>
              <a:rPr lang="es-ES_tradnl" sz="2400" dirty="0">
                <a:latin typeface="+mj-lt"/>
              </a:rPr>
              <a:t>Sin embargo, se debe tomar en cuenta que un </a:t>
            </a:r>
            <a:r>
              <a:rPr lang="es-ES_tradnl" sz="2400" i="1" dirty="0">
                <a:solidFill>
                  <a:srgbClr val="FFFFFF"/>
                </a:solidFill>
                <a:latin typeface="+mj-lt"/>
              </a:rPr>
              <a:t>deseo</a:t>
            </a:r>
            <a:r>
              <a:rPr lang="es-ES_tradnl" sz="2400" dirty="0">
                <a:solidFill>
                  <a:srgbClr val="FFFFFF"/>
                </a:solidFill>
                <a:latin typeface="+mj-lt"/>
              </a:rPr>
              <a:t> </a:t>
            </a:r>
            <a:r>
              <a:rPr lang="es-ES_tradnl" sz="2400" dirty="0">
                <a:latin typeface="+mj-lt"/>
              </a:rPr>
              <a:t>(por ejemplo, por una casa en una zona residencial) sin la capacidad de pago, no representa una oportunidad para el </a:t>
            </a:r>
            <a:r>
              <a:rPr lang="es-ES_tradnl" sz="2400" dirty="0" err="1">
                <a:latin typeface="+mj-lt"/>
              </a:rPr>
              <a:t>mercadólogo</a:t>
            </a:r>
            <a:r>
              <a:rPr lang="es-ES_tradnl" sz="2400" dirty="0">
                <a:latin typeface="+mj-lt"/>
              </a:rPr>
              <a:t>. </a:t>
            </a:r>
          </a:p>
          <a:p>
            <a:pPr algn="just"/>
            <a:r>
              <a:rPr lang="es-ES_tradnl" sz="2400" dirty="0">
                <a:latin typeface="+mj-lt"/>
              </a:rPr>
              <a:t>En cambio, aquel </a:t>
            </a:r>
            <a:r>
              <a:rPr lang="es-ES_tradnl" sz="2400" b="1" i="1" dirty="0">
                <a:solidFill>
                  <a:srgbClr val="FFFFFF"/>
                </a:solidFill>
                <a:latin typeface="+mj-lt"/>
              </a:rPr>
              <a:t>deseo</a:t>
            </a:r>
            <a:r>
              <a:rPr lang="es-ES_tradnl" sz="2400" dirty="0">
                <a:latin typeface="+mj-lt"/>
              </a:rPr>
              <a:t> que va acompañado con la suficiente capacidad de pago, se constituye en una verdadera oportunidad que debe ser satisfecha a cambio de una utilidad o beneficio.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5539B2-5E1F-D347-A25A-960022A09CB6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133267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8254" y="1681074"/>
            <a:ext cx="11194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FFFFFF"/>
                </a:solidFill>
              </a:rPr>
              <a:t>3 – Expectativas:</a:t>
            </a:r>
            <a:endParaRPr lang="es-ES_tradnl" sz="28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5944" y="2371421"/>
            <a:ext cx="1139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_tradnl" sz="2400" b="1" dirty="0">
                <a:solidFill>
                  <a:srgbClr val="FFFFFF"/>
                </a:solidFill>
                <a:latin typeface="+mj-lt"/>
              </a:rPr>
              <a:t>Qué son las expectativas del consumidor</a:t>
            </a:r>
          </a:p>
          <a:p>
            <a:pPr algn="just" fontAlgn="base"/>
            <a:endParaRPr lang="es-ES_tradnl" sz="2400" dirty="0">
              <a:latin typeface="+mj-lt"/>
            </a:endParaRPr>
          </a:p>
          <a:p>
            <a:pPr algn="just" fontAlgn="base"/>
            <a:r>
              <a:rPr lang="es-ES_tradnl" sz="2400" dirty="0">
                <a:latin typeface="+mj-lt"/>
              </a:rPr>
              <a:t>Una </a:t>
            </a:r>
            <a:r>
              <a:rPr lang="es-ES_tradnl" sz="2400" b="1" i="1" dirty="0">
                <a:solidFill>
                  <a:srgbClr val="FFFFFF"/>
                </a:solidFill>
                <a:latin typeface="+mj-lt"/>
              </a:rPr>
              <a:t>expectativa </a:t>
            </a:r>
            <a:r>
              <a:rPr lang="es-ES_tradnl" sz="2400" dirty="0">
                <a:latin typeface="+mj-lt"/>
              </a:rPr>
              <a:t>es la esperanza o ilusión de realizar o ver cumplido un determinado propósito. En el contexto comercial, sería la anticipación que un cliente hace de la experiencia que vivirá al comprar un determinado producto o servicio.</a:t>
            </a:r>
          </a:p>
          <a:p>
            <a:pPr algn="just" fontAlgn="base"/>
            <a:r>
              <a:rPr lang="es-ES_tradnl" sz="2400" dirty="0">
                <a:latin typeface="+mj-lt"/>
              </a:rPr>
              <a:t>Esta anticipación, por un lado, será única para el cliente, al estar basada en su propia experiencia y conocimiento y, por otro lado, tendrá ciertos puntos en común con el resto de consumidores, en la medida en que la compra a realizar sea más o menos generalizada y la experiencia más habitual.</a:t>
            </a:r>
          </a:p>
          <a:p>
            <a:pPr algn="just" fontAlgn="base"/>
            <a:endParaRPr lang="es-ES_tradnl" sz="2400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E56ECD-C62E-2044-9A64-3B64435D5043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325440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8254" y="1681074"/>
            <a:ext cx="11194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FFFFFF"/>
                </a:solidFill>
              </a:rPr>
              <a:t>3 – Expectativas:</a:t>
            </a:r>
            <a:endParaRPr lang="es-ES_tradnl" sz="28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4536" y="2336212"/>
            <a:ext cx="1139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sz="2400" b="1" dirty="0">
                <a:solidFill>
                  <a:srgbClr val="FFFFFF"/>
                </a:solidFill>
              </a:rPr>
              <a:t>Qué son las expectativas del consumidor</a:t>
            </a:r>
          </a:p>
          <a:p>
            <a:pPr fontAlgn="base"/>
            <a:r>
              <a:rPr lang="es-ES_tradnl" sz="2400" dirty="0"/>
              <a:t> </a:t>
            </a:r>
          </a:p>
          <a:p>
            <a:pPr algn="just" fontAlgn="base"/>
            <a:r>
              <a:rPr lang="es-ES_tradnl" sz="2400" dirty="0">
                <a:latin typeface="+mj-lt"/>
              </a:rPr>
              <a:t>Por poner un ejemplo, las expectativas de un consumidor que va a comprar un coche nuevo serán diferentes para un comprador que se enfrenta a su primera compra que para otro que haya adquirido tres coches anteriormente. Incluso para el caso de dos clientes que hayan comprado tres coches nuevos, </a:t>
            </a:r>
            <a:r>
              <a:rPr lang="es-ES_tradnl" sz="2400" b="1" i="1" dirty="0">
                <a:solidFill>
                  <a:srgbClr val="FFFFFF"/>
                </a:solidFill>
                <a:latin typeface="+mj-lt"/>
              </a:rPr>
              <a:t>las expectativas serán diferentes según la satisfacción que hayan obtenido en sus compras respectivas, tanto en el proceso de compra como en el uso del producto.</a:t>
            </a:r>
            <a:r>
              <a:rPr lang="es-ES_tradnl" sz="2400" dirty="0">
                <a:latin typeface="+mj-lt"/>
              </a:rPr>
              <a:t> Desde un punto de vista más general, una gran parte de los consumidores ha vivido la experiencia de comprar un coche nuevo o tiene una referencia cercana, por lo que existen unas expectativas generales mínimas para ese tipo de compra.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250880-C151-9441-A243-5B4035151F59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291461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90850" y="1528370"/>
            <a:ext cx="73622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FFFFFF"/>
                </a:solidFill>
              </a:rPr>
              <a:t>LAS DIEZ EXPECTATIVAS CLAVE DE LOS CLIENTES</a:t>
            </a: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76568" y="1971068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s-ES_tradnl" dirty="0"/>
          </a:p>
          <a:p>
            <a:pPr lvl="0" fontAlgn="base"/>
            <a:r>
              <a:rPr lang="es-ES_tradnl" sz="2400" dirty="0">
                <a:latin typeface="+mj-lt"/>
              </a:rPr>
              <a:t>1. Fiabilidad</a:t>
            </a:r>
          </a:p>
          <a:p>
            <a:pPr lvl="0" fontAlgn="base"/>
            <a:r>
              <a:rPr lang="es-ES_tradnl" sz="2400" dirty="0">
                <a:latin typeface="+mj-lt"/>
              </a:rPr>
              <a:t>2. Capacidad de respuesta</a:t>
            </a:r>
          </a:p>
          <a:p>
            <a:pPr lvl="0" fontAlgn="base"/>
            <a:r>
              <a:rPr lang="es-ES_tradnl" sz="2400" dirty="0">
                <a:latin typeface="+mj-lt"/>
              </a:rPr>
              <a:t>3. Profesionalidad</a:t>
            </a:r>
          </a:p>
          <a:p>
            <a:pPr lvl="0" fontAlgn="base"/>
            <a:r>
              <a:rPr lang="es-ES_tradnl" sz="2400" dirty="0">
                <a:latin typeface="+mj-lt"/>
              </a:rPr>
              <a:t>4. Accesibilidad</a:t>
            </a:r>
          </a:p>
          <a:p>
            <a:pPr lvl="0" fontAlgn="base"/>
            <a:r>
              <a:rPr lang="es-ES_tradnl" sz="2400" dirty="0">
                <a:latin typeface="+mj-lt"/>
              </a:rPr>
              <a:t>5. Cortesía</a:t>
            </a:r>
          </a:p>
          <a:p>
            <a:pPr lvl="0" fontAlgn="base"/>
            <a:r>
              <a:rPr lang="es-ES_tradnl" sz="2400" dirty="0">
                <a:latin typeface="+mj-lt"/>
              </a:rPr>
              <a:t>6. Comunicación</a:t>
            </a:r>
          </a:p>
          <a:p>
            <a:pPr lvl="0" fontAlgn="base"/>
            <a:r>
              <a:rPr lang="es-ES_tradnl" sz="2400" dirty="0">
                <a:latin typeface="+mj-lt"/>
              </a:rPr>
              <a:t>7. Credibilidad</a:t>
            </a:r>
          </a:p>
          <a:p>
            <a:pPr lvl="0" fontAlgn="base"/>
            <a:r>
              <a:rPr lang="es-ES_tradnl" sz="2400" dirty="0">
                <a:latin typeface="+mj-lt"/>
              </a:rPr>
              <a:t>8. Seguridad</a:t>
            </a:r>
          </a:p>
          <a:p>
            <a:pPr lvl="0" fontAlgn="base"/>
            <a:r>
              <a:rPr lang="es-ES_tradnl" sz="2400" dirty="0">
                <a:latin typeface="+mj-lt"/>
              </a:rPr>
              <a:t>9. Conocimiento y comprensión</a:t>
            </a:r>
          </a:p>
          <a:p>
            <a:pPr lvl="0" fontAlgn="base"/>
            <a:r>
              <a:rPr lang="es-ES_tradnl" sz="2400" dirty="0">
                <a:latin typeface="+mj-lt"/>
              </a:rPr>
              <a:t>10.Elementos tangibles</a:t>
            </a:r>
          </a:p>
        </p:txBody>
      </p:sp>
    </p:spTree>
    <p:extLst>
      <p:ext uri="{BB962C8B-B14F-4D97-AF65-F5344CB8AC3E}">
        <p14:creationId xmlns:p14="http://schemas.microsoft.com/office/powerpoint/2010/main" val="37114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98" y="2435349"/>
            <a:ext cx="5422403" cy="16032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B32D10-AFDD-264C-9F01-33349280097E}"/>
              </a:ext>
            </a:extLst>
          </p:cNvPr>
          <p:cNvSpPr txBox="1"/>
          <p:nvPr/>
        </p:nvSpPr>
        <p:spPr>
          <a:xfrm>
            <a:off x="2490382" y="4368228"/>
            <a:ext cx="7646987" cy="10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Goudy Old Style" panose="020205020503050203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JAIME CHARRIS SALAS – Asesor </a:t>
            </a:r>
          </a:p>
          <a:p>
            <a:pPr>
              <a:defRPr/>
            </a:pPr>
            <a:r>
              <a:rPr lang="es-CO" dirty="0"/>
              <a:t>Representante del Acalde para el Sistema Integrado de Gestión –SIG</a:t>
            </a:r>
          </a:p>
          <a:p>
            <a:pPr>
              <a:defRPr/>
            </a:pPr>
            <a:r>
              <a:rPr lang="es-CO" dirty="0"/>
              <a:t>Número celular 3106404022 – Correo electrónico jcharris59@hotmail.com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F35864-6BF4-0241-8766-2BA9F41FF0E1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29489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97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b="1" dirty="0"/>
              <a:t>1.- Necesidades:</a:t>
            </a:r>
          </a:p>
          <a:p>
            <a:pPr marL="0" indent="0" algn="just">
              <a:buNone/>
            </a:pPr>
            <a:r>
              <a:rPr lang="es-ES_tradnl" b="1" dirty="0">
                <a:solidFill>
                  <a:srgbClr val="FFFFFF"/>
                </a:solidFill>
              </a:rPr>
              <a:t>Según Richard L. </a:t>
            </a:r>
            <a:r>
              <a:rPr lang="es-ES_tradnl" b="1" dirty="0" err="1">
                <a:solidFill>
                  <a:srgbClr val="FFFFFF"/>
                </a:solidFill>
              </a:rPr>
              <a:t>Sandhusen</a:t>
            </a:r>
            <a:r>
              <a:rPr lang="es-ES_tradnl" b="1" dirty="0">
                <a:solidFill>
                  <a:srgbClr val="FFFFFF"/>
                </a:solidFill>
              </a:rPr>
              <a:t>, las </a:t>
            </a:r>
            <a:r>
              <a:rPr lang="es-ES_tradnl" b="1" i="1" dirty="0"/>
              <a:t>necesidades</a:t>
            </a:r>
            <a:r>
              <a:rPr lang="es-ES_tradnl" b="1" dirty="0">
                <a:solidFill>
                  <a:srgbClr val="FFFFFF"/>
                </a:solidFill>
              </a:rPr>
              <a:t> son estados de carencia física o mental .</a:t>
            </a:r>
          </a:p>
          <a:p>
            <a:pPr algn="just"/>
            <a:r>
              <a:rPr lang="es-ES_tradnl" b="1" dirty="0">
                <a:solidFill>
                  <a:srgbClr val="FFFFFF"/>
                </a:solidFill>
              </a:rPr>
              <a:t>Dicho en otras palabras, las </a:t>
            </a:r>
            <a:r>
              <a:rPr lang="es-ES_tradnl" b="1" i="1" dirty="0">
                <a:solidFill>
                  <a:srgbClr val="000000"/>
                </a:solidFill>
              </a:rPr>
              <a:t>necesidades</a:t>
            </a:r>
            <a:r>
              <a:rPr lang="es-ES_tradnl" b="1" dirty="0">
                <a:solidFill>
                  <a:srgbClr val="FFFFFF"/>
                </a:solidFill>
              </a:rPr>
              <a:t> son aquellas situaciones en las que el ser humano siente la falta o privación de algo.</a:t>
            </a:r>
          </a:p>
          <a:p>
            <a:pPr algn="just"/>
            <a:r>
              <a:rPr lang="es-ES_tradnl" b="1" dirty="0">
                <a:solidFill>
                  <a:srgbClr val="FFFFFF"/>
                </a:solidFill>
              </a:rPr>
              <a:t>En un sentido amplio, las </a:t>
            </a:r>
            <a:r>
              <a:rPr lang="es-ES_tradnl" b="1" i="1" dirty="0">
                <a:solidFill>
                  <a:srgbClr val="000000"/>
                </a:solidFill>
              </a:rPr>
              <a:t>necesidades</a:t>
            </a:r>
            <a:r>
              <a:rPr lang="es-ES_tradnl" b="1" dirty="0">
                <a:solidFill>
                  <a:srgbClr val="FFFFFF"/>
                </a:solidFill>
              </a:rPr>
              <a:t> se dividen en funcionales o psicológicas. Así, la necesidad de alimento, aire, agua, ropa y vivienda son consideradas </a:t>
            </a:r>
            <a:r>
              <a:rPr lang="es-ES_tradnl" b="1" i="1" dirty="0">
                <a:solidFill>
                  <a:srgbClr val="FFFFFF"/>
                </a:solidFill>
              </a:rPr>
              <a:t>necesidades funcionales, básicas o biológicas </a:t>
            </a:r>
            <a:r>
              <a:rPr lang="es-ES_tradnl" b="1" dirty="0">
                <a:solidFill>
                  <a:srgbClr val="FFFFFF"/>
                </a:solidFill>
              </a:rPr>
              <a:t>porque el cuerpo humano las necesita para sobrevivir. En cambio, la </a:t>
            </a:r>
            <a:r>
              <a:rPr lang="es-ES_tradnl" b="1" dirty="0">
                <a:solidFill>
                  <a:srgbClr val="000000"/>
                </a:solidFill>
              </a:rPr>
              <a:t>necesidad</a:t>
            </a:r>
            <a:r>
              <a:rPr lang="es-ES_tradnl" b="1" dirty="0">
                <a:solidFill>
                  <a:srgbClr val="FFFFFF"/>
                </a:solidFill>
              </a:rPr>
              <a:t> de seguridad, afecto, pertenencia, estima o autorrealización, son </a:t>
            </a:r>
            <a:r>
              <a:rPr lang="es-ES_tradnl" b="1" i="1" dirty="0">
                <a:solidFill>
                  <a:srgbClr val="FFFFFF"/>
                </a:solidFill>
              </a:rPr>
              <a:t>necesidades psicológicas</a:t>
            </a:r>
            <a:r>
              <a:rPr lang="es-ES_tradnl" b="1" dirty="0">
                <a:solidFill>
                  <a:srgbClr val="FFFFFF"/>
                </a:solidFill>
              </a:rPr>
              <a:t> porque tienen relación con las emociones o sentimientos de la persona.</a:t>
            </a:r>
          </a:p>
          <a:p>
            <a:pPr marL="0" indent="0">
              <a:buNone/>
            </a:pPr>
            <a:endParaRPr lang="es-C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1570C1-EA58-154B-904C-96B03EC9E9D1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15404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Necesidades:</a:t>
            </a:r>
          </a:p>
          <a:p>
            <a:pPr marL="0" indent="0" algn="just">
              <a:buNone/>
            </a:pPr>
            <a:r>
              <a:rPr lang="es-ES_tradnl" b="1" dirty="0">
                <a:solidFill>
                  <a:srgbClr val="FFFFFF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</a:rPr>
              <a:t>Cuando una </a:t>
            </a:r>
            <a:r>
              <a:rPr lang="es-ES_tradnl" b="1" i="1" dirty="0"/>
              <a:t>necesidad</a:t>
            </a:r>
            <a:r>
              <a:rPr lang="es-ES_tradnl" dirty="0">
                <a:solidFill>
                  <a:schemeClr val="bg1"/>
                </a:solidFill>
              </a:rPr>
              <a:t> es excitada o estimulada se convierte en un </a:t>
            </a:r>
            <a:r>
              <a:rPr lang="es-ES_tradnl" b="1" dirty="0">
                <a:solidFill>
                  <a:schemeClr val="bg1"/>
                </a:solidFill>
              </a:rPr>
              <a:t>motivo</a:t>
            </a:r>
            <a:r>
              <a:rPr lang="es-ES_tradnl" dirty="0">
                <a:solidFill>
                  <a:schemeClr val="bg1"/>
                </a:solidFill>
              </a:rPr>
              <a:t>. De este modo, el </a:t>
            </a:r>
            <a:r>
              <a:rPr lang="es-ES_tradnl" b="1" dirty="0">
                <a:solidFill>
                  <a:schemeClr val="bg1"/>
                </a:solidFill>
              </a:rPr>
              <a:t>motivo</a:t>
            </a:r>
            <a:r>
              <a:rPr lang="es-ES_tradnl" dirty="0">
                <a:solidFill>
                  <a:schemeClr val="bg1"/>
                </a:solidFill>
              </a:rPr>
              <a:t> es una necesidad lo bastante estimulada como para impulsar a un individuo a buscar satisfacción [2]. </a:t>
            </a:r>
          </a:p>
          <a:p>
            <a:pPr marL="0" indent="0" algn="just">
              <a:buNone/>
            </a:pPr>
            <a:r>
              <a:rPr lang="es-ES_tradnl" dirty="0">
                <a:solidFill>
                  <a:schemeClr val="bg1"/>
                </a:solidFill>
              </a:rPr>
              <a:t>Por ejemplo, El hambre impulsa al ser humano a buscar alimento, el frío a buscar abrigo, el temor a buscar seguridad, la soledad a buscar compañía y afecto, etc... Por tanto, </a:t>
            </a:r>
            <a:r>
              <a:rPr lang="es-ES_tradnl" b="1" i="1" dirty="0">
                <a:solidFill>
                  <a:schemeClr val="bg1"/>
                </a:solidFill>
              </a:rPr>
              <a:t>si una persona necesita algo busca la manera de satisfacerla. </a:t>
            </a:r>
          </a:p>
          <a:p>
            <a:pPr marL="0" indent="0">
              <a:buNone/>
            </a:pPr>
            <a:endParaRPr lang="es-C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F9D07C-158E-A342-BC53-A7E15C9FCE03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234652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53" y="2978799"/>
            <a:ext cx="6078220" cy="35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3066871" y="2098056"/>
            <a:ext cx="575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/>
              <a:t>Jerarquía de Necesidades de </a:t>
            </a:r>
            <a:r>
              <a:rPr lang="es-ES_tradnl" sz="2800" b="1" i="1" dirty="0" err="1"/>
              <a:t>Maslow</a:t>
            </a:r>
            <a:r>
              <a:rPr lang="es-ES_tradnl" dirty="0"/>
              <a:t>,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124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66871" y="1760916"/>
            <a:ext cx="575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chemeClr val="bg1"/>
                </a:solidFill>
              </a:rPr>
              <a:t>Jerarquía de Necesidades de </a:t>
            </a:r>
            <a:r>
              <a:rPr lang="es-ES_tradnl" sz="2800" b="1" i="1" dirty="0" err="1">
                <a:solidFill>
                  <a:schemeClr val="bg1"/>
                </a:solidFill>
              </a:rPr>
              <a:t>Maslow</a:t>
            </a:r>
            <a:r>
              <a:rPr lang="es-ES_tradnl" dirty="0"/>
              <a:t>,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84452" y="2649645"/>
            <a:ext cx="11396809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/>
              <a:t>Según la </a:t>
            </a:r>
            <a:r>
              <a:rPr lang="es-ES_tradnl" sz="2800" i="1" dirty="0"/>
              <a:t>Jerarquía de Necesidades de </a:t>
            </a:r>
            <a:r>
              <a:rPr lang="es-ES_tradnl" sz="2800" i="1" dirty="0" err="1"/>
              <a:t>Maslow</a:t>
            </a:r>
            <a:r>
              <a:rPr lang="es-ES_tradnl" sz="2800" dirty="0"/>
              <a:t>, el nivel más básico está relacionado con las </a:t>
            </a:r>
            <a:r>
              <a:rPr lang="es-ES_tradnl" sz="2800" b="1" i="1" dirty="0"/>
              <a:t>necesidades</a:t>
            </a:r>
            <a:r>
              <a:rPr lang="es-ES_tradnl" sz="2800" dirty="0"/>
              <a:t> funcionales, como el alimento, la bebida, el abrigo, el refugio, etc., que toda persona necesita para sobrevivir. Una vez que las personas han logrado satisfacer razonablemente sus </a:t>
            </a:r>
            <a:r>
              <a:rPr lang="es-ES_tradnl" sz="2800" b="1" i="1" dirty="0"/>
              <a:t>necesidades</a:t>
            </a:r>
            <a:r>
              <a:rPr lang="es-ES_tradnl" sz="2800" dirty="0"/>
              <a:t> funcionales, tienen la motivación suficiente como para buscar la satisfacción de sus necesidades del siguiente nivel (seguridad, protección y orden); y así se va dando sucesivamente, hasta llegar al último nivel, que corresponde a la necesidad de autorrealización.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98D5EB-7E11-C84A-B5FA-CB197ADBF52C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248780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66871" y="1760916"/>
            <a:ext cx="575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chemeClr val="bg1"/>
                </a:solidFill>
              </a:rPr>
              <a:t>Jerarquía de Necesidades de </a:t>
            </a:r>
            <a:r>
              <a:rPr lang="es-ES_tradnl" sz="2800" b="1" i="1" dirty="0" err="1">
                <a:solidFill>
                  <a:schemeClr val="bg1"/>
                </a:solidFill>
              </a:rPr>
              <a:t>Maslow</a:t>
            </a:r>
            <a:r>
              <a:rPr lang="es-ES_tradnl" dirty="0"/>
              <a:t>,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69747" y="2545475"/>
            <a:ext cx="113518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/>
              <a:t>La </a:t>
            </a:r>
            <a:r>
              <a:rPr lang="es-ES_tradnl" sz="2800" b="1" i="1" dirty="0">
                <a:solidFill>
                  <a:srgbClr val="FFFFFF"/>
                </a:solidFill>
              </a:rPr>
              <a:t>Jerarquía de Necesidades de </a:t>
            </a:r>
            <a:r>
              <a:rPr lang="es-ES_tradnl" sz="2800" b="1" i="1" dirty="0" err="1">
                <a:solidFill>
                  <a:srgbClr val="FFFFFF"/>
                </a:solidFill>
              </a:rPr>
              <a:t>Maslow</a:t>
            </a:r>
            <a:r>
              <a:rPr lang="es-ES_tradnl" sz="2800" dirty="0"/>
              <a:t>, es una valiosa herramienta que puede ser utilizada en  mercadología en la fase de segmentación para identificar apropiadamente el </a:t>
            </a:r>
            <a:r>
              <a:rPr lang="es-ES_tradnl" sz="2800" b="1" dirty="0">
                <a:solidFill>
                  <a:srgbClr val="FFFFFF"/>
                </a:solidFill>
              </a:rPr>
              <a:t>mercado meta de sus productos o servicios</a:t>
            </a:r>
            <a:r>
              <a:rPr lang="es-ES_tradnl" sz="2800" dirty="0"/>
              <a:t>. Por ejemplo, para determinar el mercado meta de un seguro de salud, se podría llegar a la conclusión de no tomar en cuenta a quienes no tienen satisfechas sus necesidades funcionales (de alimento, abrigo y vivienda), porque se entiende que ellos no se sentirán motivados a contratar un seguro de salud porque aún les falta satisfacer sus necesidades más básicas (del primer nivel).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EDCF41-F812-964A-86B8-E3C10EB6B9A5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84538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66871" y="1760916"/>
            <a:ext cx="575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chemeClr val="bg1"/>
                </a:solidFill>
              </a:rPr>
              <a:t>Jerarquía de Necesidades de </a:t>
            </a:r>
            <a:r>
              <a:rPr lang="es-ES_tradnl" sz="2800" b="1" i="1" dirty="0" err="1">
                <a:solidFill>
                  <a:schemeClr val="bg1"/>
                </a:solidFill>
              </a:rPr>
              <a:t>Maslow</a:t>
            </a:r>
            <a:r>
              <a:rPr lang="es-ES_tradnl" dirty="0"/>
              <a:t>,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69748" y="3006234"/>
            <a:ext cx="113518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/>
              <a:t>  En el caso de un auto de lujo que satisface necesidades de status y prestigio, no se debería considerar como mercado meta a quienes no han cubierto sus necesidades de seguridad, porque se entiende que no se sentirán lo suficientemente motivados (seguramente, por la falta de recursos) a adquirir un auto de lujo, cuando les falta un seguro de salud.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AC472-8A4D-6743-BCA9-43A613026FA9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48183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69033" y="1173087"/>
            <a:ext cx="7403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chemeClr val="bg1"/>
                </a:solidFill>
              </a:rPr>
              <a:t> Necesidades de los clientes y partes interesadas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24542" y="1696307"/>
            <a:ext cx="1189248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/>
          </a:p>
          <a:p>
            <a:r>
              <a:rPr lang="es-ES_tradnl" sz="2800" dirty="0"/>
              <a:t>Los tipos de necesidades del cliente se corresponden con tres exigencias de calidad:</a:t>
            </a:r>
          </a:p>
          <a:p>
            <a:r>
              <a:rPr lang="es-ES_tradnl" sz="2800" b="1" dirty="0">
                <a:solidFill>
                  <a:srgbClr val="FFFFFF"/>
                </a:solidFill>
              </a:rPr>
              <a:t>La calidad requerida</a:t>
            </a:r>
            <a:r>
              <a:rPr lang="es-ES_tradnl" sz="2800" dirty="0"/>
              <a:t>. Corresponde a los atributos indispensables que el cliente pide al expresar sus necesidades y que la empresa puede conocer en todos sus términos para satisfacerlas. </a:t>
            </a:r>
          </a:p>
          <a:p>
            <a:r>
              <a:rPr lang="es-ES_tradnl" sz="2800" b="1" dirty="0">
                <a:solidFill>
                  <a:srgbClr val="FFFFFF"/>
                </a:solidFill>
              </a:rPr>
              <a:t>La calidad esperada</a:t>
            </a:r>
            <a:r>
              <a:rPr lang="es-ES_tradnl" sz="2800" dirty="0"/>
              <a:t>. Se refiere a aquellos atributos del bien que complementan los atributos indispensables no siempre explícitos, pero que el cliente desea y que suelen tener un fuerte componente subjetivo. </a:t>
            </a:r>
            <a:r>
              <a:rPr lang="es-ES_tradnl" sz="2800" b="1" i="1" dirty="0">
                <a:solidFill>
                  <a:srgbClr val="FFFFFF"/>
                </a:solidFill>
              </a:rPr>
              <a:t>Se denominan expectativas</a:t>
            </a:r>
            <a:r>
              <a:rPr lang="es-ES_tradnl" sz="2800" dirty="0"/>
              <a:t>.</a:t>
            </a:r>
          </a:p>
          <a:p>
            <a:r>
              <a:rPr lang="es-ES_tradnl" sz="2800" b="1" dirty="0">
                <a:solidFill>
                  <a:srgbClr val="FFFFFF"/>
                </a:solidFill>
              </a:rPr>
              <a:t>La calidad potencial</a:t>
            </a:r>
            <a:r>
              <a:rPr lang="es-ES_tradnl" sz="2800" dirty="0"/>
              <a:t>. Son las posibles características del bien que desconoce el cliente, pero que, si se las ofrecemos, valora positivamente</a:t>
            </a:r>
            <a:r>
              <a:rPr lang="es-ES_tradnl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A961D7-014D-7A4B-B918-B8F047973D83}"/>
              </a:ext>
            </a:extLst>
          </p:cNvPr>
          <p:cNvSpPr txBox="1"/>
          <p:nvPr/>
        </p:nvSpPr>
        <p:spPr>
          <a:xfrm>
            <a:off x="3886200" y="6324600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solidFill>
                  <a:schemeClr val="accent6">
                    <a:lumMod val="75000"/>
                  </a:schemeClr>
                </a:solidFill>
              </a:rPr>
              <a:t>Todos los derechos de autor corresponden a PromonegocioS.net, se utiliza con fines academicos</a:t>
            </a:r>
          </a:p>
        </p:txBody>
      </p:sp>
    </p:spTree>
    <p:extLst>
      <p:ext uri="{BB962C8B-B14F-4D97-AF65-F5344CB8AC3E}">
        <p14:creationId xmlns:p14="http://schemas.microsoft.com/office/powerpoint/2010/main" val="429115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66871" y="1760916"/>
            <a:ext cx="7403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b="1" i="1" dirty="0">
                <a:solidFill>
                  <a:schemeClr val="bg1"/>
                </a:solidFill>
              </a:rPr>
              <a:t> Necesidades de los clientes y partes interesadas</a:t>
            </a:r>
            <a:r>
              <a:rPr lang="es-ES_tradnl" dirty="0"/>
              <a:t> </a:t>
            </a:r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12381"/>
              </p:ext>
            </p:extLst>
          </p:nvPr>
        </p:nvGraphicFramePr>
        <p:xfrm>
          <a:off x="2342373" y="3447947"/>
          <a:ext cx="8128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tx1"/>
                          </a:solidFill>
                        </a:rPr>
                        <a:t>Calidad requerida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Podría ser la puntualidad en la salida y la llegada, la seguridad, no esperar colas en la facturación o recogida del equipaje, y que el avión esté limpio</a:t>
                      </a: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/>
                        <a:t>Calidad esperada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Referirá a que te obsequien  un refresco frío, a que el personal tenga un uniforme atractivo o a que ofrezcan prensa</a:t>
                      </a:r>
                      <a:r>
                        <a:rPr lang="es-ES_tradnl" sz="1400" dirty="0">
                          <a:effectLst/>
                        </a:rPr>
                        <a:t> </a:t>
                      </a:r>
                      <a:endParaRPr lang="es-ES_trad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/>
                        <a:t>Calidad potencial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Podría ser la posibilidad de hacer llamadas telefónicas desde el avión en vuelo o poder ver una película, de un catálogo de 20 títulos.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90886"/>
              </p:ext>
            </p:extLst>
          </p:nvPr>
        </p:nvGraphicFramePr>
        <p:xfrm>
          <a:off x="2342373" y="2716427"/>
          <a:ext cx="8128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CALIDAD DESDE EL PUNTO DE VISTA DEL CLIENTE</a:t>
                      </a:r>
                    </a:p>
                    <a:p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EJEMPLO: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Imaginemos un servicio consistente en un vuelo aéreo para transportar pasajeros entre dos ciudades.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794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899</Words>
  <Application>Microsoft Macintosh PowerPoint</Application>
  <PresentationFormat>Panorámica</PresentationFormat>
  <Paragraphs>77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Brush Script MT</vt:lpstr>
      <vt:lpstr>Arial</vt:lpstr>
      <vt:lpstr>Calibri</vt:lpstr>
      <vt:lpstr>Calibri Light</vt:lpstr>
      <vt:lpstr>Goudy Old Style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Romero</dc:creator>
  <cp:lastModifiedBy>Usuario de Microsoft Office</cp:lastModifiedBy>
  <cp:revision>31</cp:revision>
  <dcterms:created xsi:type="dcterms:W3CDTF">2017-01-18T14:57:02Z</dcterms:created>
  <dcterms:modified xsi:type="dcterms:W3CDTF">2018-10-17T10:41:03Z</dcterms:modified>
</cp:coreProperties>
</file>