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5" r:id="rId2"/>
    <p:sldId id="286" r:id="rId3"/>
    <p:sldId id="315" r:id="rId4"/>
    <p:sldId id="314" r:id="rId5"/>
    <p:sldId id="302" r:id="rId6"/>
    <p:sldId id="313" r:id="rId7"/>
    <p:sldId id="305" r:id="rId8"/>
    <p:sldId id="306" r:id="rId9"/>
    <p:sldId id="293" r:id="rId10"/>
    <p:sldId id="294" r:id="rId11"/>
    <p:sldId id="295" r:id="rId12"/>
    <p:sldId id="297" r:id="rId13"/>
    <p:sldId id="312" r:id="rId14"/>
    <p:sldId id="316" r:id="rId15"/>
    <p:sldId id="318" r:id="rId16"/>
    <p:sldId id="308" r:id="rId17"/>
    <p:sldId id="309" r:id="rId18"/>
    <p:sldId id="311" r:id="rId19"/>
    <p:sldId id="310" r:id="rId20"/>
    <p:sldId id="321" r:id="rId21"/>
    <p:sldId id="320"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Escritorio\INFORMES%20CONCEJO%202013%20OCTUBRE\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pivotSource>
    <c:name>[Libro1]Hoja5!Tabla dinámica2</c:name>
    <c:fmtId val="6"/>
  </c:pivotSource>
  <c:chart>
    <c:autoTitleDeleted val="1"/>
    <c:pivotFmts>
      <c:pivotFmt>
        <c:idx val="0"/>
      </c:pivotFmt>
      <c:pivotFmt>
        <c:idx val="1"/>
      </c:pivotFmt>
      <c:pivotFmt>
        <c:idx val="2"/>
      </c:pivotFmt>
      <c:pivotFmt>
        <c:idx val="3"/>
        <c:marker>
          <c:symbol val="none"/>
        </c:marker>
        <c:dLbl>
          <c:idx val="0"/>
          <c:delete val="1"/>
          <c:extLst>
            <c:ext xmlns:c15="http://schemas.microsoft.com/office/drawing/2012/chart" uri="{CE6537A1-D6FC-4f65-9D91-7224C49458BB}"/>
          </c:extLst>
        </c:dLbl>
      </c:pivotFmt>
      <c:pivotFmt>
        <c:idx val="4"/>
        <c:marker>
          <c:symbol val="none"/>
        </c:marker>
        <c:dLbl>
          <c:idx val="0"/>
          <c:delete val="1"/>
          <c:extLst>
            <c:ext xmlns:c15="http://schemas.microsoft.com/office/drawing/2012/chart" uri="{CE6537A1-D6FC-4f65-9D91-7224C49458BB}"/>
          </c:extLst>
        </c:dLbl>
      </c:pivotFmt>
    </c:pivotFmts>
    <c:plotArea>
      <c:layout>
        <c:manualLayout>
          <c:layoutTarget val="inner"/>
          <c:xMode val="edge"/>
          <c:yMode val="edge"/>
          <c:x val="9.7553461057742791E-2"/>
          <c:y val="0.12951001526714226"/>
          <c:w val="0.85871396175193049"/>
          <c:h val="0.3837415660764753"/>
        </c:manualLayout>
      </c:layout>
      <c:barChart>
        <c:barDir val="col"/>
        <c:grouping val="clustered"/>
        <c:varyColors val="0"/>
        <c:ser>
          <c:idx val="0"/>
          <c:order val="0"/>
          <c:tx>
            <c:strRef>
              <c:f>Hoja5!$B$1:$B$2</c:f>
              <c:strCache>
                <c:ptCount val="1"/>
                <c:pt idx="0">
                  <c:v>Suma de CUANTIA ESTABLECIDA EN PESOS</c:v>
                </c:pt>
              </c:strCache>
            </c:strRef>
          </c:tx>
          <c:invertIfNegative val="0"/>
          <c:cat>
            <c:strRef>
              <c:f>Hoja5!$A$3:$A$14</c:f>
              <c:strCache>
                <c:ptCount val="11"/>
                <c:pt idx="0">
                  <c:v> CONTRACTUAL</c:v>
                </c:pt>
                <c:pt idx="1">
                  <c:v> SIMPLE NULIDAD</c:v>
                </c:pt>
                <c:pt idx="2">
                  <c:v>ACCION DE CUMPLIMIENTO</c:v>
                </c:pt>
                <c:pt idx="3">
                  <c:v>ACCION DE GRUPO</c:v>
                </c:pt>
                <c:pt idx="4">
                  <c:v>ACCION POPULAR</c:v>
                </c:pt>
                <c:pt idx="5">
                  <c:v>EJECUTIVO</c:v>
                </c:pt>
                <c:pt idx="6">
                  <c:v>NULIDAD Y RESTABLECIMIENTO DE DERECHO</c:v>
                </c:pt>
                <c:pt idx="7">
                  <c:v>ORDINARIO LABORAL</c:v>
                </c:pt>
                <c:pt idx="8">
                  <c:v>PROCESO DE FUERO SINDICAL CON ACCIONES DE REINTEGRO</c:v>
                </c:pt>
                <c:pt idx="9">
                  <c:v>REPARACION DIRECTA</c:v>
                </c:pt>
                <c:pt idx="10">
                  <c:v>RESP. CIVIL EXTRACONTRACTUAL</c:v>
                </c:pt>
              </c:strCache>
            </c:strRef>
          </c:cat>
          <c:val>
            <c:numRef>
              <c:f>Hoja5!$B$3:$B$14</c:f>
              <c:numCache>
                <c:formatCode>"$"\ #,##0;[Red]"$"\ #,##0</c:formatCode>
                <c:ptCount val="11"/>
                <c:pt idx="0">
                  <c:v>3251478915</c:v>
                </c:pt>
                <c:pt idx="1">
                  <c:v>0</c:v>
                </c:pt>
                <c:pt idx="2">
                  <c:v>0</c:v>
                </c:pt>
                <c:pt idx="3">
                  <c:v>9275774687</c:v>
                </c:pt>
                <c:pt idx="4">
                  <c:v>0</c:v>
                </c:pt>
                <c:pt idx="5">
                  <c:v>4845711274</c:v>
                </c:pt>
                <c:pt idx="6">
                  <c:v>58298735724</c:v>
                </c:pt>
                <c:pt idx="7">
                  <c:v>12976331340</c:v>
                </c:pt>
                <c:pt idx="8">
                  <c:v>1548582701</c:v>
                </c:pt>
                <c:pt idx="9">
                  <c:v>21100079880</c:v>
                </c:pt>
                <c:pt idx="10">
                  <c:v>23300000</c:v>
                </c:pt>
              </c:numCache>
            </c:numRef>
          </c:val>
        </c:ser>
        <c:ser>
          <c:idx val="1"/>
          <c:order val="1"/>
          <c:tx>
            <c:strRef>
              <c:f>Hoja5!$C$1:$C$2</c:f>
              <c:strCache>
                <c:ptCount val="1"/>
                <c:pt idx="0">
                  <c:v>Suma de CUANTIA MENOS LA PROBABILIDAD DE FALLO CONDENATORIO </c:v>
                </c:pt>
              </c:strCache>
            </c:strRef>
          </c:tx>
          <c:invertIfNegative val="0"/>
          <c:cat>
            <c:strRef>
              <c:f>Hoja5!$A$3:$A$14</c:f>
              <c:strCache>
                <c:ptCount val="11"/>
                <c:pt idx="0">
                  <c:v> CONTRACTUAL</c:v>
                </c:pt>
                <c:pt idx="1">
                  <c:v> SIMPLE NULIDAD</c:v>
                </c:pt>
                <c:pt idx="2">
                  <c:v>ACCION DE CUMPLIMIENTO</c:v>
                </c:pt>
                <c:pt idx="3">
                  <c:v>ACCION DE GRUPO</c:v>
                </c:pt>
                <c:pt idx="4">
                  <c:v>ACCION POPULAR</c:v>
                </c:pt>
                <c:pt idx="5">
                  <c:v>EJECUTIVO</c:v>
                </c:pt>
                <c:pt idx="6">
                  <c:v>NULIDAD Y RESTABLECIMIENTO DE DERECHO</c:v>
                </c:pt>
                <c:pt idx="7">
                  <c:v>ORDINARIO LABORAL</c:v>
                </c:pt>
                <c:pt idx="8">
                  <c:v>PROCESO DE FUERO SINDICAL CON ACCIONES DE REINTEGRO</c:v>
                </c:pt>
                <c:pt idx="9">
                  <c:v>REPARACION DIRECTA</c:v>
                </c:pt>
                <c:pt idx="10">
                  <c:v>RESP. CIVIL EXTRACONTRACTUAL</c:v>
                </c:pt>
              </c:strCache>
            </c:strRef>
          </c:cat>
          <c:val>
            <c:numRef>
              <c:f>Hoja5!$C$3:$C$14</c:f>
              <c:numCache>
                <c:formatCode>"$"\ #,##0;[Red]"$"\ #,##0</c:formatCode>
                <c:ptCount val="11"/>
                <c:pt idx="0">
                  <c:v>1154144673</c:v>
                </c:pt>
                <c:pt idx="1">
                  <c:v>0</c:v>
                </c:pt>
                <c:pt idx="2">
                  <c:v>0</c:v>
                </c:pt>
                <c:pt idx="3">
                  <c:v>4031153729</c:v>
                </c:pt>
                <c:pt idx="4">
                  <c:v>0</c:v>
                </c:pt>
                <c:pt idx="5">
                  <c:v>632824190</c:v>
                </c:pt>
                <c:pt idx="6">
                  <c:v>16154695181</c:v>
                </c:pt>
                <c:pt idx="7">
                  <c:v>4310533736</c:v>
                </c:pt>
                <c:pt idx="8">
                  <c:v>585010264</c:v>
                </c:pt>
                <c:pt idx="9">
                  <c:v>6789481506</c:v>
                </c:pt>
                <c:pt idx="10">
                  <c:v>6990000</c:v>
                </c:pt>
              </c:numCache>
            </c:numRef>
          </c:val>
        </c:ser>
        <c:dLbls>
          <c:showLegendKey val="0"/>
          <c:showVal val="0"/>
          <c:showCatName val="0"/>
          <c:showSerName val="0"/>
          <c:showPercent val="0"/>
          <c:showBubbleSize val="0"/>
        </c:dLbls>
        <c:gapWidth val="75"/>
        <c:overlap val="40"/>
        <c:axId val="104817176"/>
        <c:axId val="104888688"/>
      </c:barChart>
      <c:catAx>
        <c:axId val="104817176"/>
        <c:scaling>
          <c:orientation val="minMax"/>
        </c:scaling>
        <c:delete val="0"/>
        <c:axPos val="b"/>
        <c:numFmt formatCode="General" sourceLinked="0"/>
        <c:majorTickMark val="none"/>
        <c:minorTickMark val="none"/>
        <c:tickLblPos val="nextTo"/>
        <c:crossAx val="104888688"/>
        <c:crosses val="autoZero"/>
        <c:auto val="1"/>
        <c:lblAlgn val="ctr"/>
        <c:lblOffset val="100"/>
        <c:noMultiLvlLbl val="0"/>
      </c:catAx>
      <c:valAx>
        <c:axId val="104888688"/>
        <c:scaling>
          <c:orientation val="minMax"/>
        </c:scaling>
        <c:delete val="0"/>
        <c:axPos val="l"/>
        <c:majorGridlines/>
        <c:numFmt formatCode="&quot;$&quot;\ #,##0;[Red]&quot;$&quot;\ #,##0" sourceLinked="1"/>
        <c:majorTickMark val="none"/>
        <c:minorTickMark val="none"/>
        <c:tickLblPos val="nextTo"/>
        <c:crossAx val="104817176"/>
        <c:crosses val="autoZero"/>
        <c:crossBetween val="between"/>
      </c:valAx>
    </c:plotArea>
    <c:legend>
      <c:legendPos val="r"/>
      <c:layout>
        <c:manualLayout>
          <c:xMode val="edge"/>
          <c:yMode val="edge"/>
          <c:x val="0.32582102901346893"/>
          <c:y val="3.9104099803988668E-4"/>
          <c:w val="0.33655106258288897"/>
          <c:h val="0.1299946806789388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pivotSource>
    <c:name>[estadisticas.xlsx]Hoja9!Tabla dinámica1</c:name>
    <c:fmtId val="2"/>
  </c:pivotSource>
  <c:chart>
    <c:autoTitleDeleted val="1"/>
    <c:pivotFmts>
      <c:pivotFmt>
        <c:idx val="0"/>
      </c:pivotFmt>
      <c:pivotFmt>
        <c:idx val="1"/>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dLbl>
          <c:idx val="0"/>
          <c:spPr/>
          <c:txPr>
            <a:bodyPr/>
            <a:lstStyle/>
            <a:p>
              <a:pPr>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marker>
          <c:symbol val="none"/>
        </c:marker>
        <c:dLbl>
          <c:idx val="0"/>
          <c:spPr/>
          <c:txPr>
            <a:bodyPr/>
            <a:lstStyle/>
            <a:p>
              <a:pPr>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
          <c:idx val="0"/>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rAngAx val="0"/>
    </c:view3D>
    <c:floor>
      <c:thickness val="0"/>
    </c:floor>
    <c:sideWall>
      <c:thickness val="0"/>
      <c:spPr>
        <a:noFill/>
      </c:spPr>
    </c:sideWall>
    <c:backWall>
      <c:thickness val="0"/>
      <c:spPr>
        <a:noFill/>
        <a:ln w="25400">
          <a:noFill/>
        </a:ln>
      </c:spPr>
    </c:backWall>
    <c:plotArea>
      <c:layout/>
      <c:bar3DChart>
        <c:barDir val="col"/>
        <c:grouping val="standard"/>
        <c:varyColors val="0"/>
        <c:ser>
          <c:idx val="0"/>
          <c:order val="0"/>
          <c:tx>
            <c:strRef>
              <c:f>Hoja9!$B$1:$B$2</c:f>
              <c:strCache>
                <c:ptCount val="1"/>
                <c:pt idx="0">
                  <c:v>Total</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0"/>
          <c:dPt>
            <c:idx val="0"/>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Hoja9!$A$3:$A$6</c:f>
              <c:strCache>
                <c:ptCount val="3"/>
                <c:pt idx="0">
                  <c:v>Medio de control  Contractual </c:v>
                </c:pt>
                <c:pt idx="1">
                  <c:v>Medio de control  de Nulidad y restablecimiento  de derecho </c:v>
                </c:pt>
                <c:pt idx="2">
                  <c:v>Medio de control  de Reparación Directa </c:v>
                </c:pt>
              </c:strCache>
            </c:strRef>
          </c:cat>
          <c:val>
            <c:numRef>
              <c:f>Hoja9!$B$3:$B$6</c:f>
              <c:numCache>
                <c:formatCode>General</c:formatCode>
                <c:ptCount val="3"/>
                <c:pt idx="0">
                  <c:v>5</c:v>
                </c:pt>
                <c:pt idx="1">
                  <c:v>141</c:v>
                </c:pt>
                <c:pt idx="2">
                  <c:v>86</c:v>
                </c:pt>
              </c:numCache>
            </c:numRef>
          </c:val>
        </c:ser>
        <c:dLbls>
          <c:showLegendKey val="0"/>
          <c:showVal val="1"/>
          <c:showCatName val="0"/>
          <c:showSerName val="0"/>
          <c:showPercent val="0"/>
          <c:showBubbleSize val="0"/>
        </c:dLbls>
        <c:gapWidth val="150"/>
        <c:shape val="cylinder"/>
        <c:axId val="119474072"/>
        <c:axId val="119134528"/>
        <c:axId val="102176592"/>
      </c:bar3DChart>
      <c:catAx>
        <c:axId val="119474072"/>
        <c:scaling>
          <c:orientation val="minMax"/>
        </c:scaling>
        <c:delete val="1"/>
        <c:axPos val="b"/>
        <c:numFmt formatCode="General" sourceLinked="0"/>
        <c:majorTickMark val="out"/>
        <c:minorTickMark val="none"/>
        <c:tickLblPos val="nextTo"/>
        <c:crossAx val="119134528"/>
        <c:crosses val="autoZero"/>
        <c:auto val="1"/>
        <c:lblAlgn val="ctr"/>
        <c:lblOffset val="100"/>
        <c:noMultiLvlLbl val="0"/>
      </c:catAx>
      <c:valAx>
        <c:axId val="119134528"/>
        <c:scaling>
          <c:orientation val="minMax"/>
        </c:scaling>
        <c:delete val="1"/>
        <c:axPos val="l"/>
        <c:majorGridlines/>
        <c:numFmt formatCode="General" sourceLinked="1"/>
        <c:majorTickMark val="out"/>
        <c:minorTickMark val="none"/>
        <c:tickLblPos val="nextTo"/>
        <c:crossAx val="119474072"/>
        <c:crosses val="autoZero"/>
        <c:crossBetween val="between"/>
        <c:dispUnits>
          <c:builtInUnit val="thousands"/>
          <c:dispUnitsLbl/>
        </c:dispUnits>
      </c:valAx>
      <c:serAx>
        <c:axId val="102176592"/>
        <c:scaling>
          <c:orientation val="minMax"/>
        </c:scaling>
        <c:delete val="1"/>
        <c:axPos val="b"/>
        <c:majorTickMark val="out"/>
        <c:minorTickMark val="none"/>
        <c:tickLblPos val="nextTo"/>
        <c:crossAx val="119134528"/>
        <c:crosses val="autoZero"/>
      </c:serAx>
      <c:dTable>
        <c:showHorzBorder val="1"/>
        <c:showVertBorder val="1"/>
        <c:showOutline val="1"/>
        <c:showKeys val="0"/>
      </c:dTable>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CO"/>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61730-6686-4A2B-89D2-D056D713091D}" type="doc">
      <dgm:prSet loTypeId="urn:microsoft.com/office/officeart/2005/8/layout/gear1" loCatId="process" qsTypeId="urn:microsoft.com/office/officeart/2005/8/quickstyle/3d9" qsCatId="3D" csTypeId="urn:microsoft.com/office/officeart/2005/8/colors/accent1_2" csCatId="accent1" phldr="1"/>
      <dgm:spPr/>
    </dgm:pt>
    <dgm:pt modelId="{72FD9BBA-7D18-4CAE-9886-17E2201F3FFA}">
      <dgm:prSet phldrT="[Texto]"/>
      <dgm:spPr/>
      <dgm:t>
        <a:bodyPr/>
        <a:lstStyle/>
        <a:p>
          <a:r>
            <a:rPr lang="es-CO" dirty="0" smtClean="0"/>
            <a:t>Acceso restringido a través de niveles de usuario</a:t>
          </a:r>
          <a:endParaRPr lang="es-CO" dirty="0"/>
        </a:p>
      </dgm:t>
    </dgm:pt>
    <dgm:pt modelId="{84170837-5375-44E7-8E28-62EB204E7A30}" type="parTrans" cxnId="{245584CB-8742-4A05-B9E4-AB5C12DFE351}">
      <dgm:prSet/>
      <dgm:spPr/>
      <dgm:t>
        <a:bodyPr/>
        <a:lstStyle/>
        <a:p>
          <a:endParaRPr lang="es-CO"/>
        </a:p>
      </dgm:t>
    </dgm:pt>
    <dgm:pt modelId="{1C52060E-4394-4FC3-9879-12FAB5B821A7}" type="sibTrans" cxnId="{245584CB-8742-4A05-B9E4-AB5C12DFE351}">
      <dgm:prSet/>
      <dgm:spPr/>
      <dgm:t>
        <a:bodyPr/>
        <a:lstStyle/>
        <a:p>
          <a:endParaRPr lang="es-CO"/>
        </a:p>
      </dgm:t>
    </dgm:pt>
    <dgm:pt modelId="{E84E9F1F-CFFA-4CA0-B756-4D4920428DA1}">
      <dgm:prSet phldrT="[Texto]"/>
      <dgm:spPr/>
      <dgm:t>
        <a:bodyPr/>
        <a:lstStyle/>
        <a:p>
          <a:r>
            <a:rPr lang="es-CO" dirty="0" smtClean="0"/>
            <a:t>Sistema de Alertas asociadas </a:t>
          </a:r>
          <a:endParaRPr lang="es-CO" dirty="0"/>
        </a:p>
      </dgm:t>
    </dgm:pt>
    <dgm:pt modelId="{BE36394A-8CD3-4771-AB17-3F4E83F84FE0}" type="parTrans" cxnId="{91C37A2B-A6CD-441E-B97E-E966D7F5EAE2}">
      <dgm:prSet/>
      <dgm:spPr/>
      <dgm:t>
        <a:bodyPr/>
        <a:lstStyle/>
        <a:p>
          <a:endParaRPr lang="es-CO"/>
        </a:p>
      </dgm:t>
    </dgm:pt>
    <dgm:pt modelId="{C6201292-F79A-42E3-9014-BD73FD86D9B9}" type="sibTrans" cxnId="{91C37A2B-A6CD-441E-B97E-E966D7F5EAE2}">
      <dgm:prSet/>
      <dgm:spPr/>
      <dgm:t>
        <a:bodyPr/>
        <a:lstStyle/>
        <a:p>
          <a:endParaRPr lang="es-CO"/>
        </a:p>
      </dgm:t>
    </dgm:pt>
    <dgm:pt modelId="{A36DE7C5-51C3-4705-BDFF-87C9B4C5DB99}">
      <dgm:prSet custT="1"/>
      <dgm:spPr/>
      <dgm:t>
        <a:bodyPr/>
        <a:lstStyle/>
        <a:p>
          <a:r>
            <a:rPr lang="es-CO" sz="1400" dirty="0" smtClean="0"/>
            <a:t>Seguimiento de Procesos judiciales</a:t>
          </a:r>
          <a:endParaRPr lang="es-CO" sz="1400" dirty="0"/>
        </a:p>
      </dgm:t>
    </dgm:pt>
    <dgm:pt modelId="{E3A76B76-26DD-4B3B-89D6-A8C3B24CCA92}" type="sibTrans" cxnId="{8D0DA52E-FFF2-48A1-B610-1CCB2CF75855}">
      <dgm:prSet/>
      <dgm:spPr/>
      <dgm:t>
        <a:bodyPr/>
        <a:lstStyle/>
        <a:p>
          <a:endParaRPr lang="es-CO"/>
        </a:p>
      </dgm:t>
    </dgm:pt>
    <dgm:pt modelId="{65468158-E035-4352-865D-1036E60C003F}" type="parTrans" cxnId="{8D0DA52E-FFF2-48A1-B610-1CCB2CF75855}">
      <dgm:prSet/>
      <dgm:spPr/>
      <dgm:t>
        <a:bodyPr/>
        <a:lstStyle/>
        <a:p>
          <a:endParaRPr lang="es-CO"/>
        </a:p>
      </dgm:t>
    </dgm:pt>
    <dgm:pt modelId="{76747245-C3C9-49F7-B66E-C9687AACF516}" type="pres">
      <dgm:prSet presAssocID="{B2F61730-6686-4A2B-89D2-D056D713091D}" presName="composite" presStyleCnt="0">
        <dgm:presLayoutVars>
          <dgm:chMax val="3"/>
          <dgm:animLvl val="lvl"/>
          <dgm:resizeHandles val="exact"/>
        </dgm:presLayoutVars>
      </dgm:prSet>
      <dgm:spPr/>
    </dgm:pt>
    <dgm:pt modelId="{3BEDB71E-B936-40E0-988A-8CD284AD6F3B}" type="pres">
      <dgm:prSet presAssocID="{72FD9BBA-7D18-4CAE-9886-17E2201F3FFA}" presName="gear1" presStyleLbl="node1" presStyleIdx="0" presStyleCnt="3" custLinFactNeighborX="-1422" custLinFactNeighborY="-185">
        <dgm:presLayoutVars>
          <dgm:chMax val="1"/>
          <dgm:bulletEnabled val="1"/>
        </dgm:presLayoutVars>
      </dgm:prSet>
      <dgm:spPr/>
      <dgm:t>
        <a:bodyPr/>
        <a:lstStyle/>
        <a:p>
          <a:endParaRPr lang="es-CO"/>
        </a:p>
      </dgm:t>
    </dgm:pt>
    <dgm:pt modelId="{0DC3FEE9-559D-47FD-8493-FB20B10FFBED}" type="pres">
      <dgm:prSet presAssocID="{72FD9BBA-7D18-4CAE-9886-17E2201F3FFA}" presName="gear1srcNode" presStyleLbl="node1" presStyleIdx="0" presStyleCnt="3"/>
      <dgm:spPr/>
      <dgm:t>
        <a:bodyPr/>
        <a:lstStyle/>
        <a:p>
          <a:endParaRPr lang="es-CO"/>
        </a:p>
      </dgm:t>
    </dgm:pt>
    <dgm:pt modelId="{945F6CD1-EF5F-4DA3-A1D9-C35F2EDAB74C}" type="pres">
      <dgm:prSet presAssocID="{72FD9BBA-7D18-4CAE-9886-17E2201F3FFA}" presName="gear1dstNode" presStyleLbl="node1" presStyleIdx="0" presStyleCnt="3"/>
      <dgm:spPr/>
      <dgm:t>
        <a:bodyPr/>
        <a:lstStyle/>
        <a:p>
          <a:endParaRPr lang="es-CO"/>
        </a:p>
      </dgm:t>
    </dgm:pt>
    <dgm:pt modelId="{2CB2C5AE-9B39-4277-A539-43D0FE2FC172}" type="pres">
      <dgm:prSet presAssocID="{E84E9F1F-CFFA-4CA0-B756-4D4920428DA1}" presName="gear2" presStyleLbl="node1" presStyleIdx="1" presStyleCnt="3" custLinFactNeighborX="1514" custLinFactNeighborY="1633">
        <dgm:presLayoutVars>
          <dgm:chMax val="1"/>
          <dgm:bulletEnabled val="1"/>
        </dgm:presLayoutVars>
      </dgm:prSet>
      <dgm:spPr/>
      <dgm:t>
        <a:bodyPr/>
        <a:lstStyle/>
        <a:p>
          <a:endParaRPr lang="es-CO"/>
        </a:p>
      </dgm:t>
    </dgm:pt>
    <dgm:pt modelId="{B0294D8E-A984-4CFE-B231-48624F85A19D}" type="pres">
      <dgm:prSet presAssocID="{E84E9F1F-CFFA-4CA0-B756-4D4920428DA1}" presName="gear2srcNode" presStyleLbl="node1" presStyleIdx="1" presStyleCnt="3"/>
      <dgm:spPr/>
      <dgm:t>
        <a:bodyPr/>
        <a:lstStyle/>
        <a:p>
          <a:endParaRPr lang="es-CO"/>
        </a:p>
      </dgm:t>
    </dgm:pt>
    <dgm:pt modelId="{A395E208-5805-4389-9FEE-C5E5EF989E2C}" type="pres">
      <dgm:prSet presAssocID="{E84E9F1F-CFFA-4CA0-B756-4D4920428DA1}" presName="gear2dstNode" presStyleLbl="node1" presStyleIdx="1" presStyleCnt="3"/>
      <dgm:spPr/>
      <dgm:t>
        <a:bodyPr/>
        <a:lstStyle/>
        <a:p>
          <a:endParaRPr lang="es-CO"/>
        </a:p>
      </dgm:t>
    </dgm:pt>
    <dgm:pt modelId="{398DDB7B-AF2E-4DE2-BC61-7A8FC01314A5}" type="pres">
      <dgm:prSet presAssocID="{A36DE7C5-51C3-4705-BDFF-87C9B4C5DB99}" presName="gear3" presStyleLbl="node1" presStyleIdx="2" presStyleCnt="3"/>
      <dgm:spPr/>
      <dgm:t>
        <a:bodyPr/>
        <a:lstStyle/>
        <a:p>
          <a:endParaRPr lang="es-CO"/>
        </a:p>
      </dgm:t>
    </dgm:pt>
    <dgm:pt modelId="{A3E6BB9D-A570-4241-A91C-830456F3CEFD}" type="pres">
      <dgm:prSet presAssocID="{A36DE7C5-51C3-4705-BDFF-87C9B4C5DB99}" presName="gear3tx" presStyleLbl="node1" presStyleIdx="2" presStyleCnt="3">
        <dgm:presLayoutVars>
          <dgm:chMax val="1"/>
          <dgm:bulletEnabled val="1"/>
        </dgm:presLayoutVars>
      </dgm:prSet>
      <dgm:spPr/>
      <dgm:t>
        <a:bodyPr/>
        <a:lstStyle/>
        <a:p>
          <a:endParaRPr lang="es-CO"/>
        </a:p>
      </dgm:t>
    </dgm:pt>
    <dgm:pt modelId="{45073B3F-2984-4082-8D93-C0DB21650D8A}" type="pres">
      <dgm:prSet presAssocID="{A36DE7C5-51C3-4705-BDFF-87C9B4C5DB99}" presName="gear3srcNode" presStyleLbl="node1" presStyleIdx="2" presStyleCnt="3"/>
      <dgm:spPr/>
      <dgm:t>
        <a:bodyPr/>
        <a:lstStyle/>
        <a:p>
          <a:endParaRPr lang="es-CO"/>
        </a:p>
      </dgm:t>
    </dgm:pt>
    <dgm:pt modelId="{8024E62A-02FF-47C1-8A38-F3665B76C8A5}" type="pres">
      <dgm:prSet presAssocID="{A36DE7C5-51C3-4705-BDFF-87C9B4C5DB99}" presName="gear3dstNode" presStyleLbl="node1" presStyleIdx="2" presStyleCnt="3"/>
      <dgm:spPr/>
      <dgm:t>
        <a:bodyPr/>
        <a:lstStyle/>
        <a:p>
          <a:endParaRPr lang="es-CO"/>
        </a:p>
      </dgm:t>
    </dgm:pt>
    <dgm:pt modelId="{F6E13EE7-FDE9-4006-8F39-90B9072B4C40}" type="pres">
      <dgm:prSet presAssocID="{1C52060E-4394-4FC3-9879-12FAB5B821A7}" presName="connector1" presStyleLbl="sibTrans2D1" presStyleIdx="0" presStyleCnt="3"/>
      <dgm:spPr/>
      <dgm:t>
        <a:bodyPr/>
        <a:lstStyle/>
        <a:p>
          <a:endParaRPr lang="es-CO"/>
        </a:p>
      </dgm:t>
    </dgm:pt>
    <dgm:pt modelId="{3E04EE43-324F-4D33-960A-A29199A0CFF9}" type="pres">
      <dgm:prSet presAssocID="{C6201292-F79A-42E3-9014-BD73FD86D9B9}" presName="connector2" presStyleLbl="sibTrans2D1" presStyleIdx="1" presStyleCnt="3"/>
      <dgm:spPr/>
      <dgm:t>
        <a:bodyPr/>
        <a:lstStyle/>
        <a:p>
          <a:endParaRPr lang="es-CO"/>
        </a:p>
      </dgm:t>
    </dgm:pt>
    <dgm:pt modelId="{7C85E081-60A3-4327-BB84-2C03540BC144}" type="pres">
      <dgm:prSet presAssocID="{E3A76B76-26DD-4B3B-89D6-A8C3B24CCA92}" presName="connector3" presStyleLbl="sibTrans2D1" presStyleIdx="2" presStyleCnt="3"/>
      <dgm:spPr/>
      <dgm:t>
        <a:bodyPr/>
        <a:lstStyle/>
        <a:p>
          <a:endParaRPr lang="es-CO"/>
        </a:p>
      </dgm:t>
    </dgm:pt>
  </dgm:ptLst>
  <dgm:cxnLst>
    <dgm:cxn modelId="{73E232CB-3028-49D2-999C-B783185B1A5B}" type="presOf" srcId="{B2F61730-6686-4A2B-89D2-D056D713091D}" destId="{76747245-C3C9-49F7-B66E-C9687AACF516}" srcOrd="0" destOrd="0" presId="urn:microsoft.com/office/officeart/2005/8/layout/gear1"/>
    <dgm:cxn modelId="{6B490F7B-C97B-45AE-AB4D-6093C5AF1CBB}" type="presOf" srcId="{72FD9BBA-7D18-4CAE-9886-17E2201F3FFA}" destId="{3BEDB71E-B936-40E0-988A-8CD284AD6F3B}" srcOrd="0" destOrd="0" presId="urn:microsoft.com/office/officeart/2005/8/layout/gear1"/>
    <dgm:cxn modelId="{A8132B45-C2B5-40D4-9E1D-850B423B93AD}" type="presOf" srcId="{A36DE7C5-51C3-4705-BDFF-87C9B4C5DB99}" destId="{45073B3F-2984-4082-8D93-C0DB21650D8A}" srcOrd="2" destOrd="0" presId="urn:microsoft.com/office/officeart/2005/8/layout/gear1"/>
    <dgm:cxn modelId="{A4D92E9A-4CFC-4CFA-9045-C3AAB69470A1}" type="presOf" srcId="{E84E9F1F-CFFA-4CA0-B756-4D4920428DA1}" destId="{B0294D8E-A984-4CFE-B231-48624F85A19D}" srcOrd="1" destOrd="0" presId="urn:microsoft.com/office/officeart/2005/8/layout/gear1"/>
    <dgm:cxn modelId="{811D0A7E-13D5-4EE1-B448-8330EB3AA619}" type="presOf" srcId="{A36DE7C5-51C3-4705-BDFF-87C9B4C5DB99}" destId="{8024E62A-02FF-47C1-8A38-F3665B76C8A5}" srcOrd="3" destOrd="0" presId="urn:microsoft.com/office/officeart/2005/8/layout/gear1"/>
    <dgm:cxn modelId="{8A8ECF8E-D0CD-4766-814B-063102804ABB}" type="presOf" srcId="{A36DE7C5-51C3-4705-BDFF-87C9B4C5DB99}" destId="{A3E6BB9D-A570-4241-A91C-830456F3CEFD}" srcOrd="1" destOrd="0" presId="urn:microsoft.com/office/officeart/2005/8/layout/gear1"/>
    <dgm:cxn modelId="{2549C2E7-595B-4D93-A637-682887A46A8C}" type="presOf" srcId="{72FD9BBA-7D18-4CAE-9886-17E2201F3FFA}" destId="{0DC3FEE9-559D-47FD-8493-FB20B10FFBED}" srcOrd="1" destOrd="0" presId="urn:microsoft.com/office/officeart/2005/8/layout/gear1"/>
    <dgm:cxn modelId="{8D0DA52E-FFF2-48A1-B610-1CCB2CF75855}" srcId="{B2F61730-6686-4A2B-89D2-D056D713091D}" destId="{A36DE7C5-51C3-4705-BDFF-87C9B4C5DB99}" srcOrd="2" destOrd="0" parTransId="{65468158-E035-4352-865D-1036E60C003F}" sibTransId="{E3A76B76-26DD-4B3B-89D6-A8C3B24CCA92}"/>
    <dgm:cxn modelId="{52227C0A-2B5A-4146-B024-30D9D28EF89C}" type="presOf" srcId="{E84E9F1F-CFFA-4CA0-B756-4D4920428DA1}" destId="{A395E208-5805-4389-9FEE-C5E5EF989E2C}" srcOrd="2" destOrd="0" presId="urn:microsoft.com/office/officeart/2005/8/layout/gear1"/>
    <dgm:cxn modelId="{E4876456-71F3-4576-BCD6-F2C847810390}" type="presOf" srcId="{1C52060E-4394-4FC3-9879-12FAB5B821A7}" destId="{F6E13EE7-FDE9-4006-8F39-90B9072B4C40}" srcOrd="0" destOrd="0" presId="urn:microsoft.com/office/officeart/2005/8/layout/gear1"/>
    <dgm:cxn modelId="{91C37A2B-A6CD-441E-B97E-E966D7F5EAE2}" srcId="{B2F61730-6686-4A2B-89D2-D056D713091D}" destId="{E84E9F1F-CFFA-4CA0-B756-4D4920428DA1}" srcOrd="1" destOrd="0" parTransId="{BE36394A-8CD3-4771-AB17-3F4E83F84FE0}" sibTransId="{C6201292-F79A-42E3-9014-BD73FD86D9B9}"/>
    <dgm:cxn modelId="{15BF3607-405A-48D7-B3F2-858973DB3CA0}" type="presOf" srcId="{E3A76B76-26DD-4B3B-89D6-A8C3B24CCA92}" destId="{7C85E081-60A3-4327-BB84-2C03540BC144}" srcOrd="0" destOrd="0" presId="urn:microsoft.com/office/officeart/2005/8/layout/gear1"/>
    <dgm:cxn modelId="{58D50ECD-C4DC-490C-AF9B-8F3EAD188FB7}" type="presOf" srcId="{C6201292-F79A-42E3-9014-BD73FD86D9B9}" destId="{3E04EE43-324F-4D33-960A-A29199A0CFF9}" srcOrd="0" destOrd="0" presId="urn:microsoft.com/office/officeart/2005/8/layout/gear1"/>
    <dgm:cxn modelId="{95B50E87-7EC3-4969-8047-B0945E6B25A5}" type="presOf" srcId="{E84E9F1F-CFFA-4CA0-B756-4D4920428DA1}" destId="{2CB2C5AE-9B39-4277-A539-43D0FE2FC172}" srcOrd="0" destOrd="0" presId="urn:microsoft.com/office/officeart/2005/8/layout/gear1"/>
    <dgm:cxn modelId="{C7D5822C-0806-4473-A225-2A7B1EFEE1C9}" type="presOf" srcId="{A36DE7C5-51C3-4705-BDFF-87C9B4C5DB99}" destId="{398DDB7B-AF2E-4DE2-BC61-7A8FC01314A5}" srcOrd="0" destOrd="0" presId="urn:microsoft.com/office/officeart/2005/8/layout/gear1"/>
    <dgm:cxn modelId="{245584CB-8742-4A05-B9E4-AB5C12DFE351}" srcId="{B2F61730-6686-4A2B-89D2-D056D713091D}" destId="{72FD9BBA-7D18-4CAE-9886-17E2201F3FFA}" srcOrd="0" destOrd="0" parTransId="{84170837-5375-44E7-8E28-62EB204E7A30}" sibTransId="{1C52060E-4394-4FC3-9879-12FAB5B821A7}"/>
    <dgm:cxn modelId="{27B575CA-C064-4F32-8007-6256F9570F99}" type="presOf" srcId="{72FD9BBA-7D18-4CAE-9886-17E2201F3FFA}" destId="{945F6CD1-EF5F-4DA3-A1D9-C35F2EDAB74C}" srcOrd="2" destOrd="0" presId="urn:microsoft.com/office/officeart/2005/8/layout/gear1"/>
    <dgm:cxn modelId="{E5D51B4D-EFFC-4C93-B213-B7CFA36EE4CA}" type="presParOf" srcId="{76747245-C3C9-49F7-B66E-C9687AACF516}" destId="{3BEDB71E-B936-40E0-988A-8CD284AD6F3B}" srcOrd="0" destOrd="0" presId="urn:microsoft.com/office/officeart/2005/8/layout/gear1"/>
    <dgm:cxn modelId="{B26B92C6-0457-408F-B061-7332362929E0}" type="presParOf" srcId="{76747245-C3C9-49F7-B66E-C9687AACF516}" destId="{0DC3FEE9-559D-47FD-8493-FB20B10FFBED}" srcOrd="1" destOrd="0" presId="urn:microsoft.com/office/officeart/2005/8/layout/gear1"/>
    <dgm:cxn modelId="{9F6B9FBB-2A08-4C62-B99E-47A098A00DFD}" type="presParOf" srcId="{76747245-C3C9-49F7-B66E-C9687AACF516}" destId="{945F6CD1-EF5F-4DA3-A1D9-C35F2EDAB74C}" srcOrd="2" destOrd="0" presId="urn:microsoft.com/office/officeart/2005/8/layout/gear1"/>
    <dgm:cxn modelId="{3CF96EFF-62D2-4B20-BB1A-1D55BFE0EFBB}" type="presParOf" srcId="{76747245-C3C9-49F7-B66E-C9687AACF516}" destId="{2CB2C5AE-9B39-4277-A539-43D0FE2FC172}" srcOrd="3" destOrd="0" presId="urn:microsoft.com/office/officeart/2005/8/layout/gear1"/>
    <dgm:cxn modelId="{515AB1E4-BDE9-412F-B50E-B2782612A783}" type="presParOf" srcId="{76747245-C3C9-49F7-B66E-C9687AACF516}" destId="{B0294D8E-A984-4CFE-B231-48624F85A19D}" srcOrd="4" destOrd="0" presId="urn:microsoft.com/office/officeart/2005/8/layout/gear1"/>
    <dgm:cxn modelId="{606B7DEC-685A-4471-B897-BA06D98F6E36}" type="presParOf" srcId="{76747245-C3C9-49F7-B66E-C9687AACF516}" destId="{A395E208-5805-4389-9FEE-C5E5EF989E2C}" srcOrd="5" destOrd="0" presId="urn:microsoft.com/office/officeart/2005/8/layout/gear1"/>
    <dgm:cxn modelId="{62C529CF-46C2-48BE-B588-2AADFC2FCB21}" type="presParOf" srcId="{76747245-C3C9-49F7-B66E-C9687AACF516}" destId="{398DDB7B-AF2E-4DE2-BC61-7A8FC01314A5}" srcOrd="6" destOrd="0" presId="urn:microsoft.com/office/officeart/2005/8/layout/gear1"/>
    <dgm:cxn modelId="{2D03CCEE-254E-4B11-9A4E-7A2CF7C7EFAF}" type="presParOf" srcId="{76747245-C3C9-49F7-B66E-C9687AACF516}" destId="{A3E6BB9D-A570-4241-A91C-830456F3CEFD}" srcOrd="7" destOrd="0" presId="urn:microsoft.com/office/officeart/2005/8/layout/gear1"/>
    <dgm:cxn modelId="{6CF426BF-CE78-4F21-88D2-55DFB8F55947}" type="presParOf" srcId="{76747245-C3C9-49F7-B66E-C9687AACF516}" destId="{45073B3F-2984-4082-8D93-C0DB21650D8A}" srcOrd="8" destOrd="0" presId="urn:microsoft.com/office/officeart/2005/8/layout/gear1"/>
    <dgm:cxn modelId="{3EB5E820-4F3F-4A25-825B-8DCA883ECF0A}" type="presParOf" srcId="{76747245-C3C9-49F7-B66E-C9687AACF516}" destId="{8024E62A-02FF-47C1-8A38-F3665B76C8A5}" srcOrd="9" destOrd="0" presId="urn:microsoft.com/office/officeart/2005/8/layout/gear1"/>
    <dgm:cxn modelId="{40511E0D-9A6F-4E16-A063-0D4680D3ACFB}" type="presParOf" srcId="{76747245-C3C9-49F7-B66E-C9687AACF516}" destId="{F6E13EE7-FDE9-4006-8F39-90B9072B4C40}" srcOrd="10" destOrd="0" presId="urn:microsoft.com/office/officeart/2005/8/layout/gear1"/>
    <dgm:cxn modelId="{FC6FBF88-A3DE-4CFC-9F7C-B9420C92F46B}" type="presParOf" srcId="{76747245-C3C9-49F7-B66E-C9687AACF516}" destId="{3E04EE43-324F-4D33-960A-A29199A0CFF9}" srcOrd="11" destOrd="0" presId="urn:microsoft.com/office/officeart/2005/8/layout/gear1"/>
    <dgm:cxn modelId="{6248D43C-03E1-4C24-9902-60F746055D70}" type="presParOf" srcId="{76747245-C3C9-49F7-B66E-C9687AACF516}" destId="{7C85E081-60A3-4327-BB84-2C03540BC144}"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DEC5C-91EF-4118-B7E8-365CCDB22426}" type="datetimeFigureOut">
              <a:rPr lang="es-CO" smtClean="0"/>
              <a:t>05/11/2015</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C158A-D5BF-4F1A-985B-BCF0F2CA3859}" type="slidenum">
              <a:rPr lang="es-CO" smtClean="0"/>
              <a:t>‹Nº›</a:t>
            </a:fld>
            <a:endParaRPr lang="es-CO"/>
          </a:p>
        </p:txBody>
      </p:sp>
    </p:spTree>
    <p:extLst>
      <p:ext uri="{BB962C8B-B14F-4D97-AF65-F5344CB8AC3E}">
        <p14:creationId xmlns:p14="http://schemas.microsoft.com/office/powerpoint/2010/main" val="58407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FEC158A-D5BF-4F1A-985B-BCF0F2CA3859}" type="slidenum">
              <a:rPr lang="es-CO" smtClean="0"/>
              <a:t>3</a:t>
            </a:fld>
            <a:endParaRPr lang="es-CO"/>
          </a:p>
        </p:txBody>
      </p:sp>
    </p:spTree>
    <p:extLst>
      <p:ext uri="{BB962C8B-B14F-4D97-AF65-F5344CB8AC3E}">
        <p14:creationId xmlns:p14="http://schemas.microsoft.com/office/powerpoint/2010/main" val="14143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188576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356708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33951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414976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412849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380447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25507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407921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152771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52249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BEB8A07-8B89-41C8-B97F-7B16CC68C9FC}" type="datetimeFigureOut">
              <a:rPr lang="es-CO" smtClean="0"/>
              <a:pPr/>
              <a:t>05/11/2015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FDE6EDC-D27A-4C73-81D2-176175E6D335}" type="slidenum">
              <a:rPr lang="es-CO" smtClean="0"/>
              <a:pPr/>
              <a:t>‹Nº›</a:t>
            </a:fld>
            <a:endParaRPr lang="es-CO"/>
          </a:p>
        </p:txBody>
      </p:sp>
    </p:spTree>
    <p:extLst>
      <p:ext uri="{BB962C8B-B14F-4D97-AF65-F5344CB8AC3E}">
        <p14:creationId xmlns:p14="http://schemas.microsoft.com/office/powerpoint/2010/main" val="89989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B8A07-8B89-41C8-B97F-7B16CC68C9FC}" type="datetimeFigureOut">
              <a:rPr lang="es-CO" smtClean="0"/>
              <a:pPr/>
              <a:t>05/11/2015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E6EDC-D27A-4C73-81D2-176175E6D335}" type="slidenum">
              <a:rPr lang="es-CO" smtClean="0"/>
              <a:pPr/>
              <a:t>‹Nº›</a:t>
            </a:fld>
            <a:endParaRPr lang="es-CO"/>
          </a:p>
        </p:txBody>
      </p:sp>
    </p:spTree>
    <p:extLst>
      <p:ext uri="{BB962C8B-B14F-4D97-AF65-F5344CB8AC3E}">
        <p14:creationId xmlns:p14="http://schemas.microsoft.com/office/powerpoint/2010/main" val="157117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intranet.barranquilla.gov.co/proceso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 Imagen" descr="heat.jpg"/>
          <p:cNvPicPr>
            <a:picLocks noChangeAspect="1" noChangeArrowheads="1"/>
          </p:cNvPicPr>
          <p:nvPr/>
        </p:nvPicPr>
        <p:blipFill>
          <a:blip r:embed="rId2"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 Rectángulo"/>
          <p:cNvSpPr>
            <a:spLocks noChangeArrowheads="1"/>
          </p:cNvSpPr>
          <p:nvPr/>
        </p:nvSpPr>
        <p:spPr bwMode="auto">
          <a:xfrm>
            <a:off x="714348" y="1785926"/>
            <a:ext cx="7643866" cy="3416320"/>
          </a:xfrm>
          <a:prstGeom prst="rect">
            <a:avLst/>
          </a:prstGeom>
          <a:noFill/>
          <a:ln w="9525">
            <a:noFill/>
            <a:miter lim="800000"/>
            <a:headEnd/>
            <a:tailEnd/>
          </a:ln>
        </p:spPr>
        <p:txBody>
          <a:bodyPr wrap="square">
            <a:spAutoFit/>
          </a:bodyPr>
          <a:lstStyle/>
          <a:p>
            <a:pPr algn="ctr"/>
            <a:r>
              <a:rPr lang="es-CO" sz="2400" b="1" dirty="0" smtClean="0">
                <a:latin typeface="Arial" pitchFamily="34" charset="0"/>
                <a:cs typeface="Arial" pitchFamily="34" charset="0"/>
              </a:rPr>
              <a:t>OFICINA JURÍDICA DEL DISTRITO ESPECIAL INDUSTRIAL Y PORTUARIO DE BARRANQUILLA</a:t>
            </a:r>
          </a:p>
          <a:p>
            <a:pPr algn="ctr"/>
            <a:endParaRPr lang="es-CO" sz="2400" b="1" dirty="0" smtClean="0"/>
          </a:p>
          <a:p>
            <a:pPr algn="ctr"/>
            <a:endParaRPr lang="es-CO" sz="2400" b="1" dirty="0" smtClean="0"/>
          </a:p>
          <a:p>
            <a:pPr algn="ctr"/>
            <a:r>
              <a:rPr lang="es-CO" sz="2400" dirty="0" smtClean="0"/>
              <a:t>INFORME DE GESTIÓN </a:t>
            </a:r>
          </a:p>
          <a:p>
            <a:pPr algn="ctr"/>
            <a:endParaRPr lang="es-CO" sz="2400" b="1" dirty="0" smtClean="0"/>
          </a:p>
          <a:p>
            <a:pPr algn="ctr"/>
            <a:endParaRPr lang="es-CO" sz="2400" b="1" dirty="0"/>
          </a:p>
          <a:p>
            <a:pPr algn="ctr"/>
            <a:r>
              <a:rPr lang="es-CO" sz="2000" dirty="0" smtClean="0"/>
              <a:t>BARRANQUILLA</a:t>
            </a:r>
          </a:p>
          <a:p>
            <a:pPr algn="ctr"/>
            <a:endParaRPr lang="es-CO" sz="2800" b="1" dirty="0"/>
          </a:p>
        </p:txBody>
      </p:sp>
      <p:pic>
        <p:nvPicPr>
          <p:cNvPr id="6" name="5 Imagen" descr="pie de membrete2.jpg"/>
          <p:cNvPicPr>
            <a:picLocks noChangeAspect="1" noChangeArrowheads="1"/>
          </p:cNvPicPr>
          <p:nvPr/>
        </p:nvPicPr>
        <p:blipFill>
          <a:blip r:embed="rId3">
            <a:lum bright="20000"/>
          </a:blip>
          <a:srcRect/>
          <a:stretch>
            <a:fillRect/>
          </a:stretch>
        </p:blipFill>
        <p:spPr bwMode="auto">
          <a:xfrm>
            <a:off x="53974" y="6072206"/>
            <a:ext cx="9090025" cy="792144"/>
          </a:xfrm>
          <a:prstGeom prst="rect">
            <a:avLst/>
          </a:prstGeom>
          <a:noFill/>
          <a:ln w="9525">
            <a:noFill/>
            <a:miter lim="800000"/>
            <a:headEnd/>
            <a:tailEnd/>
          </a:ln>
        </p:spPr>
      </p:pic>
    </p:spTree>
    <p:extLst>
      <p:ext uri="{BB962C8B-B14F-4D97-AF65-F5344CB8AC3E}">
        <p14:creationId xmlns:p14="http://schemas.microsoft.com/office/powerpoint/2010/main" val="66532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ie de membrete2.jpg"/>
          <p:cNvPicPr>
            <a:picLocks noChangeAspect="1" noChangeArrowheads="1"/>
          </p:cNvPicPr>
          <p:nvPr/>
        </p:nvPicPr>
        <p:blipFill>
          <a:blip r:embed="rId2">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0"/>
            <a:ext cx="857256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857224" y="571480"/>
            <a:ext cx="7632848" cy="461665"/>
          </a:xfrm>
          <a:prstGeom prst="rect">
            <a:avLst/>
          </a:prstGeom>
        </p:spPr>
        <p:txBody>
          <a:bodyPr wrap="square">
            <a:spAutoFit/>
          </a:bodyPr>
          <a:lstStyle/>
          <a:p>
            <a:pPr algn="ctr"/>
            <a:r>
              <a:rPr lang="es-CO" sz="2400" b="1" dirty="0" smtClean="0"/>
              <a:t>SOLICITUDES DE CONCILIACIONES EXTRAJUDICIALES</a:t>
            </a:r>
            <a:endParaRPr lang="es-CO" sz="2400" b="1" dirty="0"/>
          </a:p>
        </p:txBody>
      </p:sp>
      <p:graphicFrame>
        <p:nvGraphicFramePr>
          <p:cNvPr id="6" name="1 Gráfico"/>
          <p:cNvGraphicFramePr/>
          <p:nvPr/>
        </p:nvGraphicFramePr>
        <p:xfrm>
          <a:off x="1285852" y="1500174"/>
          <a:ext cx="6858048" cy="44291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2070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ie de membrete2.jpg"/>
          <p:cNvPicPr>
            <a:picLocks noChangeAspect="1" noChangeArrowheads="1"/>
          </p:cNvPicPr>
          <p:nvPr/>
        </p:nvPicPr>
        <p:blipFill>
          <a:blip r:embed="rId2">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0"/>
            <a:ext cx="857256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857224" y="571480"/>
            <a:ext cx="7632848" cy="461665"/>
          </a:xfrm>
          <a:prstGeom prst="rect">
            <a:avLst/>
          </a:prstGeom>
        </p:spPr>
        <p:txBody>
          <a:bodyPr wrap="square">
            <a:spAutoFit/>
          </a:bodyPr>
          <a:lstStyle/>
          <a:p>
            <a:pPr algn="ctr"/>
            <a:r>
              <a:rPr lang="es-CO" sz="2400" b="1" dirty="0" smtClean="0"/>
              <a:t>SOLICITUDES DE CONCILIACIONES EXTRAJUDICIALES</a:t>
            </a:r>
            <a:endParaRPr lang="es-CO" sz="2400" b="1" dirty="0"/>
          </a:p>
        </p:txBody>
      </p:sp>
      <p:sp>
        <p:nvSpPr>
          <p:cNvPr id="13" name="12 CuadroTexto"/>
          <p:cNvSpPr txBox="1"/>
          <p:nvPr/>
        </p:nvSpPr>
        <p:spPr>
          <a:xfrm>
            <a:off x="632744" y="1268760"/>
            <a:ext cx="7878512" cy="6309420"/>
          </a:xfrm>
          <a:prstGeom prst="rect">
            <a:avLst/>
          </a:prstGeom>
          <a:noFill/>
        </p:spPr>
        <p:txBody>
          <a:bodyPr wrap="square" rtlCol="0">
            <a:spAutoFit/>
          </a:bodyPr>
          <a:lstStyle/>
          <a:p>
            <a:pPr algn="just"/>
            <a:r>
              <a:rPr lang="es-CO" sz="1400" dirty="0" smtClean="0"/>
              <a:t>El funcionamiento y puesta en marcha del comité de conciliación en el Distrito de Barranquilla esta reglamentado por el Decreto Nacional N° 1716 de 2009 e internamente se rige por la Resolución N° 0001 de 2008; el comité esta conformado por la Alcaldesa Distrital de Barranquilla o su delegada quien tiene voz y voto, e igualmente lo conforman el Secretario de Hacienda y el Jefe de la Oficina Jurídica quienes también gozan de voz y voto. </a:t>
            </a:r>
          </a:p>
          <a:p>
            <a:pPr algn="just"/>
            <a:endParaRPr lang="es-CO" sz="1400" dirty="0" smtClean="0"/>
          </a:p>
          <a:p>
            <a:pPr algn="just"/>
            <a:r>
              <a:rPr lang="es-CO" sz="1400" dirty="0" smtClean="0"/>
              <a:t>En esta vigencia se lograron acuerdos conciliatorios por el orden de los </a:t>
            </a:r>
            <a:r>
              <a:rPr lang="es-CO" sz="1400" dirty="0" smtClean="0">
                <a:solidFill>
                  <a:srgbClr val="000000"/>
                </a:solidFill>
              </a:rPr>
              <a:t>$ 1.060.204.896 logrando un ahorro estimado para el Distrito de </a:t>
            </a:r>
            <a:r>
              <a:rPr lang="es-CO" sz="1400" dirty="0" smtClean="0"/>
              <a:t>$ 905.000.000;  dentro de los cuales se destaca dos (2) medios de control con pretensión de reparación directa, una contractual y una acción de nulidad y restablecimiento de derecho para un total de cuatro casos conciliados. </a:t>
            </a:r>
            <a:r>
              <a:rPr lang="es-CO" sz="1400" dirty="0" smtClean="0">
                <a:solidFill>
                  <a:srgbClr val="000000"/>
                </a:solidFill>
              </a:rPr>
              <a:t> </a:t>
            </a:r>
            <a:endParaRPr lang="es-CO" sz="1400" dirty="0" smtClean="0"/>
          </a:p>
          <a:p>
            <a:pPr algn="just"/>
            <a:endParaRPr lang="es-CO" sz="1400" dirty="0" smtClean="0"/>
          </a:p>
          <a:p>
            <a:pPr algn="just"/>
            <a:r>
              <a:rPr lang="es-CO" sz="1400" dirty="0" smtClean="0"/>
              <a:t>Es de resaltar que gracias al trabajo coordinado entre la Oficina Jurídica y la Gerencia de Gestión de Ingresos Distrital se logro la recuperación de DOS MIL CUATROCIENTOS CINCUENTA Y CUATRO MILLONES SETECIENTOS TREINTA Y SEIS MIL NOVECIENTOS TRECE PESOS $2.454.736.913 por concepto de Impuestos predial unificado e impuesto de industria y comercio de vigencias anteriores sin cancelar, lo anterior de conformidad a lo descrito e</a:t>
            </a:r>
            <a:r>
              <a:rPr lang="es-ES_tradnl" sz="1400" dirty="0" smtClean="0"/>
              <a:t>n la Ley 1607 de 2012 y en el Decreto Distrital N° 0441 de 2013, normas de carácter especial y temporal que permitieron la realización de acuerdos conciliatorios de aquellos procesos que se encontraban en tramite ante el Honorable Consejo de Estado y Tribunal Administrativo del Atlántico.</a:t>
            </a:r>
          </a:p>
          <a:p>
            <a:pPr algn="just"/>
            <a:endParaRPr lang="es-ES_tradnl" sz="1400" dirty="0"/>
          </a:p>
          <a:p>
            <a:pPr algn="just"/>
            <a:r>
              <a:rPr lang="es-ES_tradnl" sz="1400" dirty="0" smtClean="0"/>
              <a:t>La aprobación judicial de estos acuerdos se realizaron en la vigencia 2014,</a:t>
            </a:r>
          </a:p>
          <a:p>
            <a:pPr algn="just"/>
            <a:endParaRPr lang="es-ES_tradnl" dirty="0" smtClean="0"/>
          </a:p>
          <a:p>
            <a:pPr algn="just">
              <a:buFont typeface="Wingdings" pitchFamily="2" charset="2"/>
              <a:buChar char="Ø"/>
            </a:pPr>
            <a:r>
              <a:rPr lang="es-ES_tradnl" sz="1200" dirty="0" smtClean="0"/>
              <a:t>Acción de nulidad y restablecimiento del derecho radicación </a:t>
            </a:r>
            <a:r>
              <a:rPr lang="es-MX" sz="1200" dirty="0" smtClean="0"/>
              <a:t>No 08001233100020090080101 Actor Cementos Argos.</a:t>
            </a:r>
          </a:p>
          <a:p>
            <a:pPr algn="just">
              <a:buFont typeface="Wingdings" pitchFamily="2" charset="2"/>
              <a:buChar char="Ø"/>
            </a:pPr>
            <a:r>
              <a:rPr lang="es-ES_tradnl" sz="1200" dirty="0" smtClean="0"/>
              <a:t>Acción de nulidad y restablecimiento del derecho radicación </a:t>
            </a:r>
            <a:r>
              <a:rPr lang="es-MX" sz="1200" dirty="0" smtClean="0"/>
              <a:t>No 080013331004201200109 Actor </a:t>
            </a:r>
            <a:r>
              <a:rPr lang="es-MX" sz="1200" dirty="0" err="1" smtClean="0"/>
              <a:t>Tennis</a:t>
            </a:r>
            <a:r>
              <a:rPr lang="es-MX" sz="1200" dirty="0" smtClean="0"/>
              <a:t> S.A. </a:t>
            </a:r>
          </a:p>
          <a:p>
            <a:pPr algn="just">
              <a:buFont typeface="Wingdings" pitchFamily="2" charset="2"/>
              <a:buChar char="Ø"/>
            </a:pPr>
            <a:endParaRPr lang="es-CO" sz="1400" dirty="0" smtClean="0"/>
          </a:p>
          <a:p>
            <a:pPr algn="just"/>
            <a:endParaRPr lang="es-CO" dirty="0" smtClean="0"/>
          </a:p>
          <a:p>
            <a:pPr algn="just"/>
            <a:endParaRPr lang="es-CO" dirty="0" smtClean="0"/>
          </a:p>
          <a:p>
            <a:pPr algn="just"/>
            <a:endParaRPr lang="es-CO" dirty="0"/>
          </a:p>
        </p:txBody>
      </p:sp>
    </p:spTree>
    <p:extLst>
      <p:ext uri="{BB962C8B-B14F-4D97-AF65-F5344CB8AC3E}">
        <p14:creationId xmlns:p14="http://schemas.microsoft.com/office/powerpoint/2010/main" val="783696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 Imagen" descr="heat.jpg"/>
          <p:cNvPicPr>
            <a:picLocks noChangeAspect="1" noChangeArrowheads="1"/>
          </p:cNvPicPr>
          <p:nvPr/>
        </p:nvPicPr>
        <p:blipFill>
          <a:blip r:embed="rId2"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905000" y="1154266"/>
            <a:ext cx="5334000" cy="707886"/>
          </a:xfrm>
          <a:prstGeom prst="rect">
            <a:avLst/>
          </a:prstGeom>
        </p:spPr>
        <p:txBody>
          <a:bodyPr wrap="square">
            <a:spAutoFit/>
          </a:bodyPr>
          <a:lstStyle/>
          <a:p>
            <a:pPr algn="ctr"/>
            <a:r>
              <a:rPr lang="es-CO" sz="2000" b="1" dirty="0" smtClean="0"/>
              <a:t>CONCILIACIÓNES RECONOCIDAS EN FAVOR DEL DISTRITO DE BARRANQUILLA</a:t>
            </a:r>
            <a:endParaRPr lang="es-CO" sz="2000" b="1" dirty="0"/>
          </a:p>
        </p:txBody>
      </p:sp>
      <p:sp>
        <p:nvSpPr>
          <p:cNvPr id="9" name="8 Rectángulo"/>
          <p:cNvSpPr/>
          <p:nvPr/>
        </p:nvSpPr>
        <p:spPr>
          <a:xfrm>
            <a:off x="550453" y="2228241"/>
            <a:ext cx="8097066" cy="2585323"/>
          </a:xfrm>
          <a:prstGeom prst="rect">
            <a:avLst/>
          </a:prstGeom>
        </p:spPr>
        <p:txBody>
          <a:bodyPr wrap="square">
            <a:spAutoFit/>
          </a:bodyPr>
          <a:lstStyle/>
          <a:p>
            <a:pPr algn="just"/>
            <a:r>
              <a:rPr lang="es-CO" dirty="0"/>
              <a:t>Es importante resaltar que entre el DISTRITO ESPECIAL, INDUSTRIAL Y PORTUARIO DE BARRANQUILLA y la NACION—RAMA JUDICIAL se celebró acuerdo de conciliación  dentro de un proceso de reparación directa el cual cursó  en el Tribunal Administrativo del Atlántico, Subsección de Descongestión, despacho del Magistrado Dr. RAFAEL AUGUSTO BORGE MENDOZA.  En consecuencia</a:t>
            </a:r>
            <a:r>
              <a:rPr lang="es-CO" dirty="0" smtClean="0"/>
              <a:t>, se </a:t>
            </a:r>
            <a:r>
              <a:rPr lang="es-CO" dirty="0"/>
              <a:t>dispuso cancelar en favor del D.E.I.P. de Barranquilla  la suma de </a:t>
            </a:r>
            <a:r>
              <a:rPr lang="es-CO" b="1" dirty="0"/>
              <a:t>$425.524.389.5 (Cuatrocientos veinticinco millones quinientos veinticuatro mil trescientos ochenta y nueve pesos con cinco centavos)</a:t>
            </a:r>
            <a:r>
              <a:rPr lang="es-CO" dirty="0"/>
              <a:t>, dineros </a:t>
            </a:r>
            <a:r>
              <a:rPr lang="es-CO" dirty="0" smtClean="0"/>
              <a:t>estos que fueron reincorporados al activo patrimonial del Distrito.</a:t>
            </a:r>
            <a:endParaRPr lang="es-CO" dirty="0">
              <a:cs typeface="Arial" charset="0"/>
            </a:endParaRPr>
          </a:p>
        </p:txBody>
      </p:sp>
      <p:pic>
        <p:nvPicPr>
          <p:cNvPr id="7" name="6 Imagen" descr="pie de membrete2.jpg"/>
          <p:cNvPicPr>
            <a:picLocks noChangeAspect="1" noChangeArrowheads="1"/>
          </p:cNvPicPr>
          <p:nvPr/>
        </p:nvPicPr>
        <p:blipFill>
          <a:blip r:embed="rId3" cstate="print">
            <a:lum bright="20000"/>
          </a:blip>
          <a:srcRect/>
          <a:stretch>
            <a:fillRect/>
          </a:stretch>
        </p:blipFill>
        <p:spPr bwMode="auto">
          <a:xfrm>
            <a:off x="53974" y="6072206"/>
            <a:ext cx="9090025" cy="792144"/>
          </a:xfrm>
          <a:prstGeom prst="rect">
            <a:avLst/>
          </a:prstGeom>
          <a:noFill/>
          <a:ln w="9525">
            <a:noFill/>
            <a:miter lim="800000"/>
            <a:headEnd/>
            <a:tailEnd/>
          </a:ln>
        </p:spPr>
      </p:pic>
    </p:spTree>
    <p:extLst>
      <p:ext uri="{BB962C8B-B14F-4D97-AF65-F5344CB8AC3E}">
        <p14:creationId xmlns:p14="http://schemas.microsoft.com/office/powerpoint/2010/main" val="1285837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 Imagen" descr="heat.jpg"/>
          <p:cNvPicPr>
            <a:picLocks noChangeAspect="1" noChangeArrowheads="1"/>
          </p:cNvPicPr>
          <p:nvPr/>
        </p:nvPicPr>
        <p:blipFill>
          <a:blip r:embed="rId2"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905000" y="1154266"/>
            <a:ext cx="5334000" cy="400110"/>
          </a:xfrm>
          <a:prstGeom prst="rect">
            <a:avLst/>
          </a:prstGeom>
        </p:spPr>
        <p:txBody>
          <a:bodyPr wrap="square">
            <a:spAutoFit/>
          </a:bodyPr>
          <a:lstStyle/>
          <a:p>
            <a:pPr algn="ctr"/>
            <a:r>
              <a:rPr lang="es-CO" sz="2000" b="1" dirty="0" smtClean="0"/>
              <a:t>DINEROS RECUPERADOS  VIGENCIA 2015</a:t>
            </a:r>
            <a:endParaRPr lang="es-CO" sz="2000" b="1" dirty="0"/>
          </a:p>
        </p:txBody>
      </p:sp>
      <p:pic>
        <p:nvPicPr>
          <p:cNvPr id="7" name="6 Imagen" descr="pie de membrete2.jpg"/>
          <p:cNvPicPr>
            <a:picLocks noChangeAspect="1" noChangeArrowheads="1"/>
          </p:cNvPicPr>
          <p:nvPr/>
        </p:nvPicPr>
        <p:blipFill>
          <a:blip r:embed="rId3" cstate="print">
            <a:lum bright="20000"/>
          </a:blip>
          <a:srcRect/>
          <a:stretch>
            <a:fillRect/>
          </a:stretch>
        </p:blipFill>
        <p:spPr bwMode="auto">
          <a:xfrm>
            <a:off x="53974" y="6072206"/>
            <a:ext cx="9090025" cy="792144"/>
          </a:xfrm>
          <a:prstGeom prst="rect">
            <a:avLst/>
          </a:prstGeom>
          <a:noFill/>
          <a:ln w="9525">
            <a:noFill/>
            <a:miter lim="800000"/>
            <a:headEnd/>
            <a:tailEnd/>
          </a:ln>
        </p:spPr>
      </p:pic>
      <p:sp>
        <p:nvSpPr>
          <p:cNvPr id="2" name="Rectángulo 1"/>
          <p:cNvSpPr/>
          <p:nvPr/>
        </p:nvSpPr>
        <p:spPr>
          <a:xfrm>
            <a:off x="285720" y="1554376"/>
            <a:ext cx="8572560" cy="4739759"/>
          </a:xfrm>
          <a:prstGeom prst="rect">
            <a:avLst/>
          </a:prstGeom>
        </p:spPr>
        <p:txBody>
          <a:bodyPr wrap="square">
            <a:spAutoFit/>
          </a:bodyPr>
          <a:lstStyle/>
          <a:p>
            <a:pPr algn="just"/>
            <a:r>
              <a:rPr lang="es-ES_tradnl" b="1" dirty="0">
                <a:latin typeface="Arial" panose="020B0604020202020204" pitchFamily="34" charset="0"/>
                <a:ea typeface="Times New Roman" panose="02020603050405020304" pitchFamily="18" charset="0"/>
              </a:rPr>
              <a:t>REDUCCIÓN DE PROCESOS EJECUTIVOS</a:t>
            </a:r>
            <a:endParaRPr lang="es-CO" dirty="0">
              <a:latin typeface="Arial" panose="020B0604020202020204" pitchFamily="34" charset="0"/>
              <a:ea typeface="Times New Roman" panose="02020603050405020304" pitchFamily="18" charset="0"/>
            </a:endParaRPr>
          </a:p>
          <a:p>
            <a:pPr algn="just"/>
            <a:r>
              <a:rPr lang="es-ES_tradnl" dirty="0">
                <a:latin typeface="Arial" panose="020B0604020202020204" pitchFamily="34" charset="0"/>
                <a:ea typeface="Times New Roman" panose="02020603050405020304" pitchFamily="18" charset="0"/>
              </a:rPr>
              <a:t> </a:t>
            </a:r>
            <a:endParaRPr lang="es-CO" dirty="0">
              <a:latin typeface="Arial" panose="020B0604020202020204" pitchFamily="34" charset="0"/>
              <a:ea typeface="Times New Roman" panose="02020603050405020304" pitchFamily="18" charset="0"/>
            </a:endParaRPr>
          </a:p>
          <a:p>
            <a:pPr algn="just"/>
            <a:r>
              <a:rPr lang="es-ES_tradnl" sz="1400" dirty="0">
                <a:latin typeface="Arial" panose="020B0604020202020204" pitchFamily="34" charset="0"/>
                <a:ea typeface="Times New Roman" panose="02020603050405020304" pitchFamily="18" charset="0"/>
              </a:rPr>
              <a:t>Una de las principales metas trazadas al inicio de la gestión de gobierno fue la de lograr la identificación plena de todos los procesos judiciales que cursaban en contra del Distrito, haciendo especial énfasis en los procesos ejecutivos, los cuales por su naturaleza especial, su contenido económico, y las medidas cautelares de embargo que se decretan en su inicio, son los que mayor impacto tienen sobre las finanzas, llegando a congelar recursos propios o de destinación específica del Distrito, o desviando recursos de impuestos y tasas que en lugar de ingresar directamente al ente territorial, se desviaban en depósitos judiciales constituidos a favor de los procesos ejecutivos existentes. </a:t>
            </a:r>
            <a:endParaRPr lang="es-CO" sz="1400" dirty="0">
              <a:latin typeface="Arial" panose="020B0604020202020204" pitchFamily="34" charset="0"/>
              <a:ea typeface="Times New Roman" panose="02020603050405020304" pitchFamily="18" charset="0"/>
            </a:endParaRPr>
          </a:p>
          <a:p>
            <a:pPr algn="just"/>
            <a:r>
              <a:rPr lang="es-ES_tradnl" sz="1400" dirty="0">
                <a:latin typeface="Arial" panose="020B0604020202020204" pitchFamily="34" charset="0"/>
                <a:ea typeface="Times New Roman" panose="02020603050405020304" pitchFamily="18" charset="0"/>
              </a:rPr>
              <a:t> </a:t>
            </a:r>
            <a:endParaRPr lang="es-CO" sz="1400" dirty="0">
              <a:latin typeface="Arial" panose="020B0604020202020204" pitchFamily="34" charset="0"/>
              <a:ea typeface="Times New Roman" panose="02020603050405020304" pitchFamily="18" charset="0"/>
            </a:endParaRPr>
          </a:p>
          <a:p>
            <a:pPr algn="just"/>
            <a:r>
              <a:rPr lang="es-ES_tradnl" sz="1400" dirty="0">
                <a:latin typeface="Arial" panose="020B0604020202020204" pitchFamily="34" charset="0"/>
                <a:ea typeface="Times New Roman" panose="02020603050405020304" pitchFamily="18" charset="0"/>
              </a:rPr>
              <a:t>Gracias a todas las gestiones adelantadas, depuración de procesos y a la defensa efectiva adelantada por la Oficina Jurídica, se logró reducir considerablemente el número de procesos ejecutivos identificados. Al inicio del año 2008 cursaban más de 550 procesos ejecutivos y actualmente cursan solo </a:t>
            </a:r>
            <a:r>
              <a:rPr lang="es-ES_tradnl" sz="1400" dirty="0" smtClean="0">
                <a:latin typeface="Arial" panose="020B0604020202020204" pitchFamily="34" charset="0"/>
                <a:ea typeface="Times New Roman" panose="02020603050405020304" pitchFamily="18" charset="0"/>
              </a:rPr>
              <a:t>49 </a:t>
            </a:r>
            <a:r>
              <a:rPr lang="es-ES_tradnl" sz="1400" dirty="0">
                <a:latin typeface="Arial" panose="020B0604020202020204" pitchFamily="34" charset="0"/>
                <a:ea typeface="Times New Roman" panose="02020603050405020304" pitchFamily="18" charset="0"/>
              </a:rPr>
              <a:t>procesos, lo que refleja una reducción del 80% y con absoluta tendencia a seguir bajando </a:t>
            </a:r>
            <a:r>
              <a:rPr lang="es-ES_tradnl" sz="1400" dirty="0" smtClean="0">
                <a:latin typeface="Arial" panose="020B0604020202020204" pitchFamily="34" charset="0"/>
                <a:ea typeface="Times New Roman" panose="02020603050405020304" pitchFamily="18" charset="0"/>
              </a:rPr>
              <a:t>pero </a:t>
            </a:r>
            <a:r>
              <a:rPr lang="es-ES_tradnl" sz="1400" dirty="0">
                <a:latin typeface="Arial" panose="020B0604020202020204" pitchFamily="34" charset="0"/>
                <a:ea typeface="Times New Roman" panose="02020603050405020304" pitchFamily="18" charset="0"/>
              </a:rPr>
              <a:t>que se tiene la certeza que serán definidos a favor del Distrito de acuerdo a las líneas de decisión que vienen manejando los distintos Juzgados y Tribunales judiciales.</a:t>
            </a:r>
            <a:endParaRPr lang="es-CO" sz="1400" dirty="0">
              <a:latin typeface="Arial" panose="020B0604020202020204" pitchFamily="34" charset="0"/>
              <a:ea typeface="Times New Roman" panose="02020603050405020304" pitchFamily="18" charset="0"/>
            </a:endParaRPr>
          </a:p>
          <a:p>
            <a:pPr algn="just"/>
            <a:r>
              <a:rPr lang="es-ES_tradnl" sz="1400" dirty="0">
                <a:latin typeface="Arial" panose="020B0604020202020204" pitchFamily="34" charset="0"/>
                <a:ea typeface="Times New Roman" panose="02020603050405020304" pitchFamily="18" charset="0"/>
              </a:rPr>
              <a:t> </a:t>
            </a:r>
            <a:endParaRPr lang="es-CO" sz="1400" dirty="0">
              <a:latin typeface="Arial" panose="020B0604020202020204" pitchFamily="34" charset="0"/>
              <a:ea typeface="Times New Roman" panose="02020603050405020304" pitchFamily="18" charset="0"/>
            </a:endParaRPr>
          </a:p>
          <a:p>
            <a:pPr algn="just"/>
            <a:r>
              <a:rPr lang="es-ES_tradnl" sz="1400" dirty="0">
                <a:latin typeface="Arial" panose="020B0604020202020204" pitchFamily="34" charset="0"/>
                <a:ea typeface="Times New Roman" panose="02020603050405020304" pitchFamily="18" charset="0"/>
              </a:rPr>
              <a:t>El proceso de recuperación de títulos judiciales se inició con un exhaustivo ejercicio de depuración con el Banco Agrario, las distintas empresas contribuyentes de Barranquilla y los diferentes Juzgados; con lo que se obtuvo la identificación y ubicación exacta de todos los dineros de propiedad del Distrito que se encontraban depositados en títulos judiciales a favor de distintos procesos ejecutivos.</a:t>
            </a:r>
            <a:endParaRPr lang="es-CO" sz="1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3187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 Imagen" descr="heat.jpg"/>
          <p:cNvPicPr>
            <a:picLocks noChangeAspect="1" noChangeArrowheads="1"/>
          </p:cNvPicPr>
          <p:nvPr/>
        </p:nvPicPr>
        <p:blipFill>
          <a:blip r:embed="rId2"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905000" y="1154266"/>
            <a:ext cx="5334000" cy="400110"/>
          </a:xfrm>
          <a:prstGeom prst="rect">
            <a:avLst/>
          </a:prstGeom>
        </p:spPr>
        <p:txBody>
          <a:bodyPr wrap="square">
            <a:spAutoFit/>
          </a:bodyPr>
          <a:lstStyle/>
          <a:p>
            <a:pPr algn="ctr"/>
            <a:r>
              <a:rPr lang="es-CO" sz="2000" b="1" dirty="0" smtClean="0"/>
              <a:t>DINEROS RECUPERADOS  VIGENCIA 2015</a:t>
            </a:r>
            <a:endParaRPr lang="es-CO" sz="2000" b="1" dirty="0"/>
          </a:p>
        </p:txBody>
      </p:sp>
      <p:sp>
        <p:nvSpPr>
          <p:cNvPr id="9" name="8 Rectángulo"/>
          <p:cNvSpPr/>
          <p:nvPr/>
        </p:nvSpPr>
        <p:spPr>
          <a:xfrm>
            <a:off x="733276" y="1584048"/>
            <a:ext cx="8097066" cy="2246769"/>
          </a:xfrm>
          <a:prstGeom prst="rect">
            <a:avLst/>
          </a:prstGeom>
        </p:spPr>
        <p:txBody>
          <a:bodyPr wrap="square">
            <a:spAutoFit/>
          </a:bodyPr>
          <a:lstStyle/>
          <a:p>
            <a:pPr algn="just"/>
            <a:r>
              <a:rPr lang="es-CO" sz="1400" dirty="0">
                <a:cs typeface="Arial" charset="0"/>
              </a:rPr>
              <a:t>Una vez surtida esta etapa se procedió a solicitar el desembargo en los procesos que ya estaban terminados, pero que no había sido levantada la medida cautelar y por ende se continuaban constituyendo títulos, requiriéndose el levantamiento de la medida cautelar y la respectiva devolución de los excedentes o remanentes en aquellos procesos que no estaban terminados pero que ya el monto de la medida cautelar estaba cubierto; incluso en exceso.</a:t>
            </a:r>
          </a:p>
          <a:p>
            <a:pPr algn="just"/>
            <a:endParaRPr lang="es-CO" sz="1400" dirty="0">
              <a:cs typeface="Arial" charset="0"/>
            </a:endParaRPr>
          </a:p>
          <a:p>
            <a:pPr algn="just"/>
            <a:r>
              <a:rPr lang="es-CO" sz="1400" dirty="0">
                <a:cs typeface="Arial" charset="0"/>
              </a:rPr>
              <a:t>En lo que va corrido en la vigencia 2015 se han recuperado un total QUINIENTOS MILLONES NOVECIENTOS VEINTICINCO MIL CIENTO TREINTA Y CUATRO PESOS CON NOVENTA Y UN CENTAVOS ($500, 925,134.91)  representados en </a:t>
            </a:r>
            <a:r>
              <a:rPr lang="es-CO" sz="1400" dirty="0" smtClean="0">
                <a:cs typeface="Arial" charset="0"/>
              </a:rPr>
              <a:t>títulos </a:t>
            </a:r>
            <a:r>
              <a:rPr lang="es-CO" sz="1400" dirty="0">
                <a:cs typeface="Arial" charset="0"/>
              </a:rPr>
              <a:t>judiciales.</a:t>
            </a:r>
          </a:p>
          <a:p>
            <a:pPr algn="just"/>
            <a:endParaRPr lang="es-CO" sz="1400" dirty="0">
              <a:cs typeface="Arial" charset="0"/>
            </a:endParaRPr>
          </a:p>
        </p:txBody>
      </p:sp>
      <p:pic>
        <p:nvPicPr>
          <p:cNvPr id="7" name="6 Imagen" descr="pie de membrete2.jpg"/>
          <p:cNvPicPr>
            <a:picLocks noChangeAspect="1" noChangeArrowheads="1"/>
          </p:cNvPicPr>
          <p:nvPr/>
        </p:nvPicPr>
        <p:blipFill>
          <a:blip r:embed="rId3" cstate="print">
            <a:lum bright="20000"/>
          </a:blip>
          <a:srcRect/>
          <a:stretch>
            <a:fillRect/>
          </a:stretch>
        </p:blipFill>
        <p:spPr bwMode="auto">
          <a:xfrm>
            <a:off x="53974" y="6072206"/>
            <a:ext cx="9090025" cy="792144"/>
          </a:xfrm>
          <a:prstGeom prst="rect">
            <a:avLst/>
          </a:prstGeom>
          <a:noFill/>
          <a:ln w="9525">
            <a:noFill/>
            <a:miter lim="800000"/>
            <a:headEnd/>
            <a:tailEnd/>
          </a:ln>
        </p:spPr>
      </p:pic>
      <p:graphicFrame>
        <p:nvGraphicFramePr>
          <p:cNvPr id="2" name="Tabla 1"/>
          <p:cNvGraphicFramePr>
            <a:graphicFrameLocks noGrp="1"/>
          </p:cNvGraphicFramePr>
          <p:nvPr>
            <p:extLst>
              <p:ext uri="{D42A27DB-BD31-4B8C-83A1-F6EECF244321}">
                <p14:modId xmlns:p14="http://schemas.microsoft.com/office/powerpoint/2010/main" val="619954676"/>
              </p:ext>
            </p:extLst>
          </p:nvPr>
        </p:nvGraphicFramePr>
        <p:xfrm>
          <a:off x="5292080" y="4260599"/>
          <a:ext cx="2958182" cy="1905000"/>
        </p:xfrm>
        <a:graphic>
          <a:graphicData uri="http://schemas.openxmlformats.org/drawingml/2006/table">
            <a:tbl>
              <a:tblPr firstRow="1" firstCol="1" bandRow="1">
                <a:tableStyleId>{5C22544A-7EE6-4342-B048-85BDC9FD1C3A}</a:tableStyleId>
              </a:tblPr>
              <a:tblGrid>
                <a:gridCol w="1295554"/>
                <a:gridCol w="1662628"/>
              </a:tblGrid>
              <a:tr h="190500">
                <a:tc>
                  <a:txBody>
                    <a:bodyPr/>
                    <a:lstStyle/>
                    <a:p>
                      <a:pPr marL="0" marR="0" algn="l">
                        <a:spcBef>
                          <a:spcPts val="0"/>
                        </a:spcBef>
                        <a:spcAft>
                          <a:spcPts val="0"/>
                        </a:spcAft>
                      </a:pPr>
                      <a:r>
                        <a:rPr lang="es-CO" sz="1100">
                          <a:effectLst/>
                        </a:rPr>
                        <a:t>AÑO</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l">
                        <a:spcBef>
                          <a:spcPts val="0"/>
                        </a:spcBef>
                        <a:spcAft>
                          <a:spcPts val="0"/>
                        </a:spcAft>
                      </a:pPr>
                      <a:r>
                        <a:rPr lang="es-CO" sz="1100">
                          <a:effectLst/>
                        </a:rPr>
                        <a:t>VALOR</a:t>
                      </a:r>
                      <a:endParaRPr lang="es-CO" sz="1100">
                        <a:effectLst/>
                        <a:latin typeface="Arial" panose="020B0604020202020204" pitchFamily="34" charset="0"/>
                        <a:ea typeface="Times New Roman" panose="02020603050405020304" pitchFamily="18" charset="0"/>
                      </a:endParaRPr>
                    </a:p>
                  </a:txBody>
                  <a:tcPr marL="44450" marR="44450" marT="0" marB="0" anchor="b"/>
                </a:tc>
              </a:tr>
              <a:tr h="190500">
                <a:tc>
                  <a:txBody>
                    <a:bodyPr/>
                    <a:lstStyle/>
                    <a:p>
                      <a:pPr marL="0" marR="0" algn="r">
                        <a:spcBef>
                          <a:spcPts val="0"/>
                        </a:spcBef>
                        <a:spcAft>
                          <a:spcPts val="0"/>
                        </a:spcAft>
                      </a:pPr>
                      <a:r>
                        <a:rPr lang="es-CO" sz="1100">
                          <a:effectLst/>
                        </a:rPr>
                        <a:t>2008</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$16,411,396,175</a:t>
                      </a:r>
                      <a:endParaRPr lang="es-CO" sz="1100">
                        <a:effectLst/>
                        <a:latin typeface="Arial" panose="020B0604020202020204" pitchFamily="34" charset="0"/>
                        <a:ea typeface="Times New Roman" panose="02020603050405020304" pitchFamily="18" charset="0"/>
                      </a:endParaRPr>
                    </a:p>
                  </a:txBody>
                  <a:tcPr marL="44450" marR="44450" marT="0" marB="0" anchor="b"/>
                </a:tc>
              </a:tr>
              <a:tr h="190500">
                <a:tc>
                  <a:txBody>
                    <a:bodyPr/>
                    <a:lstStyle/>
                    <a:p>
                      <a:pPr marL="0" marR="0" algn="r">
                        <a:spcBef>
                          <a:spcPts val="0"/>
                        </a:spcBef>
                        <a:spcAft>
                          <a:spcPts val="0"/>
                        </a:spcAft>
                      </a:pPr>
                      <a:r>
                        <a:rPr lang="es-CO" sz="1100">
                          <a:effectLst/>
                        </a:rPr>
                        <a:t>2009</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$26,715,714,401</a:t>
                      </a:r>
                      <a:endParaRPr lang="es-CO" sz="1100">
                        <a:effectLst/>
                        <a:latin typeface="Arial" panose="020B0604020202020204" pitchFamily="34" charset="0"/>
                        <a:ea typeface="Times New Roman" panose="02020603050405020304" pitchFamily="18" charset="0"/>
                      </a:endParaRPr>
                    </a:p>
                  </a:txBody>
                  <a:tcPr marL="44450" marR="44450" marT="0" marB="0" anchor="b"/>
                </a:tc>
              </a:tr>
              <a:tr h="190500">
                <a:tc>
                  <a:txBody>
                    <a:bodyPr/>
                    <a:lstStyle/>
                    <a:p>
                      <a:pPr marL="0" marR="0" algn="r">
                        <a:spcBef>
                          <a:spcPts val="0"/>
                        </a:spcBef>
                        <a:spcAft>
                          <a:spcPts val="0"/>
                        </a:spcAft>
                      </a:pPr>
                      <a:r>
                        <a:rPr lang="es-CO" sz="1100">
                          <a:effectLst/>
                        </a:rPr>
                        <a:t>2010</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$26,810,914,584</a:t>
                      </a:r>
                      <a:endParaRPr lang="es-CO" sz="1100">
                        <a:effectLst/>
                        <a:latin typeface="Arial" panose="020B0604020202020204" pitchFamily="34" charset="0"/>
                        <a:ea typeface="Times New Roman" panose="02020603050405020304" pitchFamily="18" charset="0"/>
                      </a:endParaRPr>
                    </a:p>
                  </a:txBody>
                  <a:tcPr marL="44450" marR="44450" marT="0" marB="0" anchor="b"/>
                </a:tc>
              </a:tr>
              <a:tr h="190500">
                <a:tc>
                  <a:txBody>
                    <a:bodyPr/>
                    <a:lstStyle/>
                    <a:p>
                      <a:pPr marL="0" marR="0" algn="r">
                        <a:spcBef>
                          <a:spcPts val="0"/>
                        </a:spcBef>
                        <a:spcAft>
                          <a:spcPts val="0"/>
                        </a:spcAft>
                      </a:pPr>
                      <a:r>
                        <a:rPr lang="es-CO" sz="1100">
                          <a:effectLst/>
                        </a:rPr>
                        <a:t>2011</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$13,573,542,981</a:t>
                      </a:r>
                      <a:endParaRPr lang="es-CO" sz="1100">
                        <a:effectLst/>
                        <a:latin typeface="Arial" panose="020B0604020202020204" pitchFamily="34" charset="0"/>
                        <a:ea typeface="Times New Roman" panose="02020603050405020304" pitchFamily="18" charset="0"/>
                      </a:endParaRPr>
                    </a:p>
                  </a:txBody>
                  <a:tcPr marL="44450" marR="44450" marT="0" marB="0" anchor="b"/>
                </a:tc>
              </a:tr>
              <a:tr h="190500">
                <a:tc>
                  <a:txBody>
                    <a:bodyPr/>
                    <a:lstStyle/>
                    <a:p>
                      <a:pPr marL="0" marR="0" algn="r">
                        <a:spcBef>
                          <a:spcPts val="0"/>
                        </a:spcBef>
                        <a:spcAft>
                          <a:spcPts val="0"/>
                        </a:spcAft>
                      </a:pPr>
                      <a:r>
                        <a:rPr lang="es-CO" sz="1100">
                          <a:effectLst/>
                        </a:rPr>
                        <a:t>2012</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$2,999,290,993</a:t>
                      </a:r>
                      <a:endParaRPr lang="es-CO" sz="1100">
                        <a:effectLst/>
                        <a:latin typeface="Arial" panose="020B0604020202020204" pitchFamily="34" charset="0"/>
                        <a:ea typeface="Times New Roman" panose="02020603050405020304" pitchFamily="18" charset="0"/>
                      </a:endParaRPr>
                    </a:p>
                  </a:txBody>
                  <a:tcPr marL="44450" marR="44450" marT="0" marB="0" anchor="b"/>
                </a:tc>
              </a:tr>
              <a:tr h="190500">
                <a:tc>
                  <a:txBody>
                    <a:bodyPr/>
                    <a:lstStyle/>
                    <a:p>
                      <a:pPr marL="0" marR="0" algn="r">
                        <a:spcBef>
                          <a:spcPts val="0"/>
                        </a:spcBef>
                        <a:spcAft>
                          <a:spcPts val="0"/>
                        </a:spcAft>
                      </a:pPr>
                      <a:r>
                        <a:rPr lang="es-CO" sz="1100">
                          <a:effectLst/>
                        </a:rPr>
                        <a:t>2013</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$626,031,075</a:t>
                      </a:r>
                      <a:endParaRPr lang="es-CO" sz="1100">
                        <a:effectLst/>
                        <a:latin typeface="Arial" panose="020B0604020202020204" pitchFamily="34" charset="0"/>
                        <a:ea typeface="Times New Roman" panose="02020603050405020304" pitchFamily="18" charset="0"/>
                      </a:endParaRPr>
                    </a:p>
                  </a:txBody>
                  <a:tcPr marL="44450" marR="44450" marT="0" marB="0" anchor="b"/>
                </a:tc>
              </a:tr>
              <a:tr h="190500">
                <a:tc>
                  <a:txBody>
                    <a:bodyPr/>
                    <a:lstStyle/>
                    <a:p>
                      <a:pPr marL="0" marR="0" algn="r">
                        <a:spcBef>
                          <a:spcPts val="0"/>
                        </a:spcBef>
                        <a:spcAft>
                          <a:spcPts val="0"/>
                        </a:spcAft>
                      </a:pPr>
                      <a:r>
                        <a:rPr lang="es-CO" sz="1100">
                          <a:effectLst/>
                        </a:rPr>
                        <a:t>2014</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$2,526,470,468</a:t>
                      </a:r>
                      <a:endParaRPr lang="es-CO" sz="1100">
                        <a:effectLst/>
                        <a:latin typeface="Arial" panose="020B0604020202020204" pitchFamily="34" charset="0"/>
                        <a:ea typeface="Times New Roman" panose="02020603050405020304" pitchFamily="18" charset="0"/>
                      </a:endParaRPr>
                    </a:p>
                  </a:txBody>
                  <a:tcPr marL="44450" marR="44450" marT="0" marB="0" anchor="b"/>
                </a:tc>
              </a:tr>
              <a:tr h="190500">
                <a:tc>
                  <a:txBody>
                    <a:bodyPr/>
                    <a:lstStyle/>
                    <a:p>
                      <a:pPr marL="0" marR="0" algn="r">
                        <a:spcBef>
                          <a:spcPts val="0"/>
                        </a:spcBef>
                        <a:spcAft>
                          <a:spcPts val="0"/>
                        </a:spcAft>
                      </a:pPr>
                      <a:r>
                        <a:rPr lang="es-CO" sz="1100">
                          <a:effectLst/>
                        </a:rPr>
                        <a:t>2015</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$500,925,135</a:t>
                      </a:r>
                      <a:endParaRPr lang="es-CO" sz="1100">
                        <a:effectLst/>
                        <a:latin typeface="Arial" panose="020B0604020202020204" pitchFamily="34" charset="0"/>
                        <a:ea typeface="Times New Roman" panose="02020603050405020304" pitchFamily="18" charset="0"/>
                      </a:endParaRPr>
                    </a:p>
                  </a:txBody>
                  <a:tcPr marL="44450" marR="44450" marT="0" marB="0" anchor="b"/>
                </a:tc>
              </a:tr>
              <a:tr h="190500">
                <a:tc>
                  <a:txBody>
                    <a:bodyPr/>
                    <a:lstStyle/>
                    <a:p>
                      <a:pPr marL="0" marR="0" algn="l">
                        <a:spcBef>
                          <a:spcPts val="0"/>
                        </a:spcBef>
                        <a:spcAft>
                          <a:spcPts val="0"/>
                        </a:spcAft>
                      </a:pPr>
                      <a:r>
                        <a:rPr lang="es-CO" sz="1100">
                          <a:effectLst/>
                        </a:rPr>
                        <a:t>TOTAL</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dirty="0">
                          <a:effectLst/>
                        </a:rPr>
                        <a:t>$90,164,285,812</a:t>
                      </a:r>
                      <a:endParaRPr lang="es-CO" sz="1100" dirty="0">
                        <a:effectLst/>
                        <a:latin typeface="Arial" panose="020B0604020202020204" pitchFamily="34" charset="0"/>
                        <a:ea typeface="Times New Roman" panose="02020603050405020304" pitchFamily="18" charset="0"/>
                      </a:endParaRPr>
                    </a:p>
                  </a:txBody>
                  <a:tcPr marL="44450" marR="44450" marT="0" marB="0" anchor="b"/>
                </a:tc>
              </a:tr>
            </a:tbl>
          </a:graphicData>
        </a:graphic>
      </p:graphicFrame>
      <p:sp>
        <p:nvSpPr>
          <p:cNvPr id="3" name="Rectangle 1"/>
          <p:cNvSpPr>
            <a:spLocks noChangeArrowheads="1"/>
          </p:cNvSpPr>
          <p:nvPr/>
        </p:nvSpPr>
        <p:spPr bwMode="auto">
          <a:xfrm>
            <a:off x="739925" y="3721990"/>
            <a:ext cx="460851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CO" sz="11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RELACIÓN DEPOSITOS JUDICIALES RECUPERADOS 2008 – 2015</a:t>
            </a:r>
            <a:endParaRPr kumimoji="0" lang="es-CO" altLang="es-CO"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0095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 Imagen" descr="heat.jpg"/>
          <p:cNvPicPr>
            <a:picLocks noChangeAspect="1" noChangeArrowheads="1"/>
          </p:cNvPicPr>
          <p:nvPr/>
        </p:nvPicPr>
        <p:blipFill>
          <a:blip r:embed="rId2"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905000" y="1154266"/>
            <a:ext cx="5334000" cy="400110"/>
          </a:xfrm>
          <a:prstGeom prst="rect">
            <a:avLst/>
          </a:prstGeom>
        </p:spPr>
        <p:txBody>
          <a:bodyPr wrap="square">
            <a:spAutoFit/>
          </a:bodyPr>
          <a:lstStyle/>
          <a:p>
            <a:pPr algn="ctr"/>
            <a:r>
              <a:rPr lang="es-CO" sz="2000" b="1" dirty="0" smtClean="0"/>
              <a:t>DINEROS RECUPERADOS  VIGENCIA 2015</a:t>
            </a:r>
            <a:endParaRPr lang="es-CO" sz="2000" b="1" dirty="0"/>
          </a:p>
        </p:txBody>
      </p:sp>
      <p:sp>
        <p:nvSpPr>
          <p:cNvPr id="9" name="8 Rectángulo"/>
          <p:cNvSpPr/>
          <p:nvPr/>
        </p:nvSpPr>
        <p:spPr>
          <a:xfrm>
            <a:off x="733276" y="1584048"/>
            <a:ext cx="8097066" cy="2308324"/>
          </a:xfrm>
          <a:prstGeom prst="rect">
            <a:avLst/>
          </a:prstGeom>
        </p:spPr>
        <p:txBody>
          <a:bodyPr wrap="square">
            <a:spAutoFit/>
          </a:bodyPr>
          <a:lstStyle/>
          <a:p>
            <a:pPr algn="just"/>
            <a:r>
              <a:rPr lang="es-CO" sz="1400" dirty="0" smtClean="0">
                <a:cs typeface="Arial" charset="0"/>
              </a:rPr>
              <a:t>Uno de los objetivos principales de la Oficina Jurídica, siempre ha sido la de adelantar y llevar hasta el culminación el proceso de recuperación de depósitos judiciales que continúan como remanentes en los procesos ejecutivos que cursan en contra del Distrito de Barranquilla, en sumas no superiores a los $ 6,000,000,000 y como resultado de las estrategias implementadas en el asunto, a la vigencia 2015 se ha logrado la recuperación de: </a:t>
            </a:r>
          </a:p>
          <a:p>
            <a:pPr algn="just"/>
            <a:endParaRPr lang="es-CO" sz="1400" dirty="0" smtClean="0">
              <a:cs typeface="Arial" charset="0"/>
            </a:endParaRPr>
          </a:p>
          <a:p>
            <a:pPr algn="ctr"/>
            <a:r>
              <a:rPr lang="es-CO" sz="1400" b="1" dirty="0" smtClean="0">
                <a:cs typeface="Arial" charset="0"/>
              </a:rPr>
              <a:t>     QUINIENTOS MILLONES NOVECIENTOS VEINTICINCO MIL CIENTO TREINTA Y CUATRO MIL PESOS CON NOVENTA Y UN CENTAVOS</a:t>
            </a:r>
          </a:p>
          <a:p>
            <a:pPr algn="ctr"/>
            <a:r>
              <a:rPr lang="es-CO" sz="1400" b="1" dirty="0" smtClean="0">
                <a:cs typeface="Arial" charset="0"/>
              </a:rPr>
              <a:t>($</a:t>
            </a:r>
            <a:r>
              <a:rPr lang="es-CO" sz="1400" b="1" dirty="0"/>
              <a:t> 500,925,134.91 </a:t>
            </a:r>
            <a:r>
              <a:rPr lang="es-CO" sz="1400" b="1" dirty="0" smtClean="0">
                <a:cs typeface="Arial" charset="0"/>
              </a:rPr>
              <a:t>)</a:t>
            </a:r>
          </a:p>
          <a:p>
            <a:pPr algn="ctr"/>
            <a:endParaRPr lang="es-CO" dirty="0">
              <a:cs typeface="Arial" charset="0"/>
            </a:endParaRPr>
          </a:p>
        </p:txBody>
      </p:sp>
      <p:pic>
        <p:nvPicPr>
          <p:cNvPr id="7" name="6 Imagen" descr="pie de membrete2.jpg"/>
          <p:cNvPicPr>
            <a:picLocks noChangeAspect="1" noChangeArrowheads="1"/>
          </p:cNvPicPr>
          <p:nvPr/>
        </p:nvPicPr>
        <p:blipFill>
          <a:blip r:embed="rId3" cstate="print">
            <a:lum bright="20000"/>
          </a:blip>
          <a:srcRect/>
          <a:stretch>
            <a:fillRect/>
          </a:stretch>
        </p:blipFill>
        <p:spPr bwMode="auto">
          <a:xfrm>
            <a:off x="53974" y="6072206"/>
            <a:ext cx="9090025" cy="792144"/>
          </a:xfrm>
          <a:prstGeom prst="rect">
            <a:avLst/>
          </a:prstGeom>
          <a:noFill/>
          <a:ln w="9525">
            <a:noFill/>
            <a:miter lim="800000"/>
            <a:headEnd/>
            <a:tailEnd/>
          </a:ln>
        </p:spPr>
      </p:pic>
      <p:sp>
        <p:nvSpPr>
          <p:cNvPr id="8" name="5 Rectángulo"/>
          <p:cNvSpPr/>
          <p:nvPr/>
        </p:nvSpPr>
        <p:spPr>
          <a:xfrm>
            <a:off x="2114809" y="3692317"/>
            <a:ext cx="5334000" cy="400110"/>
          </a:xfrm>
          <a:prstGeom prst="rect">
            <a:avLst/>
          </a:prstGeom>
        </p:spPr>
        <p:txBody>
          <a:bodyPr wrap="square">
            <a:spAutoFit/>
          </a:bodyPr>
          <a:lstStyle/>
          <a:p>
            <a:pPr algn="ctr"/>
            <a:r>
              <a:rPr lang="es-CO" sz="2000" b="1" dirty="0" smtClean="0"/>
              <a:t>DINEROS RECUPERADOS  VIGENCIA 2014</a:t>
            </a:r>
            <a:endParaRPr lang="es-CO" sz="2000" b="1" dirty="0"/>
          </a:p>
        </p:txBody>
      </p:sp>
      <p:sp>
        <p:nvSpPr>
          <p:cNvPr id="10" name="8 Rectángulo"/>
          <p:cNvSpPr/>
          <p:nvPr/>
        </p:nvSpPr>
        <p:spPr>
          <a:xfrm>
            <a:off x="899592" y="4092427"/>
            <a:ext cx="7958688" cy="1208781"/>
          </a:xfrm>
          <a:prstGeom prst="rect">
            <a:avLst/>
          </a:prstGeom>
        </p:spPr>
        <p:txBody>
          <a:bodyPr wrap="square">
            <a:spAutoFit/>
          </a:bodyPr>
          <a:lstStyle/>
          <a:p>
            <a:pPr algn="just"/>
            <a:r>
              <a:rPr lang="es-CO" sz="1400" dirty="0" smtClean="0">
                <a:cs typeface="Arial" charset="0"/>
              </a:rPr>
              <a:t>En la vigencia 2014 se ha logrado la recuperación de: </a:t>
            </a:r>
          </a:p>
          <a:p>
            <a:pPr algn="ctr"/>
            <a:endParaRPr lang="es-CO" sz="1400" dirty="0">
              <a:cs typeface="Arial" charset="0"/>
            </a:endParaRPr>
          </a:p>
          <a:p>
            <a:pPr algn="ctr"/>
            <a:r>
              <a:rPr lang="es-CO" sz="1400" b="1" dirty="0" smtClean="0">
                <a:cs typeface="Arial" charset="0"/>
              </a:rPr>
              <a:t>DOS MIL QUINIENTOS VEINTISEIS MILLONES CUATROCIENTOS </a:t>
            </a:r>
          </a:p>
          <a:p>
            <a:pPr algn="ctr"/>
            <a:r>
              <a:rPr lang="es-CO" sz="1400" b="1" dirty="0" smtClean="0">
                <a:cs typeface="Arial" charset="0"/>
              </a:rPr>
              <a:t>SETENTA MIL CUATRO CIENTOS SESENTA Y OCHO PESOS </a:t>
            </a:r>
          </a:p>
          <a:p>
            <a:pPr algn="ctr"/>
            <a:r>
              <a:rPr lang="es-CO" sz="1400" b="1" u="sng" dirty="0" smtClean="0"/>
              <a:t>$ </a:t>
            </a:r>
            <a:r>
              <a:rPr lang="es-CO" sz="1400" b="1" u="sng" dirty="0"/>
              <a:t>2.526.470.468,00 </a:t>
            </a:r>
            <a:endParaRPr lang="es-CO" b="1" u="sng" dirty="0">
              <a:cs typeface="Arial" charset="0"/>
            </a:endParaRPr>
          </a:p>
        </p:txBody>
      </p:sp>
    </p:spTree>
    <p:extLst>
      <p:ext uri="{BB962C8B-B14F-4D97-AF65-F5344CB8AC3E}">
        <p14:creationId xmlns:p14="http://schemas.microsoft.com/office/powerpoint/2010/main" val="2303626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 Imagen" descr="heat.jpg"/>
          <p:cNvPicPr>
            <a:picLocks noChangeAspect="1" noChangeArrowheads="1"/>
          </p:cNvPicPr>
          <p:nvPr/>
        </p:nvPicPr>
        <p:blipFill>
          <a:blip r:embed="rId2"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a:spLocks noChangeArrowheads="1"/>
          </p:cNvSpPr>
          <p:nvPr/>
        </p:nvSpPr>
        <p:spPr bwMode="auto">
          <a:xfrm>
            <a:off x="1619250" y="1196975"/>
            <a:ext cx="6429375" cy="400050"/>
          </a:xfrm>
          <a:prstGeom prst="rect">
            <a:avLst/>
          </a:prstGeom>
          <a:noFill/>
          <a:ln w="9525">
            <a:noFill/>
            <a:miter lim="800000"/>
            <a:headEnd/>
            <a:tailEnd/>
          </a:ln>
        </p:spPr>
        <p:txBody>
          <a:bodyPr>
            <a:spAutoFit/>
          </a:bodyPr>
          <a:lstStyle/>
          <a:p>
            <a:r>
              <a:rPr lang="es-CO" sz="2000" b="1" dirty="0"/>
              <a:t>SISTEMA DE INFORMACIÓN DE DEFENSA JUDICIAL </a:t>
            </a:r>
            <a:endParaRPr lang="en-US" sz="2000" b="1" dirty="0"/>
          </a:p>
        </p:txBody>
      </p:sp>
      <p:sp>
        <p:nvSpPr>
          <p:cNvPr id="7" name="2 Marcador de contenido"/>
          <p:cNvSpPr txBox="1">
            <a:spLocks/>
          </p:cNvSpPr>
          <p:nvPr/>
        </p:nvSpPr>
        <p:spPr>
          <a:xfrm>
            <a:off x="428625" y="1643063"/>
            <a:ext cx="8229600" cy="1714500"/>
          </a:xfrm>
          <a:prstGeom prst="rect">
            <a:avLst/>
          </a:prstGeom>
        </p:spPr>
        <p:txBody>
          <a:bodyPr/>
          <a:lstStyle/>
          <a:p>
            <a:pPr marL="273050" indent="-273050" algn="just" eaLnBrk="0" hangingPunct="0">
              <a:spcBef>
                <a:spcPts val="575"/>
              </a:spcBef>
              <a:buClr>
                <a:schemeClr val="accent1"/>
              </a:buClr>
              <a:buSzPct val="85000"/>
              <a:defRPr/>
            </a:pPr>
            <a:r>
              <a:rPr lang="es-ES_tradnl" sz="2000" dirty="0">
                <a:latin typeface="+mn-lt"/>
                <a:cs typeface="+mn-cs"/>
              </a:rPr>
              <a:t>     </a:t>
            </a:r>
            <a:r>
              <a:rPr lang="es-ES_tradnl" dirty="0">
                <a:latin typeface="+mn-lt"/>
                <a:cs typeface="+mn-cs"/>
              </a:rPr>
              <a:t>Dentro de las acciones implementadas por la oficina jurídica se elaboró el software para la organización de información procesos </a:t>
            </a:r>
            <a:r>
              <a:rPr lang="es-ES_tradnl" dirty="0" smtClean="0">
                <a:latin typeface="+mn-lt"/>
                <a:cs typeface="+mn-cs"/>
              </a:rPr>
              <a:t>judiciales, </a:t>
            </a:r>
            <a:r>
              <a:rPr lang="es-ES_tradnl" dirty="0">
                <a:latin typeface="+mn-lt"/>
                <a:cs typeface="+mn-cs"/>
              </a:rPr>
              <a:t>el cual fue creado por la Oficina Jurídica  en compañía de la Gerencia de sistemas,  con el objetivo de administrar la información de los procesos judiciales, las acciones de tutela y las solicitudes de conciliación, en las cuales el Distrito de Barranquilla funge como parte.</a:t>
            </a:r>
          </a:p>
          <a:p>
            <a:pPr marL="273050" indent="-273050" eaLnBrk="0" hangingPunct="0">
              <a:spcBef>
                <a:spcPts val="575"/>
              </a:spcBef>
              <a:buClr>
                <a:schemeClr val="accent1"/>
              </a:buClr>
              <a:buSzPct val="85000"/>
              <a:buFont typeface="Wingdings 2" pitchFamily="18" charset="2"/>
              <a:buChar char=""/>
              <a:defRPr/>
            </a:pPr>
            <a:endParaRPr lang="es-CO" sz="2600" dirty="0">
              <a:latin typeface="+mn-lt"/>
              <a:cs typeface="+mn-cs"/>
            </a:endParaRPr>
          </a:p>
        </p:txBody>
      </p:sp>
      <p:pic>
        <p:nvPicPr>
          <p:cNvPr id="8" name="Picture 1" descr="motion.jpg"/>
          <p:cNvPicPr>
            <a:picLocks noChangeAspect="1" noChangeArrowheads="1"/>
          </p:cNvPicPr>
          <p:nvPr/>
        </p:nvPicPr>
        <p:blipFill>
          <a:blip r:embed="rId3"/>
          <a:srcRect/>
          <a:stretch>
            <a:fillRect/>
          </a:stretch>
        </p:blipFill>
        <p:spPr bwMode="auto">
          <a:xfrm>
            <a:off x="2667000" y="3386138"/>
            <a:ext cx="4143375" cy="2786062"/>
          </a:xfrm>
          <a:prstGeom prst="rect">
            <a:avLst/>
          </a:prstGeom>
          <a:noFill/>
          <a:ln w="12700">
            <a:solidFill>
              <a:schemeClr val="bg1"/>
            </a:solidFill>
            <a:miter lim="800000"/>
            <a:headEnd/>
            <a:tailEnd/>
          </a:ln>
        </p:spPr>
      </p:pic>
      <p:pic>
        <p:nvPicPr>
          <p:cNvPr id="9" name="8 Imagen" descr="pie de membrete2.jpg"/>
          <p:cNvPicPr>
            <a:picLocks noChangeAspect="1" noChangeArrowheads="1"/>
          </p:cNvPicPr>
          <p:nvPr/>
        </p:nvPicPr>
        <p:blipFill>
          <a:blip r:embed="rId4" cstate="print">
            <a:lum bright="20000"/>
          </a:blip>
          <a:srcRect/>
          <a:stretch>
            <a:fillRect/>
          </a:stretch>
        </p:blipFill>
        <p:spPr bwMode="auto">
          <a:xfrm>
            <a:off x="53974" y="6072206"/>
            <a:ext cx="9090025" cy="792144"/>
          </a:xfrm>
          <a:prstGeom prst="rect">
            <a:avLst/>
          </a:prstGeom>
          <a:noFill/>
          <a:ln w="9525">
            <a:noFill/>
            <a:miter lim="800000"/>
            <a:headEnd/>
            <a:tailEnd/>
          </a:ln>
        </p:spPr>
      </p:pic>
    </p:spTree>
    <p:extLst>
      <p:ext uri="{BB962C8B-B14F-4D97-AF65-F5344CB8AC3E}">
        <p14:creationId xmlns:p14="http://schemas.microsoft.com/office/powerpoint/2010/main" val="483560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pie de membrete2.jpg"/>
          <p:cNvPicPr>
            <a:picLocks noChangeAspect="1" noChangeArrowheads="1"/>
          </p:cNvPicPr>
          <p:nvPr/>
        </p:nvPicPr>
        <p:blipFill>
          <a:blip r:embed="rId2" cstate="print">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txBox="1">
            <a:spLocks/>
          </p:cNvSpPr>
          <p:nvPr/>
        </p:nvSpPr>
        <p:spPr>
          <a:xfrm>
            <a:off x="611188" y="1125538"/>
            <a:ext cx="8229600" cy="2071687"/>
          </a:xfrm>
          <a:prstGeom prst="rect">
            <a:avLst/>
          </a:prstGeom>
        </p:spPr>
        <p:txBody>
          <a:bodyPr>
            <a:normAutofit fontScale="92500"/>
          </a:bodyPr>
          <a:lstStyle/>
          <a:p>
            <a:pPr marL="273050" indent="-273050" algn="ctr" eaLnBrk="0" hangingPunct="0">
              <a:spcBef>
                <a:spcPts val="575"/>
              </a:spcBef>
              <a:buClr>
                <a:schemeClr val="accent1"/>
              </a:buClr>
              <a:buSzPct val="85000"/>
              <a:buFont typeface="Wingdings 2" pitchFamily="18" charset="2"/>
              <a:buChar char=""/>
              <a:defRPr/>
            </a:pPr>
            <a:r>
              <a:rPr lang="es-ES" sz="1600" b="1" u="sng" dirty="0">
                <a:latin typeface="+mn-lt"/>
                <a:cs typeface="+mn-cs"/>
              </a:rPr>
              <a:t>FORMA DE INGRESAR</a:t>
            </a:r>
            <a:endParaRPr lang="es-CO" sz="1600" b="1" dirty="0">
              <a:latin typeface="+mn-lt"/>
              <a:cs typeface="+mn-cs"/>
            </a:endParaRPr>
          </a:p>
          <a:p>
            <a:pPr marL="547688" lvl="1" indent="-228600" eaLnBrk="0" hangingPunct="0">
              <a:spcBef>
                <a:spcPts val="375"/>
              </a:spcBef>
              <a:buClr>
                <a:schemeClr val="accent2"/>
              </a:buClr>
              <a:buSzPct val="85000"/>
              <a:buFont typeface="Wingdings 2" pitchFamily="18" charset="2"/>
              <a:buChar char=""/>
              <a:defRPr/>
            </a:pPr>
            <a:r>
              <a:rPr lang="es-ES_tradnl" sz="1600" b="1" u="sng" dirty="0">
                <a:latin typeface="+mn-lt"/>
                <a:cs typeface="+mn-cs"/>
              </a:rPr>
              <a:t>Como acceder al sistema </a:t>
            </a:r>
            <a:r>
              <a:rPr lang="es-ES_tradnl" sz="1600" b="1" dirty="0">
                <a:latin typeface="+mn-lt"/>
                <a:cs typeface="+mn-cs"/>
              </a:rPr>
              <a:t>Jurídica</a:t>
            </a:r>
            <a:endParaRPr lang="es-CO" sz="1600" b="1" dirty="0">
              <a:latin typeface="+mn-lt"/>
              <a:cs typeface="+mn-cs"/>
            </a:endParaRPr>
          </a:p>
          <a:p>
            <a:pPr marL="273050" indent="-273050" eaLnBrk="0" hangingPunct="0">
              <a:spcBef>
                <a:spcPts val="575"/>
              </a:spcBef>
              <a:buClr>
                <a:schemeClr val="accent1"/>
              </a:buClr>
              <a:buSzPct val="85000"/>
              <a:buFont typeface="Wingdings 2" pitchFamily="18" charset="2"/>
              <a:buChar char=""/>
              <a:defRPr/>
            </a:pPr>
            <a:r>
              <a:rPr lang="es-ES_tradnl" sz="1600" b="1" dirty="0">
                <a:latin typeface="+mn-lt"/>
                <a:cs typeface="+mn-cs"/>
              </a:rPr>
              <a:t>De doble clic en el icono del navegador de internet </a:t>
            </a:r>
            <a:endParaRPr lang="es-CO" sz="1600" b="1" dirty="0">
              <a:latin typeface="+mn-lt"/>
              <a:cs typeface="+mn-cs"/>
            </a:endParaRPr>
          </a:p>
          <a:p>
            <a:pPr marL="273050" indent="-273050" eaLnBrk="0" hangingPunct="0">
              <a:spcBef>
                <a:spcPts val="575"/>
              </a:spcBef>
              <a:buClr>
                <a:schemeClr val="accent1"/>
              </a:buClr>
              <a:buSzPct val="85000"/>
              <a:buFont typeface="Wingdings 2" pitchFamily="18" charset="2"/>
              <a:buChar char=""/>
              <a:defRPr/>
            </a:pPr>
            <a:r>
              <a:rPr lang="es-ES_tradnl" sz="1600" b="1" dirty="0">
                <a:latin typeface="+mn-lt"/>
                <a:cs typeface="+mn-cs"/>
              </a:rPr>
              <a:t> A continuación se abrirá el navegador. Ubíquese en la barra de direcciones y escriba la siguiente </a:t>
            </a:r>
            <a:r>
              <a:rPr lang="es-ES_tradnl" sz="1600" b="1" dirty="0" err="1" smtClean="0">
                <a:latin typeface="+mn-lt"/>
                <a:cs typeface="+mn-cs"/>
              </a:rPr>
              <a:t>dirección:</a:t>
            </a:r>
            <a:r>
              <a:rPr lang="es-ES_tradnl" sz="1600" b="1" u="sng" dirty="0" err="1" smtClean="0">
                <a:hlinkClick r:id="rId4"/>
              </a:rPr>
              <a:t>http</a:t>
            </a:r>
            <a:r>
              <a:rPr lang="es-ES_tradnl" sz="1600" b="1" u="sng" dirty="0">
                <a:hlinkClick r:id="rId4"/>
              </a:rPr>
              <a:t>://betta.barranquilla.gov.co:7777/Procesos/login.xhtmlintranet.barranquilla.gov.co/procesos</a:t>
            </a:r>
            <a:r>
              <a:rPr lang="es-ES_tradnl" sz="1600" b="1" u="sng" dirty="0">
                <a:latin typeface="+mn-lt"/>
                <a:cs typeface="+mn-cs"/>
                <a:hlinkClick r:id="rId4"/>
              </a:rPr>
              <a:t>/</a:t>
            </a:r>
            <a:r>
              <a:rPr lang="es-ES_tradnl" sz="1600" b="1" dirty="0">
                <a:latin typeface="+mn-lt"/>
                <a:cs typeface="+mn-cs"/>
              </a:rPr>
              <a:t> y presione </a:t>
            </a:r>
            <a:r>
              <a:rPr lang="es-ES_tradnl" sz="1600" b="1" dirty="0" err="1">
                <a:latin typeface="+mn-lt"/>
                <a:cs typeface="+mn-cs"/>
              </a:rPr>
              <a:t>Enter</a:t>
            </a:r>
            <a:r>
              <a:rPr lang="es-ES_tradnl" sz="1600" b="1" dirty="0" smtClean="0">
                <a:latin typeface="+mn-lt"/>
                <a:cs typeface="+mn-cs"/>
              </a:rPr>
              <a:t>. (</a:t>
            </a:r>
            <a:r>
              <a:rPr lang="es-ES_tradnl" sz="1600" b="1" dirty="0">
                <a:latin typeface="+mn-lt"/>
                <a:cs typeface="+mn-cs"/>
              </a:rPr>
              <a:t>Ver Figura No 1)</a:t>
            </a:r>
            <a:endParaRPr lang="es-CO" sz="1600" b="1" dirty="0">
              <a:latin typeface="+mn-lt"/>
              <a:cs typeface="+mn-cs"/>
            </a:endParaRPr>
          </a:p>
          <a:p>
            <a:pPr marL="273050" indent="-273050" eaLnBrk="0" hangingPunct="0">
              <a:spcBef>
                <a:spcPts val="575"/>
              </a:spcBef>
              <a:buClr>
                <a:schemeClr val="accent1"/>
              </a:buClr>
              <a:buSzPct val="85000"/>
              <a:buFont typeface="Wingdings 2" pitchFamily="18" charset="2"/>
              <a:buChar char=""/>
              <a:defRPr/>
            </a:pPr>
            <a:r>
              <a:rPr lang="es-ES_tradnl" sz="1600" b="1" dirty="0">
                <a:latin typeface="+mn-lt"/>
                <a:cs typeface="+mn-cs"/>
              </a:rPr>
              <a:t>Figura No 1 – Ingresar dirección del sitio</a:t>
            </a:r>
            <a:endParaRPr lang="es-CO" sz="1600" b="1" dirty="0">
              <a:latin typeface="+mn-lt"/>
              <a:cs typeface="+mn-cs"/>
            </a:endParaRPr>
          </a:p>
          <a:p>
            <a:pPr marL="273050" indent="-273050" eaLnBrk="0" hangingPunct="0">
              <a:spcBef>
                <a:spcPts val="575"/>
              </a:spcBef>
              <a:buClr>
                <a:schemeClr val="accent1"/>
              </a:buClr>
              <a:buSzPct val="85000"/>
              <a:buFont typeface="Wingdings 2" pitchFamily="18" charset="2"/>
              <a:buChar char=""/>
              <a:defRPr/>
            </a:pPr>
            <a:endParaRPr lang="es-CO" sz="2600" dirty="0">
              <a:latin typeface="+mn-lt"/>
              <a:cs typeface="+mn-cs"/>
            </a:endParaRPr>
          </a:p>
        </p:txBody>
      </p:sp>
      <p:pic>
        <p:nvPicPr>
          <p:cNvPr id="2" name="Imagen 1"/>
          <p:cNvPicPr>
            <a:picLocks noChangeAspect="1"/>
          </p:cNvPicPr>
          <p:nvPr/>
        </p:nvPicPr>
        <p:blipFill>
          <a:blip r:embed="rId5"/>
          <a:stretch>
            <a:fillRect/>
          </a:stretch>
        </p:blipFill>
        <p:spPr>
          <a:xfrm>
            <a:off x="72820" y="3065408"/>
            <a:ext cx="8910514" cy="3147262"/>
          </a:xfrm>
          <a:prstGeom prst="rect">
            <a:avLst/>
          </a:prstGeom>
        </p:spPr>
      </p:pic>
      <p:sp>
        <p:nvSpPr>
          <p:cNvPr id="10" name="8 Elipse"/>
          <p:cNvSpPr/>
          <p:nvPr/>
        </p:nvSpPr>
        <p:spPr>
          <a:xfrm>
            <a:off x="611188" y="3110883"/>
            <a:ext cx="2714644" cy="28575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3852611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pie de membrete2.jpg"/>
          <p:cNvPicPr>
            <a:picLocks noChangeAspect="1" noChangeArrowheads="1"/>
          </p:cNvPicPr>
          <p:nvPr/>
        </p:nvPicPr>
        <p:blipFill>
          <a:blip r:embed="rId2" cstate="print">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txBox="1">
            <a:spLocks/>
          </p:cNvSpPr>
          <p:nvPr/>
        </p:nvSpPr>
        <p:spPr>
          <a:xfrm>
            <a:off x="611188" y="1125539"/>
            <a:ext cx="8247092" cy="588950"/>
          </a:xfrm>
          <a:prstGeom prst="rect">
            <a:avLst/>
          </a:prstGeom>
        </p:spPr>
        <p:txBody>
          <a:bodyPr>
            <a:normAutofit/>
          </a:bodyPr>
          <a:lstStyle/>
          <a:p>
            <a:pPr marL="273050" indent="-273050" algn="ctr" eaLnBrk="0" hangingPunct="0">
              <a:spcBef>
                <a:spcPts val="575"/>
              </a:spcBef>
              <a:buClr>
                <a:schemeClr val="accent1"/>
              </a:buClr>
              <a:buSzPct val="85000"/>
              <a:buFont typeface="Wingdings 2" pitchFamily="18" charset="2"/>
              <a:buChar char=""/>
              <a:defRPr/>
            </a:pPr>
            <a:r>
              <a:rPr lang="es-CO" sz="1600" b="1" u="sng" dirty="0" smtClean="0">
                <a:latin typeface="+mn-lt"/>
                <a:cs typeface="+mn-cs"/>
              </a:rPr>
              <a:t>NUEVO SOFTWARE</a:t>
            </a:r>
            <a:endParaRPr lang="es-CO" sz="1600" b="1" dirty="0">
              <a:latin typeface="+mn-lt"/>
              <a:cs typeface="+mn-cs"/>
            </a:endParaRPr>
          </a:p>
          <a:p>
            <a:pPr marL="273050" indent="-273050" eaLnBrk="0" hangingPunct="0">
              <a:spcBef>
                <a:spcPts val="575"/>
              </a:spcBef>
              <a:buClr>
                <a:schemeClr val="accent1"/>
              </a:buClr>
              <a:buSzPct val="85000"/>
              <a:buFont typeface="Wingdings 2" pitchFamily="18" charset="2"/>
              <a:buChar char=""/>
              <a:defRPr/>
            </a:pPr>
            <a:endParaRPr lang="es-CO" sz="2600" dirty="0">
              <a:latin typeface="+mn-lt"/>
              <a:cs typeface="+mn-cs"/>
            </a:endParaRPr>
          </a:p>
        </p:txBody>
      </p:sp>
      <p:pic>
        <p:nvPicPr>
          <p:cNvPr id="5" name="Imagen 4"/>
          <p:cNvPicPr>
            <a:picLocks noChangeAspect="1"/>
          </p:cNvPicPr>
          <p:nvPr/>
        </p:nvPicPr>
        <p:blipFill>
          <a:blip r:embed="rId4"/>
          <a:stretch>
            <a:fillRect/>
          </a:stretch>
        </p:blipFill>
        <p:spPr>
          <a:xfrm>
            <a:off x="395536" y="1452544"/>
            <a:ext cx="8462744" cy="4856776"/>
          </a:xfrm>
          <a:prstGeom prst="rect">
            <a:avLst/>
          </a:prstGeom>
        </p:spPr>
      </p:pic>
    </p:spTree>
    <p:extLst>
      <p:ext uri="{BB962C8B-B14F-4D97-AF65-F5344CB8AC3E}">
        <p14:creationId xmlns:p14="http://schemas.microsoft.com/office/powerpoint/2010/main" val="3852611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ie de membrete2.jpg"/>
          <p:cNvPicPr>
            <a:picLocks noChangeAspect="1" noChangeArrowheads="1"/>
          </p:cNvPicPr>
          <p:nvPr/>
        </p:nvPicPr>
        <p:blipFill>
          <a:blip r:embed="rId2" cstate="print">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txBox="1">
            <a:spLocks/>
          </p:cNvSpPr>
          <p:nvPr/>
        </p:nvSpPr>
        <p:spPr>
          <a:xfrm>
            <a:off x="611188" y="1125538"/>
            <a:ext cx="8229600" cy="3375032"/>
          </a:xfrm>
          <a:prstGeom prst="rect">
            <a:avLst/>
          </a:prstGeom>
        </p:spPr>
        <p:txBody>
          <a:bodyPr>
            <a:normAutofit/>
          </a:bodyPr>
          <a:lstStyle/>
          <a:p>
            <a:pPr algn="ctr" eaLnBrk="0" hangingPunct="0">
              <a:spcBef>
                <a:spcPts val="575"/>
              </a:spcBef>
              <a:buClr>
                <a:schemeClr val="accent1"/>
              </a:buClr>
              <a:buSzPct val="85000"/>
              <a:defRPr/>
            </a:pPr>
            <a:r>
              <a:rPr lang="es-CO" sz="2000" b="1" dirty="0" smtClean="0"/>
              <a:t>NUEVOS DESARROLLOS INFORMATICOS</a:t>
            </a:r>
          </a:p>
          <a:p>
            <a:pPr marL="273050" indent="-273050" algn="just" eaLnBrk="0" hangingPunct="0">
              <a:spcBef>
                <a:spcPts val="575"/>
              </a:spcBef>
              <a:buClr>
                <a:schemeClr val="accent1"/>
              </a:buClr>
              <a:buSzPct val="85000"/>
              <a:buFont typeface="Wingdings 2" pitchFamily="18" charset="2"/>
              <a:buChar char=""/>
              <a:defRPr/>
            </a:pPr>
            <a:r>
              <a:rPr lang="es-CO" sz="1600" dirty="0" smtClean="0"/>
              <a:t>En la actualidad se viene colocando en funcionamiento un nuevo software diseñado con nuestro propio recurso  humana, este software  se adaptará a las exigencias  actuales y  nos  va a permitir  en tiempo real tener control de los procesos judiciales  y además tendrá las siguientes  características:   </a:t>
            </a:r>
          </a:p>
          <a:p>
            <a:pPr marL="273050" indent="-273050" eaLnBrk="0" hangingPunct="0">
              <a:spcBef>
                <a:spcPts val="575"/>
              </a:spcBef>
              <a:buClr>
                <a:schemeClr val="accent1"/>
              </a:buClr>
              <a:buSzPct val="85000"/>
              <a:buFont typeface="Wingdings 2" pitchFamily="18" charset="2"/>
              <a:buChar char=""/>
              <a:defRPr/>
            </a:pPr>
            <a:endParaRPr lang="es-CO" sz="1600" dirty="0" smtClean="0"/>
          </a:p>
          <a:p>
            <a:pPr marL="342900" indent="-342900" eaLnBrk="0" hangingPunct="0">
              <a:spcBef>
                <a:spcPts val="575"/>
              </a:spcBef>
              <a:buClr>
                <a:schemeClr val="accent1"/>
              </a:buClr>
              <a:buSzPct val="85000"/>
              <a:buFont typeface="+mj-lt"/>
              <a:buAutoNum type="arabicPeriod"/>
              <a:defRPr/>
            </a:pPr>
            <a:endParaRPr lang="es-ES_tradnl" sz="1600" dirty="0" smtClean="0"/>
          </a:p>
          <a:p>
            <a:pPr marL="342900" indent="-342900" eaLnBrk="0" hangingPunct="0">
              <a:spcBef>
                <a:spcPts val="575"/>
              </a:spcBef>
              <a:buClr>
                <a:schemeClr val="accent1"/>
              </a:buClr>
              <a:buSzPct val="85000"/>
              <a:buFont typeface="+mj-lt"/>
              <a:buAutoNum type="arabicPeriod"/>
              <a:defRPr/>
            </a:pPr>
            <a:endParaRPr lang="es-ES_tradnl" sz="1600" dirty="0" smtClean="0"/>
          </a:p>
          <a:p>
            <a:pPr marL="342900" indent="-342900" eaLnBrk="0" hangingPunct="0">
              <a:spcBef>
                <a:spcPts val="575"/>
              </a:spcBef>
              <a:buClr>
                <a:schemeClr val="accent1"/>
              </a:buClr>
              <a:buSzPct val="85000"/>
              <a:buFont typeface="+mj-lt"/>
              <a:buAutoNum type="arabicPeriod"/>
              <a:defRPr/>
            </a:pPr>
            <a:endParaRPr lang="es-ES_tradnl" sz="1600" dirty="0" smtClean="0"/>
          </a:p>
          <a:p>
            <a:pPr marL="342900" indent="-342900" eaLnBrk="0" hangingPunct="0">
              <a:spcBef>
                <a:spcPts val="575"/>
              </a:spcBef>
              <a:buClr>
                <a:schemeClr val="accent1"/>
              </a:buClr>
              <a:buSzPct val="85000"/>
              <a:buFont typeface="+mj-lt"/>
              <a:buAutoNum type="arabicPeriod"/>
              <a:defRPr/>
            </a:pPr>
            <a:endParaRPr lang="es-ES_tradnl" sz="1600" dirty="0" smtClean="0"/>
          </a:p>
          <a:p>
            <a:pPr marL="342900" indent="-342900" eaLnBrk="0" hangingPunct="0">
              <a:spcBef>
                <a:spcPts val="575"/>
              </a:spcBef>
              <a:buClr>
                <a:schemeClr val="accent1"/>
              </a:buClr>
              <a:buSzPct val="85000"/>
              <a:buFont typeface="+mj-lt"/>
              <a:buAutoNum type="arabicPeriod"/>
              <a:defRPr/>
            </a:pPr>
            <a:endParaRPr lang="es-CO" sz="1600" dirty="0" smtClean="0"/>
          </a:p>
        </p:txBody>
      </p:sp>
      <p:graphicFrame>
        <p:nvGraphicFramePr>
          <p:cNvPr id="8" name="7 Diagrama"/>
          <p:cNvGraphicFramePr/>
          <p:nvPr>
            <p:extLst>
              <p:ext uri="{D42A27DB-BD31-4B8C-83A1-F6EECF244321}">
                <p14:modId xmlns:p14="http://schemas.microsoft.com/office/powerpoint/2010/main" val="369955709"/>
              </p:ext>
            </p:extLst>
          </p:nvPr>
        </p:nvGraphicFramePr>
        <p:xfrm>
          <a:off x="-1071602" y="1857364"/>
          <a:ext cx="11089232" cy="4673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2978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ie de membrete2.jpg"/>
          <p:cNvPicPr>
            <a:picLocks noChangeAspect="1" noChangeArrowheads="1"/>
          </p:cNvPicPr>
          <p:nvPr/>
        </p:nvPicPr>
        <p:blipFill>
          <a:blip r:embed="rId2">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971600" y="1048236"/>
            <a:ext cx="7524836" cy="4905958"/>
          </a:xfrm>
          <a:prstGeom prst="rect">
            <a:avLst/>
          </a:prstGeom>
        </p:spPr>
        <p:txBody>
          <a:bodyPr wrap="square">
            <a:spAutoFit/>
          </a:bodyPr>
          <a:lstStyle/>
          <a:p>
            <a:pPr algn="ctr" eaLnBrk="0" hangingPunct="0"/>
            <a:r>
              <a:rPr lang="es-CO" sz="2000" b="1" dirty="0"/>
              <a:t>INFORME DE GESTION </a:t>
            </a:r>
            <a:r>
              <a:rPr lang="es-CO" sz="2000" b="1" dirty="0" smtClean="0"/>
              <a:t>CONTINGENCIA JUDICIAL</a:t>
            </a:r>
            <a:endParaRPr lang="es-CO" sz="2000" b="1" dirty="0"/>
          </a:p>
          <a:p>
            <a:pPr algn="just" eaLnBrk="0" hangingPunct="0">
              <a:lnSpc>
                <a:spcPct val="120000"/>
              </a:lnSpc>
            </a:pPr>
            <a:endParaRPr lang="es-CO" sz="1400" dirty="0" smtClean="0">
              <a:latin typeface="Arial" charset="0"/>
              <a:cs typeface="Arial" charset="0"/>
            </a:endParaRPr>
          </a:p>
          <a:p>
            <a:pPr algn="just" eaLnBrk="0" hangingPunct="0">
              <a:lnSpc>
                <a:spcPct val="120000"/>
              </a:lnSpc>
            </a:pPr>
            <a:r>
              <a:rPr lang="es-CO" sz="1200" dirty="0" smtClean="0">
                <a:latin typeface="Arial" charset="0"/>
                <a:cs typeface="Arial" charset="0"/>
              </a:rPr>
              <a:t>Previo a la presentación estadística de la gestión judicial desarrollada por esta Oficina a través de la Coordinación de asuntos litigiosos, es pertinente manifestar la gran labor desarrollada por el grupo de abogados externos que asumieron la defensa judicial del Distrito Especial, Industrial y Portuario de Barranquilla durante las vigencias fiscales 2012, 2013, 2014 y 2015.</a:t>
            </a:r>
          </a:p>
          <a:p>
            <a:pPr algn="just" eaLnBrk="0" hangingPunct="0">
              <a:lnSpc>
                <a:spcPct val="120000"/>
              </a:lnSpc>
            </a:pPr>
            <a:endParaRPr lang="es-CO" sz="1200" dirty="0" smtClean="0">
              <a:latin typeface="Arial" charset="0"/>
              <a:cs typeface="Arial" charset="0"/>
            </a:endParaRPr>
          </a:p>
          <a:p>
            <a:pPr algn="just" eaLnBrk="0" hangingPunct="0">
              <a:lnSpc>
                <a:spcPct val="120000"/>
              </a:lnSpc>
            </a:pPr>
            <a:r>
              <a:rPr lang="es-CO" sz="1200" dirty="0">
                <a:latin typeface="Arial" charset="0"/>
                <a:cs typeface="Arial" charset="0"/>
              </a:rPr>
              <a:t>Se destacan los logros alcanzados por la Oficina Jurídica en materia Judicial y extrajudicial en la cual estuvimos atentos a ejercer la defensa técnica de manera oportuna y diligente, logrando con ello evitar una contingencia adversa a los intereses de la administración distrital, la que a la fecha  se encuentra en el orden de $343,153,825,462, correspondientes a </a:t>
            </a:r>
            <a:r>
              <a:rPr lang="es-CO" sz="1200" dirty="0" smtClean="0">
                <a:latin typeface="Arial" charset="0"/>
                <a:cs typeface="Arial" charset="0"/>
              </a:rPr>
              <a:t>2400 </a:t>
            </a:r>
            <a:r>
              <a:rPr lang="es-CO" sz="1200" dirty="0">
                <a:latin typeface="Arial" charset="0"/>
                <a:cs typeface="Arial" charset="0"/>
              </a:rPr>
              <a:t>procesos activos contra el ente territorial; es de anotar que al analizar las pretensiones de los demandantes podemos concluir que tenemos unas probabilidades de ahorro dentro de la contingencia por valor de $302,452,759,654, cálculos que establecemos partiendo de la base de las políticas defensa judicial, de las decisiones judiciales que se encuentran en firme, procesos iniciados en contra del Ministerio de Educación han incrementado los procesos judiciales y las contingencias solicitadas por los demandantes. </a:t>
            </a:r>
          </a:p>
          <a:p>
            <a:pPr algn="just" eaLnBrk="0" hangingPunct="0">
              <a:lnSpc>
                <a:spcPct val="120000"/>
              </a:lnSpc>
            </a:pPr>
            <a:endParaRPr lang="es-CO" sz="1200" dirty="0">
              <a:latin typeface="Arial" charset="0"/>
              <a:cs typeface="Arial" charset="0"/>
            </a:endParaRPr>
          </a:p>
          <a:p>
            <a:pPr algn="just" eaLnBrk="0" hangingPunct="0">
              <a:lnSpc>
                <a:spcPct val="120000"/>
              </a:lnSpc>
            </a:pPr>
            <a:r>
              <a:rPr lang="es-CO" sz="1200" dirty="0">
                <a:latin typeface="Arial" charset="0"/>
                <a:cs typeface="Arial" charset="0"/>
              </a:rPr>
              <a:t>Lo anterior permite determinar una contingencia estimada de probabilidades de fallos en contra por valor de $40.701.065.808.</a:t>
            </a:r>
          </a:p>
          <a:p>
            <a:pPr algn="just" eaLnBrk="0" hangingPunct="0">
              <a:lnSpc>
                <a:spcPct val="120000"/>
              </a:lnSpc>
            </a:pPr>
            <a:endParaRPr lang="es-CO" sz="1200" dirty="0" smtClean="0">
              <a:latin typeface="Arial" charset="0"/>
              <a:cs typeface="Arial" charset="0"/>
            </a:endParaRPr>
          </a:p>
          <a:p>
            <a:pPr algn="just" eaLnBrk="0" hangingPunct="0">
              <a:lnSpc>
                <a:spcPct val="120000"/>
              </a:lnSpc>
            </a:pPr>
            <a:r>
              <a:rPr lang="es-CO" sz="1400" dirty="0" smtClean="0">
                <a:latin typeface="Arial" charset="0"/>
                <a:cs typeface="Arial" charset="0"/>
              </a:rPr>
              <a:t> </a:t>
            </a:r>
            <a:endParaRPr lang="es-CO" sz="1400" dirty="0">
              <a:latin typeface="Arial" charset="0"/>
              <a:cs typeface="Arial" charset="0"/>
            </a:endParaRPr>
          </a:p>
        </p:txBody>
      </p:sp>
    </p:spTree>
    <p:extLst>
      <p:ext uri="{BB962C8B-B14F-4D97-AF65-F5344CB8AC3E}">
        <p14:creationId xmlns:p14="http://schemas.microsoft.com/office/powerpoint/2010/main" val="1535358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ie de membrete2.jpg"/>
          <p:cNvPicPr>
            <a:picLocks noChangeAspect="1" noChangeArrowheads="1"/>
          </p:cNvPicPr>
          <p:nvPr/>
        </p:nvPicPr>
        <p:blipFill>
          <a:blip r:embed="rId2" cstate="print">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11560" y="1170683"/>
            <a:ext cx="8064896" cy="5478423"/>
          </a:xfrm>
          <a:prstGeom prst="rect">
            <a:avLst/>
          </a:prstGeom>
        </p:spPr>
        <p:txBody>
          <a:bodyPr wrap="square">
            <a:spAutoFit/>
          </a:bodyPr>
          <a:lstStyle/>
          <a:p>
            <a:pPr algn="just"/>
            <a:r>
              <a:rPr lang="es-ES_tradnl" sz="1400" b="1" dirty="0">
                <a:latin typeface="Cambria" panose="02040503050406030204" pitchFamily="18" charset="0"/>
                <a:ea typeface="Times New Roman" panose="02020603050405020304" pitchFamily="18" charset="0"/>
              </a:rPr>
              <a:t>ESTRATEGIAS UTILIZADAS</a:t>
            </a:r>
            <a:endParaRPr lang="es-CO" sz="1400" dirty="0">
              <a:latin typeface="Cambria" panose="02040503050406030204" pitchFamily="18" charset="0"/>
              <a:ea typeface="Times New Roman" panose="02020603050405020304" pitchFamily="18" charset="0"/>
            </a:endParaRPr>
          </a:p>
          <a:p>
            <a:pPr algn="just"/>
            <a:r>
              <a:rPr lang="es-ES_tradnl" sz="1400" dirty="0">
                <a:latin typeface="Cambria" panose="02040503050406030204" pitchFamily="18" charset="0"/>
                <a:ea typeface="Times New Roman" panose="02020603050405020304" pitchFamily="18" charset="0"/>
              </a:rPr>
              <a:t> </a:t>
            </a:r>
            <a:endParaRPr lang="es-CO" sz="1400" dirty="0">
              <a:latin typeface="Cambria" panose="02040503050406030204" pitchFamily="18" charset="0"/>
              <a:ea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Conformación  de la base de datos de procesos judiciales.</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Depuración de la base de datos de procesos judiciales.</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Organización física y digital del archivo judicial y administrativo.</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Gestión y seguimiento especializado a procesos ejecutivos.</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Recopilación de títulos judiciales reducción de embargos.</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Reglamentación y puesta en marcha del comité de conciliación.</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Diseño e implementación de políticas de defensa judicial y extrajudicial con el fin de evitar condenas.</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Coordinación con la dirección de defensa judicial del ministerio del interior hoy agencia de defensa jurídica del estado, en las políticas públicas de defensa judicial y solicitudes de conciliación extrajudicial; así mismo nos encontramos identificados y actualizados respecto de los referentes jurisprudenciales de las altas cortes.</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Contestación y seguimiento a los requerimientos judiciales emanados de las diferentes instancias judiciales.</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Interposición de demandas en contra de particulares en defensa del patrimonio público del ente territorial. (acciones de lesividad, acciones de repetición, procesos de levantamiento de afectación familiar entre otros).</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Reglamentación del derecho de petición.</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Cambria" panose="02040503050406030204" pitchFamily="18" charset="0"/>
                <a:ea typeface="Times New Roman" panose="02020603050405020304" pitchFamily="18" charset="0"/>
              </a:rPr>
              <a:t>Establecimiento de procedimientos para la expedición de actos administrativos</a:t>
            </a:r>
            <a:r>
              <a:rPr lang="es-CO" sz="1400" dirty="0" smtClean="0">
                <a:latin typeface="Cambria" panose="02040503050406030204" pitchFamily="18" charset="0"/>
                <a:ea typeface="Times New Roman" panose="02020603050405020304" pitchFamily="18" charset="0"/>
              </a:rPr>
              <a:t>.</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smtClean="0">
                <a:latin typeface="Cambria" panose="02040503050406030204" pitchFamily="18" charset="0"/>
                <a:ea typeface="Times New Roman" panose="02020603050405020304" pitchFamily="18" charset="0"/>
              </a:rPr>
              <a:t>Se instauraron acciones de tutela contra sentencias por los procesos donde condenan la sanción moratoria por las cesantías dejadas de cancelar por la Contraloría Distrital de Barranquilla.</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smtClean="0">
                <a:latin typeface="Cambria" panose="02040503050406030204" pitchFamily="18" charset="0"/>
                <a:ea typeface="Times New Roman" panose="02020603050405020304" pitchFamily="18" charset="0"/>
              </a:rPr>
              <a:t>Presentación de acciones de tutela contra los fallos judiciales que ordenan reintegro y condenan al Distrito por la reestructuración Administrativa del año 2008 </a:t>
            </a:r>
            <a:endParaRPr lang="es-CO" sz="14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1392808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ie de membrete2.jpg"/>
          <p:cNvPicPr>
            <a:picLocks noChangeAspect="1" noChangeArrowheads="1"/>
          </p:cNvPicPr>
          <p:nvPr/>
        </p:nvPicPr>
        <p:blipFill>
          <a:blip r:embed="rId2" cstate="print">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11560" y="1170683"/>
            <a:ext cx="8064896" cy="2677656"/>
          </a:xfrm>
          <a:prstGeom prst="rect">
            <a:avLst/>
          </a:prstGeom>
        </p:spPr>
        <p:txBody>
          <a:bodyPr wrap="square">
            <a:spAutoFit/>
          </a:bodyPr>
          <a:lstStyle/>
          <a:p>
            <a:pPr algn="just"/>
            <a:r>
              <a:rPr lang="es-CO" sz="1400" b="1" dirty="0" smtClean="0">
                <a:latin typeface="Arial" panose="020B0604020202020204" pitchFamily="34" charset="0"/>
                <a:ea typeface="Times New Roman" panose="02020603050405020304" pitchFamily="18" charset="0"/>
              </a:rPr>
              <a:t>PROPUESTAS</a:t>
            </a:r>
            <a:endParaRPr lang="es-CO" sz="1400" dirty="0" smtClean="0">
              <a:latin typeface="Arial" panose="020B0604020202020204" pitchFamily="34" charset="0"/>
              <a:ea typeface="Times New Roman" panose="02020603050405020304" pitchFamily="18" charset="0"/>
            </a:endParaRPr>
          </a:p>
          <a:p>
            <a:pPr algn="just"/>
            <a:r>
              <a:rPr lang="es-ES_tradnl" sz="1400" dirty="0">
                <a:latin typeface="Arial" panose="020B0604020202020204" pitchFamily="34" charset="0"/>
                <a:ea typeface="Times New Roman" panose="02020603050405020304" pitchFamily="18" charset="0"/>
              </a:rPr>
              <a:t> </a:t>
            </a:r>
            <a:endParaRPr lang="es-CO" sz="1400" dirty="0">
              <a:latin typeface="Arial" panose="020B0604020202020204" pitchFamily="34" charset="0"/>
              <a:ea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smtClean="0">
                <a:latin typeface="Arial" panose="020B0604020202020204" pitchFamily="34" charset="0"/>
                <a:ea typeface="Times New Roman" panose="02020603050405020304" pitchFamily="18" charset="0"/>
              </a:rPr>
              <a:t>Digitalización de todos los procesos judiciales </a:t>
            </a:r>
            <a:endParaRPr lang="es-CO" sz="1400" dirty="0">
              <a:latin typeface="Arial" panose="020B0604020202020204" pitchFamily="34" charset="0"/>
              <a:ea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smtClean="0">
                <a:latin typeface="Arial" panose="020B0604020202020204" pitchFamily="34" charset="0"/>
                <a:ea typeface="Times New Roman" panose="02020603050405020304" pitchFamily="18" charset="0"/>
              </a:rPr>
              <a:t>Digitalización </a:t>
            </a:r>
            <a:r>
              <a:rPr lang="es-CO" sz="1400" dirty="0">
                <a:latin typeface="Arial" panose="020B0604020202020204" pitchFamily="34" charset="0"/>
                <a:ea typeface="Times New Roman" panose="02020603050405020304" pitchFamily="18" charset="0"/>
              </a:rPr>
              <a:t>del archivo judicial y administrativo.</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a:latin typeface="Arial" panose="020B0604020202020204" pitchFamily="34" charset="0"/>
                <a:ea typeface="Times New Roman" panose="02020603050405020304" pitchFamily="18" charset="0"/>
              </a:rPr>
              <a:t>Gestión y seguimiento </a:t>
            </a:r>
            <a:r>
              <a:rPr lang="es-CO" sz="1400" dirty="0" smtClean="0">
                <a:latin typeface="Arial" panose="020B0604020202020204" pitchFamily="34" charset="0"/>
                <a:ea typeface="Times New Roman" panose="02020603050405020304" pitchFamily="18" charset="0"/>
              </a:rPr>
              <a:t>a los </a:t>
            </a:r>
            <a:r>
              <a:rPr lang="es-CO" sz="1400" dirty="0">
                <a:latin typeface="Arial" panose="020B0604020202020204" pitchFamily="34" charset="0"/>
                <a:ea typeface="Times New Roman" panose="02020603050405020304" pitchFamily="18" charset="0"/>
              </a:rPr>
              <a:t>procesos ejecutivos.</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smtClean="0">
                <a:latin typeface="Arial" panose="020B0604020202020204" pitchFamily="34" charset="0"/>
                <a:ea typeface="Times New Roman" panose="02020603050405020304" pitchFamily="18" charset="0"/>
              </a:rPr>
              <a:t>Recuperación de los títulos judiciales.</a:t>
            </a:r>
            <a:endParaRPr lang="es-CO" sz="1400" dirty="0">
              <a:latin typeface="Arial" panose="020B0604020202020204" pitchFamily="34" charset="0"/>
              <a:ea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smtClean="0">
                <a:latin typeface="Arial" panose="020B0604020202020204" pitchFamily="34" charset="0"/>
                <a:ea typeface="Times New Roman" panose="02020603050405020304" pitchFamily="18" charset="0"/>
              </a:rPr>
              <a:t>Continuar con implementación </a:t>
            </a:r>
            <a:r>
              <a:rPr lang="es-CO" sz="1400" dirty="0">
                <a:latin typeface="Arial" panose="020B0604020202020204" pitchFamily="34" charset="0"/>
                <a:ea typeface="Times New Roman" panose="02020603050405020304" pitchFamily="18" charset="0"/>
              </a:rPr>
              <a:t>de políticas de defensa judicial y extrajudicial con el fin de evitar condenas.</a:t>
            </a: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smtClean="0">
                <a:latin typeface="Arial" panose="020B0604020202020204" pitchFamily="34" charset="0"/>
                <a:ea typeface="Times New Roman" panose="02020603050405020304" pitchFamily="18" charset="0"/>
              </a:rPr>
              <a:t>Continuar con la interposición </a:t>
            </a:r>
            <a:r>
              <a:rPr lang="es-CO" sz="1400" dirty="0">
                <a:latin typeface="Arial" panose="020B0604020202020204" pitchFamily="34" charset="0"/>
                <a:ea typeface="Times New Roman" panose="02020603050405020304" pitchFamily="18" charset="0"/>
              </a:rPr>
              <a:t>de demandas en contra de particulares en defensa del patrimonio público del ente territorial. (acciones de lesividad, acciones de repetición, procesos de levantamiento de afectación familiar entre otros</a:t>
            </a:r>
            <a:r>
              <a:rPr lang="es-CO" sz="1400" dirty="0" smtClean="0">
                <a:latin typeface="Arial" panose="020B0604020202020204" pitchFamily="34" charset="0"/>
                <a:ea typeface="Times New Roman" panose="02020603050405020304" pitchFamily="18" charset="0"/>
              </a:rPr>
              <a:t>), acciones de tutela contra fallos judiciales.</a:t>
            </a:r>
            <a:endParaRPr lang="es-CO" sz="1400" dirty="0">
              <a:latin typeface="Arial" panose="020B0604020202020204" pitchFamily="34" charset="0"/>
              <a:ea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Char char="•"/>
              <a:tabLst>
                <a:tab pos="457200" algn="l"/>
              </a:tabLst>
            </a:pPr>
            <a:r>
              <a:rPr lang="es-CO" sz="1400" dirty="0" smtClean="0">
                <a:latin typeface="Arial" panose="020B0604020202020204" pitchFamily="34" charset="0"/>
                <a:ea typeface="Times New Roman" panose="02020603050405020304" pitchFamily="18" charset="0"/>
              </a:rPr>
              <a:t>Establecimiento </a:t>
            </a:r>
            <a:r>
              <a:rPr lang="es-CO" sz="1400" dirty="0">
                <a:latin typeface="Arial" panose="020B0604020202020204" pitchFamily="34" charset="0"/>
                <a:ea typeface="Times New Roman" panose="02020603050405020304" pitchFamily="18" charset="0"/>
              </a:rPr>
              <a:t>de procedimientos para la expedición de actos administrativos.</a:t>
            </a:r>
            <a:endParaRPr lang="es-CO" sz="1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97043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ie de membrete2.jpg"/>
          <p:cNvPicPr>
            <a:picLocks noChangeAspect="1" noChangeArrowheads="1"/>
          </p:cNvPicPr>
          <p:nvPr/>
        </p:nvPicPr>
        <p:blipFill>
          <a:blip r:embed="rId3">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4"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971600" y="1048236"/>
            <a:ext cx="7524836" cy="1138773"/>
          </a:xfrm>
          <a:prstGeom prst="rect">
            <a:avLst/>
          </a:prstGeom>
        </p:spPr>
        <p:txBody>
          <a:bodyPr wrap="square">
            <a:spAutoFit/>
          </a:bodyPr>
          <a:lstStyle/>
          <a:p>
            <a:pPr algn="ctr" eaLnBrk="0" hangingPunct="0"/>
            <a:r>
              <a:rPr lang="es-CO" sz="2000" b="1" dirty="0"/>
              <a:t>INFORME DE GESTION </a:t>
            </a:r>
            <a:r>
              <a:rPr lang="es-CO" sz="2000" b="1" dirty="0" smtClean="0"/>
              <a:t>CONTINGENCIA JUDICIAL</a:t>
            </a:r>
            <a:endParaRPr lang="es-CO" sz="2000" b="1" dirty="0"/>
          </a:p>
          <a:p>
            <a:pPr algn="just" eaLnBrk="0" hangingPunct="0">
              <a:lnSpc>
                <a:spcPct val="120000"/>
              </a:lnSpc>
            </a:pPr>
            <a:endParaRPr lang="es-CO" sz="1400" dirty="0" smtClean="0">
              <a:latin typeface="Arial" charset="0"/>
              <a:cs typeface="Arial" charset="0"/>
            </a:endParaRPr>
          </a:p>
          <a:p>
            <a:pPr algn="just" eaLnBrk="0" hangingPunct="0">
              <a:lnSpc>
                <a:spcPct val="120000"/>
              </a:lnSpc>
            </a:pPr>
            <a:endParaRPr lang="es-CO" sz="1200" dirty="0" smtClean="0">
              <a:latin typeface="Arial" charset="0"/>
              <a:cs typeface="Arial" charset="0"/>
            </a:endParaRPr>
          </a:p>
          <a:p>
            <a:pPr algn="just" eaLnBrk="0" hangingPunct="0">
              <a:lnSpc>
                <a:spcPct val="120000"/>
              </a:lnSpc>
            </a:pPr>
            <a:r>
              <a:rPr lang="es-CO" sz="1400" dirty="0" smtClean="0">
                <a:latin typeface="Arial" charset="0"/>
                <a:cs typeface="Arial" charset="0"/>
              </a:rPr>
              <a:t> </a:t>
            </a:r>
            <a:endParaRPr lang="es-CO" sz="1400" dirty="0">
              <a:latin typeface="Arial" charset="0"/>
              <a:cs typeface="Arial"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902822665"/>
              </p:ext>
            </p:extLst>
          </p:nvPr>
        </p:nvGraphicFramePr>
        <p:xfrm>
          <a:off x="629562" y="1495326"/>
          <a:ext cx="7776864" cy="3744419"/>
        </p:xfrm>
        <a:graphic>
          <a:graphicData uri="http://schemas.openxmlformats.org/drawingml/2006/table">
            <a:tbl>
              <a:tblPr firstRow="1" firstCol="1" bandRow="1">
                <a:tableStyleId>{5C22544A-7EE6-4342-B048-85BDC9FD1C3A}</a:tableStyleId>
              </a:tblPr>
              <a:tblGrid>
                <a:gridCol w="2830358"/>
                <a:gridCol w="595865"/>
                <a:gridCol w="1576559"/>
                <a:gridCol w="2774082"/>
              </a:tblGrid>
              <a:tr h="537243">
                <a:tc>
                  <a:txBody>
                    <a:bodyPr/>
                    <a:lstStyle/>
                    <a:p>
                      <a:pPr marL="0" marR="0" algn="just">
                        <a:spcBef>
                          <a:spcPts val="0"/>
                        </a:spcBef>
                        <a:spcAft>
                          <a:spcPts val="0"/>
                        </a:spcAft>
                      </a:pPr>
                      <a:r>
                        <a:rPr lang="es-CO" sz="1100">
                          <a:effectLst/>
                        </a:rPr>
                        <a:t>Medio de control</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just">
                        <a:spcBef>
                          <a:spcPts val="0"/>
                        </a:spcBef>
                        <a:spcAft>
                          <a:spcPts val="0"/>
                        </a:spcAft>
                      </a:pPr>
                      <a:r>
                        <a:rPr lang="es-CO" sz="1100">
                          <a:effectLst/>
                        </a:rPr>
                        <a:t>N°</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just">
                        <a:spcBef>
                          <a:spcPts val="0"/>
                        </a:spcBef>
                        <a:spcAft>
                          <a:spcPts val="0"/>
                        </a:spcAft>
                      </a:pPr>
                      <a:r>
                        <a:rPr lang="es-CO" sz="1100">
                          <a:effectLst/>
                        </a:rPr>
                        <a:t>Cuantía establecida en pesos</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just">
                        <a:spcBef>
                          <a:spcPts val="0"/>
                        </a:spcBef>
                        <a:spcAft>
                          <a:spcPts val="0"/>
                        </a:spcAft>
                      </a:pPr>
                      <a:r>
                        <a:rPr lang="es-CO" sz="1100">
                          <a:effectLst/>
                        </a:rPr>
                        <a:t>Cuantía menos la probabilidad de fallo condenatorio </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 CONTRACTUAL</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49</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$9,052,717,645</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$866,970,562</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ACCION DE CUMPLIMIENTO</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46</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$11,020,572</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$1,102,057</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ACCION DE GRUPO</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43</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$10,248,774,687</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$3,470,953,729</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ACCION POPULAR</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618</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$15,000,000</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$1,000,000</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COBRO COACTIVO</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$10,300,000</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$3,090,000</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CONCORDATO</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$0</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$0</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EJECUTIVO</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126</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$5,035,038,500</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$860,120,978</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NULIDAD</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73</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$0</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$0</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NUL Y REST. DE DERECHO</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2189</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$120,431,633,419</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$16,882,726,043</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ORDINARIO CIVIL</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$35,603,621</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$0</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ORDINARIO LABORAL</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555</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$21,913,703,962</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$5,116,162,069</a:t>
                      </a:r>
                      <a:endParaRPr lang="es-CO" sz="1100">
                        <a:effectLst/>
                        <a:latin typeface="Arial" panose="020B0604020202020204" pitchFamily="34" charset="0"/>
                        <a:ea typeface="Times New Roman" panose="02020603050405020304" pitchFamily="18" charset="0"/>
                      </a:endParaRPr>
                    </a:p>
                  </a:txBody>
                  <a:tcPr marL="44450" marR="44450" marT="0" marB="0" anchor="b"/>
                </a:tc>
              </a:tr>
              <a:tr h="358162">
                <a:tc>
                  <a:txBody>
                    <a:bodyPr/>
                    <a:lstStyle/>
                    <a:p>
                      <a:pPr marL="0" marR="0" algn="just">
                        <a:spcBef>
                          <a:spcPts val="0"/>
                        </a:spcBef>
                        <a:spcAft>
                          <a:spcPts val="0"/>
                        </a:spcAft>
                      </a:pPr>
                      <a:r>
                        <a:rPr lang="es-CO" sz="1100">
                          <a:effectLst/>
                        </a:rPr>
                        <a:t>PROCESO DE FUERO SINDICAL CON ACCIONES DE REINTEGRO</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75</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$1,593,582,701</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$412,801,413</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REPARACION DIRECTA</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431</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$174,783,150,355</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$13,079,888,957</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RESP. CIVIL EXTRACONTRACTUAL</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3</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$23,300,000</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$6,250,000</a:t>
                      </a:r>
                      <a:endParaRPr lang="es-CO" sz="1100">
                        <a:effectLst/>
                        <a:latin typeface="Arial" panose="020B0604020202020204" pitchFamily="34" charset="0"/>
                        <a:ea typeface="Times New Roman" panose="02020603050405020304" pitchFamily="18" charset="0"/>
                      </a:endParaRPr>
                    </a:p>
                  </a:txBody>
                  <a:tcPr marL="44450" marR="44450" marT="0" marB="0" anchor="b"/>
                </a:tc>
              </a:tr>
              <a:tr h="203501">
                <a:tc>
                  <a:txBody>
                    <a:bodyPr/>
                    <a:lstStyle/>
                    <a:p>
                      <a:pPr marL="0" marR="0" algn="just">
                        <a:spcBef>
                          <a:spcPts val="0"/>
                        </a:spcBef>
                        <a:spcAft>
                          <a:spcPts val="0"/>
                        </a:spcAft>
                      </a:pPr>
                      <a:r>
                        <a:rPr lang="es-CO" sz="1100">
                          <a:effectLst/>
                        </a:rPr>
                        <a:t>Total general</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4211</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a:effectLst/>
                        </a:rPr>
                        <a:t>$343,153,825,462</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r">
                        <a:spcBef>
                          <a:spcPts val="0"/>
                        </a:spcBef>
                        <a:spcAft>
                          <a:spcPts val="0"/>
                        </a:spcAft>
                      </a:pPr>
                      <a:r>
                        <a:rPr lang="es-CO" sz="1100" dirty="0">
                          <a:effectLst/>
                        </a:rPr>
                        <a:t>$40,701,065,808</a:t>
                      </a:r>
                      <a:endParaRPr lang="es-CO" sz="1100" dirty="0">
                        <a:effectLst/>
                        <a:latin typeface="Arial" panose="020B0604020202020204" pitchFamily="34" charset="0"/>
                        <a:ea typeface="Times New Roman" panose="02020603050405020304" pitchFamily="18" charset="0"/>
                      </a:endParaRPr>
                    </a:p>
                  </a:txBody>
                  <a:tcPr marL="44450" marR="44450" marT="0" marB="0" anchor="b"/>
                </a:tc>
              </a:tr>
            </a:tbl>
          </a:graphicData>
        </a:graphic>
      </p:graphicFrame>
      <p:sp>
        <p:nvSpPr>
          <p:cNvPr id="6" name="CuadroTexto 5"/>
          <p:cNvSpPr txBox="1"/>
          <p:nvPr/>
        </p:nvSpPr>
        <p:spPr>
          <a:xfrm>
            <a:off x="629562" y="5333542"/>
            <a:ext cx="7884876" cy="1077218"/>
          </a:xfrm>
          <a:prstGeom prst="rect">
            <a:avLst/>
          </a:prstGeom>
          <a:noFill/>
        </p:spPr>
        <p:txBody>
          <a:bodyPr wrap="square" rtlCol="0">
            <a:spAutoFit/>
          </a:bodyPr>
          <a:lstStyle/>
          <a:p>
            <a:pPr algn="just"/>
            <a:r>
              <a:rPr lang="es-CO" sz="1600" dirty="0"/>
              <a:t>Así mismo, se puede concluir que las diferencias entre las contingencias datan de las pretensiones de los demandantes. A su vez es preciso aclarar que no todos los procesos tienen contingencia estimada por ejemplo en las acciones populares, simple nulidad, nulidades y restablecimiento de derecho sobre traslados de profesores, y demás.</a:t>
            </a:r>
          </a:p>
        </p:txBody>
      </p:sp>
    </p:spTree>
    <p:extLst>
      <p:ext uri="{BB962C8B-B14F-4D97-AF65-F5344CB8AC3E}">
        <p14:creationId xmlns:p14="http://schemas.microsoft.com/office/powerpoint/2010/main" val="2622071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ie de membrete2.jpg"/>
          <p:cNvPicPr>
            <a:picLocks noChangeAspect="1" noChangeArrowheads="1"/>
          </p:cNvPicPr>
          <p:nvPr/>
        </p:nvPicPr>
        <p:blipFill>
          <a:blip r:embed="rId2">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971600" y="1048236"/>
            <a:ext cx="7524836" cy="4019562"/>
          </a:xfrm>
          <a:prstGeom prst="rect">
            <a:avLst/>
          </a:prstGeom>
        </p:spPr>
        <p:txBody>
          <a:bodyPr wrap="square">
            <a:spAutoFit/>
          </a:bodyPr>
          <a:lstStyle/>
          <a:p>
            <a:pPr algn="ctr" eaLnBrk="0" hangingPunct="0"/>
            <a:r>
              <a:rPr lang="es-CO" sz="2000" b="1" dirty="0"/>
              <a:t>INFORME DE GESTION </a:t>
            </a:r>
            <a:r>
              <a:rPr lang="es-CO" sz="2000" b="1" dirty="0" smtClean="0"/>
              <a:t>CONTINGENCIA JUDICIAL</a:t>
            </a:r>
            <a:endParaRPr lang="es-CO" sz="2000" b="1" dirty="0"/>
          </a:p>
          <a:p>
            <a:pPr algn="just" eaLnBrk="0" hangingPunct="0">
              <a:lnSpc>
                <a:spcPct val="120000"/>
              </a:lnSpc>
            </a:pPr>
            <a:endParaRPr lang="es-CO" sz="1400" dirty="0" smtClean="0">
              <a:latin typeface="Arial" charset="0"/>
              <a:cs typeface="Arial" charset="0"/>
            </a:endParaRPr>
          </a:p>
          <a:p>
            <a:pPr algn="just" eaLnBrk="0" hangingPunct="0">
              <a:lnSpc>
                <a:spcPct val="120000"/>
              </a:lnSpc>
            </a:pPr>
            <a:r>
              <a:rPr lang="es-CO" sz="1200" dirty="0">
                <a:latin typeface="Arial" charset="0"/>
                <a:cs typeface="Arial" charset="0"/>
              </a:rPr>
              <a:t>La gestión judicial desarrollada por la Oficina a través de la Coordinación de asuntos litigiosos, es desarrollada por el grupo de abogados externos que asumieron la defensa judicial del Distrito Especial, Industrial y Portuario de Barranquilla durante la vigencia fiscal 2012, 2013, 2014 y lo que va corrido de la vigencia 2015.</a:t>
            </a:r>
          </a:p>
          <a:p>
            <a:pPr algn="just" eaLnBrk="0" hangingPunct="0">
              <a:lnSpc>
                <a:spcPct val="120000"/>
              </a:lnSpc>
            </a:pPr>
            <a:endParaRPr lang="es-CO" sz="1200" dirty="0">
              <a:latin typeface="Arial" charset="0"/>
              <a:cs typeface="Arial" charset="0"/>
            </a:endParaRPr>
          </a:p>
          <a:p>
            <a:pPr algn="just" eaLnBrk="0" hangingPunct="0">
              <a:lnSpc>
                <a:spcPct val="120000"/>
              </a:lnSpc>
            </a:pPr>
            <a:r>
              <a:rPr lang="es-CO" sz="1200" dirty="0">
                <a:latin typeface="Arial" charset="0"/>
                <a:cs typeface="Arial" charset="0"/>
              </a:rPr>
              <a:t>•	Conforme a todas las herramientas implementadas para el control  judicial, actualmente se han  identificado todos los procesos que se inician contra el Distrito de Barranquilla.</a:t>
            </a:r>
          </a:p>
          <a:p>
            <a:pPr algn="just" eaLnBrk="0" hangingPunct="0">
              <a:lnSpc>
                <a:spcPct val="120000"/>
              </a:lnSpc>
            </a:pPr>
            <a:r>
              <a:rPr lang="es-CO" sz="1200" dirty="0">
                <a:latin typeface="Arial" charset="0"/>
                <a:cs typeface="Arial" charset="0"/>
              </a:rPr>
              <a:t>•	Hasta la fecha el Distrito presenta 4211 procesos de demandas en total.</a:t>
            </a:r>
          </a:p>
          <a:p>
            <a:pPr algn="just" eaLnBrk="0" hangingPunct="0">
              <a:lnSpc>
                <a:spcPct val="120000"/>
              </a:lnSpc>
            </a:pPr>
            <a:r>
              <a:rPr lang="es-CO" sz="1200" dirty="0">
                <a:latin typeface="Arial" charset="0"/>
                <a:cs typeface="Arial" charset="0"/>
              </a:rPr>
              <a:t>•	Dentro de la vigencia de 2012, 2013, 2014 y hasta junio de 2015 se han notificado  1265 procesos judiciales.</a:t>
            </a:r>
          </a:p>
          <a:p>
            <a:pPr algn="just" eaLnBrk="0" hangingPunct="0">
              <a:lnSpc>
                <a:spcPct val="120000"/>
              </a:lnSpc>
            </a:pPr>
            <a:r>
              <a:rPr lang="es-CO" sz="1200" dirty="0">
                <a:latin typeface="Arial" charset="0"/>
                <a:cs typeface="Arial" charset="0"/>
              </a:rPr>
              <a:t> </a:t>
            </a:r>
          </a:p>
          <a:p>
            <a:pPr algn="just" eaLnBrk="0" hangingPunct="0">
              <a:lnSpc>
                <a:spcPct val="120000"/>
              </a:lnSpc>
            </a:pPr>
            <a:r>
              <a:rPr lang="es-CO" sz="1200" dirty="0">
                <a:latin typeface="Arial" charset="0"/>
                <a:cs typeface="Arial" charset="0"/>
              </a:rPr>
              <a:t>Tal como se refleja en siguiente recuadro:</a:t>
            </a:r>
          </a:p>
          <a:p>
            <a:pPr algn="just" eaLnBrk="0" hangingPunct="0">
              <a:lnSpc>
                <a:spcPct val="120000"/>
              </a:lnSpc>
            </a:pPr>
            <a:endParaRPr lang="es-CO" sz="1200" dirty="0" smtClean="0">
              <a:latin typeface="Arial" charset="0"/>
              <a:cs typeface="Arial" charset="0"/>
            </a:endParaRPr>
          </a:p>
          <a:p>
            <a:pPr algn="just" eaLnBrk="0" hangingPunct="0">
              <a:lnSpc>
                <a:spcPct val="120000"/>
              </a:lnSpc>
            </a:pPr>
            <a:endParaRPr lang="es-CO" sz="1200" dirty="0" smtClean="0">
              <a:latin typeface="Arial" charset="0"/>
              <a:cs typeface="Arial" charset="0"/>
            </a:endParaRPr>
          </a:p>
          <a:p>
            <a:pPr algn="just" eaLnBrk="0" hangingPunct="0">
              <a:lnSpc>
                <a:spcPct val="120000"/>
              </a:lnSpc>
            </a:pPr>
            <a:r>
              <a:rPr lang="es-CO" sz="1400" dirty="0" smtClean="0">
                <a:latin typeface="Arial" charset="0"/>
                <a:cs typeface="Arial" charset="0"/>
              </a:rPr>
              <a:t> </a:t>
            </a:r>
            <a:endParaRPr lang="es-CO" sz="1400" dirty="0">
              <a:latin typeface="Arial" charset="0"/>
              <a:cs typeface="Arial" charset="0"/>
            </a:endParaRPr>
          </a:p>
        </p:txBody>
      </p:sp>
      <p:graphicFrame>
        <p:nvGraphicFramePr>
          <p:cNvPr id="6" name="Tabla 5"/>
          <p:cNvGraphicFramePr>
            <a:graphicFrameLocks noGrp="1"/>
          </p:cNvGraphicFramePr>
          <p:nvPr>
            <p:extLst>
              <p:ext uri="{D42A27DB-BD31-4B8C-83A1-F6EECF244321}">
                <p14:modId xmlns:p14="http://schemas.microsoft.com/office/powerpoint/2010/main" val="681777156"/>
              </p:ext>
            </p:extLst>
          </p:nvPr>
        </p:nvGraphicFramePr>
        <p:xfrm>
          <a:off x="3419872" y="4488189"/>
          <a:ext cx="2518296" cy="1159218"/>
        </p:xfrm>
        <a:graphic>
          <a:graphicData uri="http://schemas.openxmlformats.org/drawingml/2006/table">
            <a:tbl>
              <a:tblPr firstRow="1" firstCol="1" bandRow="1">
                <a:tableStyleId>{5C22544A-7EE6-4342-B048-85BDC9FD1C3A}</a:tableStyleId>
              </a:tblPr>
              <a:tblGrid>
                <a:gridCol w="1252884"/>
                <a:gridCol w="1265412"/>
              </a:tblGrid>
              <a:tr h="193203">
                <a:tc>
                  <a:txBody>
                    <a:bodyPr/>
                    <a:lstStyle/>
                    <a:p>
                      <a:pPr marL="0" marR="0" algn="ctr">
                        <a:spcBef>
                          <a:spcPts val="0"/>
                        </a:spcBef>
                        <a:spcAft>
                          <a:spcPts val="0"/>
                        </a:spcAft>
                      </a:pPr>
                      <a:r>
                        <a:rPr lang="es-CO" sz="1100" dirty="0">
                          <a:effectLst/>
                        </a:rPr>
                        <a:t>VIGENCIAS</a:t>
                      </a:r>
                      <a:endParaRPr lang="es-CO" sz="1100" dirty="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ctr">
                        <a:spcBef>
                          <a:spcPts val="0"/>
                        </a:spcBef>
                        <a:spcAft>
                          <a:spcPts val="0"/>
                        </a:spcAft>
                      </a:pPr>
                      <a:r>
                        <a:rPr lang="es-CO" sz="1100">
                          <a:effectLst/>
                        </a:rPr>
                        <a:t>DEMANDA</a:t>
                      </a:r>
                      <a:endParaRPr lang="es-CO" sz="1100">
                        <a:effectLst/>
                        <a:latin typeface="Arial" panose="020B0604020202020204" pitchFamily="34" charset="0"/>
                        <a:ea typeface="Times New Roman" panose="02020603050405020304" pitchFamily="18" charset="0"/>
                      </a:endParaRPr>
                    </a:p>
                  </a:txBody>
                  <a:tcPr marL="44450" marR="44450" marT="0" marB="0" anchor="b"/>
                </a:tc>
              </a:tr>
              <a:tr h="193203">
                <a:tc>
                  <a:txBody>
                    <a:bodyPr/>
                    <a:lstStyle/>
                    <a:p>
                      <a:pPr marL="0" marR="0" algn="ctr">
                        <a:spcBef>
                          <a:spcPts val="0"/>
                        </a:spcBef>
                        <a:spcAft>
                          <a:spcPts val="0"/>
                        </a:spcAft>
                      </a:pPr>
                      <a:r>
                        <a:rPr lang="es-CO" sz="1100" dirty="0">
                          <a:effectLst/>
                        </a:rPr>
                        <a:t>2012</a:t>
                      </a:r>
                      <a:endParaRPr lang="es-CO" sz="1100" dirty="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ctr">
                        <a:spcBef>
                          <a:spcPts val="0"/>
                        </a:spcBef>
                        <a:spcAft>
                          <a:spcPts val="0"/>
                        </a:spcAft>
                      </a:pPr>
                      <a:r>
                        <a:rPr lang="es-CO" sz="1100">
                          <a:effectLst/>
                        </a:rPr>
                        <a:t>364</a:t>
                      </a:r>
                      <a:endParaRPr lang="es-CO" sz="1100">
                        <a:effectLst/>
                        <a:latin typeface="Arial" panose="020B0604020202020204" pitchFamily="34" charset="0"/>
                        <a:ea typeface="Times New Roman" panose="02020603050405020304" pitchFamily="18" charset="0"/>
                      </a:endParaRPr>
                    </a:p>
                  </a:txBody>
                  <a:tcPr marL="44450" marR="44450" marT="0" marB="0" anchor="b"/>
                </a:tc>
              </a:tr>
              <a:tr h="193203">
                <a:tc>
                  <a:txBody>
                    <a:bodyPr/>
                    <a:lstStyle/>
                    <a:p>
                      <a:pPr marL="0" marR="0" algn="ctr">
                        <a:spcBef>
                          <a:spcPts val="0"/>
                        </a:spcBef>
                        <a:spcAft>
                          <a:spcPts val="0"/>
                        </a:spcAft>
                      </a:pPr>
                      <a:r>
                        <a:rPr lang="es-CO" sz="1100">
                          <a:effectLst/>
                        </a:rPr>
                        <a:t>2013</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ctr">
                        <a:spcBef>
                          <a:spcPts val="0"/>
                        </a:spcBef>
                        <a:spcAft>
                          <a:spcPts val="0"/>
                        </a:spcAft>
                      </a:pPr>
                      <a:r>
                        <a:rPr lang="es-CO" sz="1100">
                          <a:effectLst/>
                        </a:rPr>
                        <a:t>407</a:t>
                      </a:r>
                      <a:endParaRPr lang="es-CO" sz="1100">
                        <a:effectLst/>
                        <a:latin typeface="Arial" panose="020B0604020202020204" pitchFamily="34" charset="0"/>
                        <a:ea typeface="Times New Roman" panose="02020603050405020304" pitchFamily="18" charset="0"/>
                      </a:endParaRPr>
                    </a:p>
                  </a:txBody>
                  <a:tcPr marL="44450" marR="44450" marT="0" marB="0" anchor="b"/>
                </a:tc>
              </a:tr>
              <a:tr h="193203">
                <a:tc>
                  <a:txBody>
                    <a:bodyPr/>
                    <a:lstStyle/>
                    <a:p>
                      <a:pPr marL="0" marR="0" algn="ctr">
                        <a:spcBef>
                          <a:spcPts val="0"/>
                        </a:spcBef>
                        <a:spcAft>
                          <a:spcPts val="0"/>
                        </a:spcAft>
                      </a:pPr>
                      <a:r>
                        <a:rPr lang="es-CO" sz="1100">
                          <a:effectLst/>
                        </a:rPr>
                        <a:t>2014</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ctr">
                        <a:spcBef>
                          <a:spcPts val="0"/>
                        </a:spcBef>
                        <a:spcAft>
                          <a:spcPts val="0"/>
                        </a:spcAft>
                      </a:pPr>
                      <a:r>
                        <a:rPr lang="es-CO" sz="1100">
                          <a:effectLst/>
                        </a:rPr>
                        <a:t>239</a:t>
                      </a:r>
                      <a:endParaRPr lang="es-CO" sz="1100">
                        <a:effectLst/>
                        <a:latin typeface="Arial" panose="020B0604020202020204" pitchFamily="34" charset="0"/>
                        <a:ea typeface="Times New Roman" panose="02020603050405020304" pitchFamily="18" charset="0"/>
                      </a:endParaRPr>
                    </a:p>
                  </a:txBody>
                  <a:tcPr marL="44450" marR="44450" marT="0" marB="0" anchor="b"/>
                </a:tc>
              </a:tr>
              <a:tr h="193203">
                <a:tc>
                  <a:txBody>
                    <a:bodyPr/>
                    <a:lstStyle/>
                    <a:p>
                      <a:pPr marL="0" marR="0" algn="ctr">
                        <a:spcBef>
                          <a:spcPts val="0"/>
                        </a:spcBef>
                        <a:spcAft>
                          <a:spcPts val="0"/>
                        </a:spcAft>
                      </a:pPr>
                      <a:r>
                        <a:rPr lang="es-CO" sz="1100">
                          <a:effectLst/>
                        </a:rPr>
                        <a:t>2015</a:t>
                      </a:r>
                      <a:endParaRPr lang="es-CO" sz="110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ctr">
                        <a:spcBef>
                          <a:spcPts val="0"/>
                        </a:spcBef>
                        <a:spcAft>
                          <a:spcPts val="0"/>
                        </a:spcAft>
                      </a:pPr>
                      <a:r>
                        <a:rPr lang="es-CO" sz="1100">
                          <a:effectLst/>
                        </a:rPr>
                        <a:t>255</a:t>
                      </a:r>
                      <a:endParaRPr lang="es-CO" sz="1100">
                        <a:effectLst/>
                        <a:latin typeface="Arial" panose="020B0604020202020204" pitchFamily="34" charset="0"/>
                        <a:ea typeface="Times New Roman" panose="02020603050405020304" pitchFamily="18" charset="0"/>
                      </a:endParaRPr>
                    </a:p>
                  </a:txBody>
                  <a:tcPr marL="44450" marR="44450" marT="0" marB="0" anchor="b"/>
                </a:tc>
              </a:tr>
              <a:tr h="193203">
                <a:tc>
                  <a:txBody>
                    <a:bodyPr/>
                    <a:lstStyle/>
                    <a:p>
                      <a:pPr marL="0" marR="0" algn="ctr">
                        <a:spcBef>
                          <a:spcPts val="0"/>
                        </a:spcBef>
                        <a:spcAft>
                          <a:spcPts val="0"/>
                        </a:spcAft>
                      </a:pPr>
                      <a:r>
                        <a:rPr lang="es-CO" sz="1100" dirty="0">
                          <a:effectLst/>
                        </a:rPr>
                        <a:t>Total</a:t>
                      </a:r>
                      <a:endParaRPr lang="es-CO" sz="1100" dirty="0">
                        <a:effectLst/>
                        <a:latin typeface="Arial" panose="020B0604020202020204" pitchFamily="34" charset="0"/>
                        <a:ea typeface="Times New Roman" panose="02020603050405020304" pitchFamily="18" charset="0"/>
                      </a:endParaRPr>
                    </a:p>
                  </a:txBody>
                  <a:tcPr marL="44450" marR="44450" marT="0" marB="0" anchor="b"/>
                </a:tc>
                <a:tc>
                  <a:txBody>
                    <a:bodyPr/>
                    <a:lstStyle/>
                    <a:p>
                      <a:pPr marL="0" marR="0" algn="ctr">
                        <a:spcBef>
                          <a:spcPts val="0"/>
                        </a:spcBef>
                        <a:spcAft>
                          <a:spcPts val="0"/>
                        </a:spcAft>
                      </a:pPr>
                      <a:r>
                        <a:rPr lang="es-CO" sz="1100" dirty="0">
                          <a:effectLst/>
                        </a:rPr>
                        <a:t>1265</a:t>
                      </a:r>
                      <a:endParaRPr lang="es-CO" sz="1100" dirty="0">
                        <a:effectLst/>
                        <a:latin typeface="Arial" panose="020B0604020202020204" pitchFamily="34"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778898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 Imagen" descr="heat.jpg"/>
          <p:cNvPicPr>
            <a:picLocks noChangeAspect="1" noChangeArrowheads="1"/>
          </p:cNvPicPr>
          <p:nvPr/>
        </p:nvPicPr>
        <p:blipFill>
          <a:blip r:embed="rId2"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755576" y="1268760"/>
            <a:ext cx="7524836" cy="658642"/>
          </a:xfrm>
          <a:prstGeom prst="rect">
            <a:avLst/>
          </a:prstGeom>
        </p:spPr>
        <p:txBody>
          <a:bodyPr wrap="square">
            <a:spAutoFit/>
          </a:bodyPr>
          <a:lstStyle/>
          <a:p>
            <a:pPr algn="ctr" eaLnBrk="0" hangingPunct="0"/>
            <a:r>
              <a:rPr lang="es-CO" sz="2000" b="1" dirty="0" smtClean="0"/>
              <a:t>INFORME DE GESTION CONTINGENCIA JUDICIAL</a:t>
            </a:r>
          </a:p>
          <a:p>
            <a:pPr algn="just" eaLnBrk="0" hangingPunct="0">
              <a:lnSpc>
                <a:spcPct val="120000"/>
              </a:lnSpc>
            </a:pPr>
            <a:endParaRPr lang="es-CO" sz="1400" dirty="0" smtClean="0">
              <a:latin typeface="Arial" charset="0"/>
              <a:cs typeface="Arial" charset="0"/>
            </a:endParaRPr>
          </a:p>
        </p:txBody>
      </p:sp>
      <p:pic>
        <p:nvPicPr>
          <p:cNvPr id="6" name="5 Imagen" descr="pie de membrete2.jpg"/>
          <p:cNvPicPr>
            <a:picLocks noChangeAspect="1" noChangeArrowheads="1"/>
          </p:cNvPicPr>
          <p:nvPr/>
        </p:nvPicPr>
        <p:blipFill>
          <a:blip r:embed="rId3">
            <a:lum bright="20000"/>
          </a:blip>
          <a:srcRect/>
          <a:stretch>
            <a:fillRect/>
          </a:stretch>
        </p:blipFill>
        <p:spPr bwMode="auto">
          <a:xfrm>
            <a:off x="53974" y="6072206"/>
            <a:ext cx="9090025" cy="792144"/>
          </a:xfrm>
          <a:prstGeom prst="rect">
            <a:avLst/>
          </a:prstGeom>
          <a:noFill/>
          <a:ln w="9525">
            <a:noFill/>
            <a:miter lim="800000"/>
            <a:headEnd/>
            <a:tailEnd/>
          </a:ln>
        </p:spPr>
      </p:pic>
      <p:sp>
        <p:nvSpPr>
          <p:cNvPr id="4" name="CuadroTexto 3"/>
          <p:cNvSpPr txBox="1"/>
          <p:nvPr/>
        </p:nvSpPr>
        <p:spPr>
          <a:xfrm>
            <a:off x="1115616" y="1927402"/>
            <a:ext cx="6984776" cy="369332"/>
          </a:xfrm>
          <a:prstGeom prst="rect">
            <a:avLst/>
          </a:prstGeom>
          <a:noFill/>
        </p:spPr>
        <p:txBody>
          <a:bodyPr wrap="square" rtlCol="0">
            <a:spAutoFit/>
          </a:bodyPr>
          <a:lstStyle/>
          <a:p>
            <a:r>
              <a:rPr lang="es-CO" dirty="0" smtClean="0"/>
              <a:t>Procesos notificados de enero a marzo de 2015</a:t>
            </a:r>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3734607150"/>
              </p:ext>
            </p:extLst>
          </p:nvPr>
        </p:nvGraphicFramePr>
        <p:xfrm>
          <a:off x="457200" y="2759040"/>
          <a:ext cx="8401080" cy="2758191"/>
        </p:xfrm>
        <a:graphic>
          <a:graphicData uri="http://schemas.openxmlformats.org/drawingml/2006/table">
            <a:tbl>
              <a:tblPr firstRow="1" firstCol="1" bandRow="1">
                <a:tableStyleId>{5C22544A-7EE6-4342-B048-85BDC9FD1C3A}</a:tableStyleId>
              </a:tblPr>
              <a:tblGrid>
                <a:gridCol w="3358752"/>
                <a:gridCol w="539349"/>
                <a:gridCol w="2068346"/>
                <a:gridCol w="2434633"/>
              </a:tblGrid>
              <a:tr h="344161">
                <a:tc>
                  <a:txBody>
                    <a:bodyPr/>
                    <a:lstStyle/>
                    <a:p>
                      <a:pPr marL="0" marR="0">
                        <a:lnSpc>
                          <a:spcPct val="115000"/>
                        </a:lnSpc>
                        <a:spcBef>
                          <a:spcPts val="0"/>
                        </a:spcBef>
                        <a:spcAft>
                          <a:spcPts val="0"/>
                        </a:spcAft>
                      </a:pPr>
                      <a:r>
                        <a:rPr lang="es-CO" sz="1600" dirty="0">
                          <a:effectLst/>
                        </a:rPr>
                        <a:t>Medio de control</a:t>
                      </a:r>
                      <a:endParaRPr lang="es-CO" sz="16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nSpc>
                          <a:spcPct val="115000"/>
                        </a:lnSpc>
                        <a:spcBef>
                          <a:spcPts val="0"/>
                        </a:spcBef>
                        <a:spcAft>
                          <a:spcPts val="0"/>
                        </a:spcAft>
                      </a:pPr>
                      <a:r>
                        <a:rPr lang="es-CO" sz="800">
                          <a:effectLst/>
                        </a:rPr>
                        <a:t>N°</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nSpc>
                          <a:spcPct val="115000"/>
                        </a:lnSpc>
                        <a:spcBef>
                          <a:spcPts val="0"/>
                        </a:spcBef>
                        <a:spcAft>
                          <a:spcPts val="0"/>
                        </a:spcAft>
                      </a:pPr>
                      <a:r>
                        <a:rPr lang="es-CO" sz="800">
                          <a:effectLst/>
                        </a:rPr>
                        <a:t>CUANTIA</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nSpc>
                          <a:spcPct val="115000"/>
                        </a:lnSpc>
                        <a:spcBef>
                          <a:spcPts val="0"/>
                        </a:spcBef>
                        <a:spcAft>
                          <a:spcPts val="0"/>
                        </a:spcAft>
                      </a:pPr>
                      <a:r>
                        <a:rPr lang="es-CO" sz="800">
                          <a:effectLst/>
                        </a:rPr>
                        <a:t>CUANTIA MENOS LA PROBABILIDAD DE FALLO CONDENATORIO </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41403">
                <a:tc>
                  <a:txBody>
                    <a:bodyPr/>
                    <a:lstStyle/>
                    <a:p>
                      <a:pPr marL="0" marR="0">
                        <a:lnSpc>
                          <a:spcPct val="115000"/>
                        </a:lnSpc>
                        <a:spcBef>
                          <a:spcPts val="0"/>
                        </a:spcBef>
                        <a:spcAft>
                          <a:spcPts val="0"/>
                        </a:spcAft>
                      </a:pPr>
                      <a:r>
                        <a:rPr lang="es-CO" sz="1100" dirty="0">
                          <a:effectLst/>
                        </a:rPr>
                        <a:t> NULIDAD Y RESTABLECIMIENTO DEL DERECHO</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56</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$23,204,797,600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$718,842,366</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41403">
                <a:tc>
                  <a:txBody>
                    <a:bodyPr/>
                    <a:lstStyle/>
                    <a:p>
                      <a:pPr marL="0" marR="0">
                        <a:lnSpc>
                          <a:spcPct val="115000"/>
                        </a:lnSpc>
                        <a:spcBef>
                          <a:spcPts val="0"/>
                        </a:spcBef>
                        <a:spcAft>
                          <a:spcPts val="0"/>
                        </a:spcAft>
                      </a:pPr>
                      <a:r>
                        <a:rPr lang="es-CO" sz="1100">
                          <a:effectLst/>
                        </a:rPr>
                        <a:t>ACCION DE CUMPLIMIENTO</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3</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41403">
                <a:tc>
                  <a:txBody>
                    <a:bodyPr/>
                    <a:lstStyle/>
                    <a:p>
                      <a:pPr marL="0" marR="0">
                        <a:lnSpc>
                          <a:spcPct val="115000"/>
                        </a:lnSpc>
                        <a:spcBef>
                          <a:spcPts val="0"/>
                        </a:spcBef>
                        <a:spcAft>
                          <a:spcPts val="0"/>
                        </a:spcAft>
                      </a:pPr>
                      <a:r>
                        <a:rPr lang="es-CO" sz="1100">
                          <a:effectLst/>
                        </a:rPr>
                        <a:t>ACCION POPULAR</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41403">
                <a:tc>
                  <a:txBody>
                    <a:bodyPr/>
                    <a:lstStyle/>
                    <a:p>
                      <a:pPr marL="0" marR="0">
                        <a:lnSpc>
                          <a:spcPct val="115000"/>
                        </a:lnSpc>
                        <a:spcBef>
                          <a:spcPts val="0"/>
                        </a:spcBef>
                        <a:spcAft>
                          <a:spcPts val="0"/>
                        </a:spcAft>
                      </a:pPr>
                      <a:r>
                        <a:rPr lang="es-CO" sz="1100">
                          <a:effectLst/>
                        </a:rPr>
                        <a:t>CONTRACTUAL</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$4,356,589,765</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$12,550,000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41403">
                <a:tc>
                  <a:txBody>
                    <a:bodyPr/>
                    <a:lstStyle/>
                    <a:p>
                      <a:pPr marL="0" marR="0">
                        <a:lnSpc>
                          <a:spcPct val="115000"/>
                        </a:lnSpc>
                        <a:spcBef>
                          <a:spcPts val="0"/>
                        </a:spcBef>
                        <a:spcAft>
                          <a:spcPts val="0"/>
                        </a:spcAft>
                      </a:pPr>
                      <a:r>
                        <a:rPr lang="es-CO" sz="1100">
                          <a:effectLst/>
                        </a:rPr>
                        <a:t>EJECUTIVO </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$20,000,000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$4,000,000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41403">
                <a:tc>
                  <a:txBody>
                    <a:bodyPr/>
                    <a:lstStyle/>
                    <a:p>
                      <a:pPr marL="0" marR="0">
                        <a:lnSpc>
                          <a:spcPct val="115000"/>
                        </a:lnSpc>
                        <a:spcBef>
                          <a:spcPts val="0"/>
                        </a:spcBef>
                        <a:spcAft>
                          <a:spcPts val="0"/>
                        </a:spcAft>
                      </a:pPr>
                      <a:r>
                        <a:rPr lang="es-CO" sz="1100">
                          <a:effectLst/>
                        </a:rPr>
                        <a:t>ORDINARIA LABORAL</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22</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$2,098,654,371</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$473,186,216</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41403">
                <a:tc>
                  <a:txBody>
                    <a:bodyPr/>
                    <a:lstStyle/>
                    <a:p>
                      <a:pPr marL="0" marR="0">
                        <a:lnSpc>
                          <a:spcPct val="115000"/>
                        </a:lnSpc>
                        <a:spcBef>
                          <a:spcPts val="0"/>
                        </a:spcBef>
                        <a:spcAft>
                          <a:spcPts val="0"/>
                        </a:spcAft>
                      </a:pPr>
                      <a:r>
                        <a:rPr lang="es-CO" sz="1100">
                          <a:effectLst/>
                        </a:rPr>
                        <a:t>ORDINARIO CIVIL</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$35,603,621</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41403">
                <a:tc>
                  <a:txBody>
                    <a:bodyPr/>
                    <a:lstStyle/>
                    <a:p>
                      <a:pPr marL="0" marR="0">
                        <a:lnSpc>
                          <a:spcPct val="115000"/>
                        </a:lnSpc>
                        <a:spcBef>
                          <a:spcPts val="0"/>
                        </a:spcBef>
                        <a:spcAft>
                          <a:spcPts val="0"/>
                        </a:spcAft>
                      </a:pPr>
                      <a:r>
                        <a:rPr lang="es-CO" sz="1100">
                          <a:effectLst/>
                        </a:rPr>
                        <a:t>REPARACIÓN DIRECTA</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22</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$57,125,896,231</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$670,568,499</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41403">
                <a:tc>
                  <a:txBody>
                    <a:bodyPr/>
                    <a:lstStyle/>
                    <a:p>
                      <a:pPr marL="0" marR="0">
                        <a:lnSpc>
                          <a:spcPct val="115000"/>
                        </a:lnSpc>
                        <a:spcBef>
                          <a:spcPts val="0"/>
                        </a:spcBef>
                        <a:spcAft>
                          <a:spcPts val="0"/>
                        </a:spcAft>
                      </a:pPr>
                      <a:r>
                        <a:rPr lang="es-CO" sz="1100">
                          <a:effectLst/>
                        </a:rPr>
                        <a:t>SIMPLE NULIDAD</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5</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41403">
                <a:tc>
                  <a:txBody>
                    <a:bodyPr/>
                    <a:lstStyle/>
                    <a:p>
                      <a:pPr marL="0" marR="0">
                        <a:lnSpc>
                          <a:spcPct val="115000"/>
                        </a:lnSpc>
                        <a:spcBef>
                          <a:spcPts val="0"/>
                        </a:spcBef>
                        <a:spcAft>
                          <a:spcPts val="0"/>
                        </a:spcAft>
                      </a:pPr>
                      <a:r>
                        <a:rPr lang="es-CO" sz="1100">
                          <a:effectLst/>
                        </a:rPr>
                        <a:t>Total general</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113</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$86,841,541,588</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dirty="0">
                          <a:effectLst/>
                        </a:rPr>
                        <a:t>$1,879,147,080</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535358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 Imagen" descr="heat.jpg"/>
          <p:cNvPicPr>
            <a:picLocks noChangeAspect="1" noChangeArrowheads="1"/>
          </p:cNvPicPr>
          <p:nvPr/>
        </p:nvPicPr>
        <p:blipFill>
          <a:blip r:embed="rId2"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755576" y="1268760"/>
            <a:ext cx="7524836" cy="658642"/>
          </a:xfrm>
          <a:prstGeom prst="rect">
            <a:avLst/>
          </a:prstGeom>
        </p:spPr>
        <p:txBody>
          <a:bodyPr wrap="square">
            <a:spAutoFit/>
          </a:bodyPr>
          <a:lstStyle/>
          <a:p>
            <a:pPr algn="ctr" eaLnBrk="0" hangingPunct="0"/>
            <a:r>
              <a:rPr lang="es-CO" sz="2000" b="1" dirty="0" smtClean="0"/>
              <a:t>INFORME DE GESTION CONTINGENCIA JUDICIAL</a:t>
            </a:r>
          </a:p>
          <a:p>
            <a:pPr algn="just" eaLnBrk="0" hangingPunct="0">
              <a:lnSpc>
                <a:spcPct val="120000"/>
              </a:lnSpc>
            </a:pPr>
            <a:endParaRPr lang="es-CO" sz="1400" dirty="0" smtClean="0">
              <a:latin typeface="Arial" charset="0"/>
              <a:cs typeface="Arial" charset="0"/>
            </a:endParaRPr>
          </a:p>
        </p:txBody>
      </p:sp>
      <p:pic>
        <p:nvPicPr>
          <p:cNvPr id="6" name="5 Imagen" descr="pie de membrete2.jpg"/>
          <p:cNvPicPr>
            <a:picLocks noChangeAspect="1" noChangeArrowheads="1"/>
          </p:cNvPicPr>
          <p:nvPr/>
        </p:nvPicPr>
        <p:blipFill>
          <a:blip r:embed="rId3">
            <a:lum bright="20000"/>
          </a:blip>
          <a:srcRect/>
          <a:stretch>
            <a:fillRect/>
          </a:stretch>
        </p:blipFill>
        <p:spPr bwMode="auto">
          <a:xfrm>
            <a:off x="53974" y="6072206"/>
            <a:ext cx="9090025" cy="792144"/>
          </a:xfrm>
          <a:prstGeom prst="rect">
            <a:avLst/>
          </a:prstGeom>
          <a:noFill/>
          <a:ln w="9525">
            <a:noFill/>
            <a:miter lim="800000"/>
            <a:headEnd/>
            <a:tailEnd/>
          </a:ln>
        </p:spPr>
      </p:pic>
      <p:sp>
        <p:nvSpPr>
          <p:cNvPr id="4" name="CuadroTexto 3"/>
          <p:cNvSpPr txBox="1"/>
          <p:nvPr/>
        </p:nvSpPr>
        <p:spPr>
          <a:xfrm>
            <a:off x="1115616" y="1927402"/>
            <a:ext cx="6984776" cy="369332"/>
          </a:xfrm>
          <a:prstGeom prst="rect">
            <a:avLst/>
          </a:prstGeom>
          <a:noFill/>
        </p:spPr>
        <p:txBody>
          <a:bodyPr wrap="square" rtlCol="0">
            <a:spAutoFit/>
          </a:bodyPr>
          <a:lstStyle/>
          <a:p>
            <a:r>
              <a:rPr lang="es-CO" dirty="0" smtClean="0"/>
              <a:t>Procesos notificados de abril a junio de 2015</a:t>
            </a:r>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3213701061"/>
              </p:ext>
            </p:extLst>
          </p:nvPr>
        </p:nvGraphicFramePr>
        <p:xfrm>
          <a:off x="539496" y="2530253"/>
          <a:ext cx="8136960" cy="2986978"/>
        </p:xfrm>
        <a:graphic>
          <a:graphicData uri="http://schemas.openxmlformats.org/drawingml/2006/table">
            <a:tbl>
              <a:tblPr firstRow="1" firstCol="1" bandRow="1">
                <a:tableStyleId>{5C22544A-7EE6-4342-B048-85BDC9FD1C3A}</a:tableStyleId>
              </a:tblPr>
              <a:tblGrid>
                <a:gridCol w="2940697"/>
                <a:gridCol w="502864"/>
                <a:gridCol w="1878011"/>
                <a:gridCol w="2815388"/>
              </a:tblGrid>
              <a:tr h="423930">
                <a:tc>
                  <a:txBody>
                    <a:bodyPr/>
                    <a:lstStyle/>
                    <a:p>
                      <a:pPr marL="0" marR="0">
                        <a:lnSpc>
                          <a:spcPct val="115000"/>
                        </a:lnSpc>
                        <a:spcBef>
                          <a:spcPts val="0"/>
                        </a:spcBef>
                        <a:spcAft>
                          <a:spcPts val="0"/>
                        </a:spcAft>
                      </a:pPr>
                      <a:r>
                        <a:rPr lang="es-CO" sz="1100">
                          <a:effectLst/>
                        </a:rPr>
                        <a:t>MEDIO DE CONTROL</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nSpc>
                          <a:spcPct val="115000"/>
                        </a:lnSpc>
                        <a:spcBef>
                          <a:spcPts val="0"/>
                        </a:spcBef>
                        <a:spcAft>
                          <a:spcPts val="0"/>
                        </a:spcAft>
                      </a:pPr>
                      <a:r>
                        <a:rPr lang="es-CO" sz="1100">
                          <a:effectLst/>
                        </a:rPr>
                        <a:t>N°</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nSpc>
                          <a:spcPct val="115000"/>
                        </a:lnSpc>
                        <a:spcBef>
                          <a:spcPts val="0"/>
                        </a:spcBef>
                        <a:spcAft>
                          <a:spcPts val="0"/>
                        </a:spcAft>
                      </a:pPr>
                      <a:r>
                        <a:rPr lang="es-CO" sz="1100">
                          <a:effectLst/>
                        </a:rPr>
                        <a:t>CONTINGENCIA</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nSpc>
                          <a:spcPct val="115000"/>
                        </a:lnSpc>
                        <a:spcBef>
                          <a:spcPts val="0"/>
                        </a:spcBef>
                        <a:spcAft>
                          <a:spcPts val="0"/>
                        </a:spcAft>
                      </a:pPr>
                      <a:r>
                        <a:rPr lang="es-CO" sz="1100">
                          <a:effectLst/>
                        </a:rPr>
                        <a:t>CUANTIA MENOS LA PROBABILIDAD DE FALLO CONDENATORIO </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16291">
                <a:tc>
                  <a:txBody>
                    <a:bodyPr/>
                    <a:lstStyle/>
                    <a:p>
                      <a:pPr marL="0" marR="0">
                        <a:lnSpc>
                          <a:spcPct val="115000"/>
                        </a:lnSpc>
                        <a:spcBef>
                          <a:spcPts val="0"/>
                        </a:spcBef>
                        <a:spcAft>
                          <a:spcPts val="0"/>
                        </a:spcAft>
                      </a:pPr>
                      <a:r>
                        <a:rPr lang="es-CO" sz="1100">
                          <a:effectLst/>
                        </a:rPr>
                        <a:t>NULIDAD Y RESTABLECIMIENTO DEL DERECHO</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62</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$21,180,582,623</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$707,609,796</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16291">
                <a:tc>
                  <a:txBody>
                    <a:bodyPr/>
                    <a:lstStyle/>
                    <a:p>
                      <a:pPr marL="0" marR="0">
                        <a:lnSpc>
                          <a:spcPct val="115000"/>
                        </a:lnSpc>
                        <a:spcBef>
                          <a:spcPts val="0"/>
                        </a:spcBef>
                        <a:spcAft>
                          <a:spcPts val="0"/>
                        </a:spcAft>
                      </a:pPr>
                      <a:r>
                        <a:rPr lang="es-CO" sz="1100">
                          <a:effectLst/>
                        </a:rPr>
                        <a:t>ACCIÓN DE CUMPLIMIENTO </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8</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$11,020,572</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$1,102,057</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16291">
                <a:tc>
                  <a:txBody>
                    <a:bodyPr/>
                    <a:lstStyle/>
                    <a:p>
                      <a:pPr marL="0" marR="0">
                        <a:lnSpc>
                          <a:spcPct val="115000"/>
                        </a:lnSpc>
                        <a:spcBef>
                          <a:spcPts val="0"/>
                        </a:spcBef>
                        <a:spcAft>
                          <a:spcPts val="0"/>
                        </a:spcAft>
                      </a:pPr>
                      <a:r>
                        <a:rPr lang="es-CO" sz="1100">
                          <a:effectLst/>
                        </a:rPr>
                        <a:t>ACCION DE GRUPO</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$473,000,000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$63,800,000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16291">
                <a:tc>
                  <a:txBody>
                    <a:bodyPr/>
                    <a:lstStyle/>
                    <a:p>
                      <a:pPr marL="0" marR="0">
                        <a:lnSpc>
                          <a:spcPct val="115000"/>
                        </a:lnSpc>
                        <a:spcBef>
                          <a:spcPts val="0"/>
                        </a:spcBef>
                        <a:spcAft>
                          <a:spcPts val="0"/>
                        </a:spcAft>
                      </a:pPr>
                      <a:r>
                        <a:rPr lang="es-CO" sz="1100">
                          <a:effectLst/>
                        </a:rPr>
                        <a:t>ACCION POPULAR</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8</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16291">
                <a:tc>
                  <a:txBody>
                    <a:bodyPr/>
                    <a:lstStyle/>
                    <a:p>
                      <a:pPr marL="0" marR="0">
                        <a:lnSpc>
                          <a:spcPct val="115000"/>
                        </a:lnSpc>
                        <a:spcBef>
                          <a:spcPts val="0"/>
                        </a:spcBef>
                        <a:spcAft>
                          <a:spcPts val="0"/>
                        </a:spcAft>
                      </a:pPr>
                      <a:r>
                        <a:rPr lang="es-CO" sz="1100">
                          <a:effectLst/>
                        </a:rPr>
                        <a:t>CONTROVERSIAS CONTRACTUALES</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8</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$726,053,506</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$72,605,351</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16291">
                <a:tc>
                  <a:txBody>
                    <a:bodyPr/>
                    <a:lstStyle/>
                    <a:p>
                      <a:pPr marL="0" marR="0">
                        <a:lnSpc>
                          <a:spcPct val="115000"/>
                        </a:lnSpc>
                        <a:spcBef>
                          <a:spcPts val="0"/>
                        </a:spcBef>
                        <a:spcAft>
                          <a:spcPts val="0"/>
                        </a:spcAft>
                      </a:pPr>
                      <a:r>
                        <a:rPr lang="es-CO" sz="1100">
                          <a:effectLst/>
                        </a:rPr>
                        <a:t>EJECUTIVO</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4</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$45,755,473</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$4,575,547</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16291">
                <a:tc>
                  <a:txBody>
                    <a:bodyPr/>
                    <a:lstStyle/>
                    <a:p>
                      <a:pPr marL="0" marR="0">
                        <a:lnSpc>
                          <a:spcPct val="115000"/>
                        </a:lnSpc>
                        <a:spcBef>
                          <a:spcPts val="0"/>
                        </a:spcBef>
                        <a:spcAft>
                          <a:spcPts val="0"/>
                        </a:spcAft>
                      </a:pPr>
                      <a:r>
                        <a:rPr lang="es-CO" sz="1100">
                          <a:effectLst/>
                        </a:rPr>
                        <a:t>FUERO SINDICAL CON ACCIÓN DE REINTEGRO</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16291">
                <a:tc>
                  <a:txBody>
                    <a:bodyPr/>
                    <a:lstStyle/>
                    <a:p>
                      <a:pPr marL="0" marR="0">
                        <a:lnSpc>
                          <a:spcPct val="115000"/>
                        </a:lnSpc>
                        <a:spcBef>
                          <a:spcPts val="0"/>
                        </a:spcBef>
                        <a:spcAft>
                          <a:spcPts val="0"/>
                        </a:spcAft>
                      </a:pPr>
                      <a:r>
                        <a:rPr lang="es-CO" sz="1100">
                          <a:effectLst/>
                        </a:rPr>
                        <a:t>NULIDAD</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3</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16291">
                <a:tc>
                  <a:txBody>
                    <a:bodyPr/>
                    <a:lstStyle/>
                    <a:p>
                      <a:pPr marL="0" marR="0">
                        <a:lnSpc>
                          <a:spcPct val="115000"/>
                        </a:lnSpc>
                        <a:spcBef>
                          <a:spcPts val="0"/>
                        </a:spcBef>
                        <a:spcAft>
                          <a:spcPts val="0"/>
                        </a:spcAft>
                      </a:pPr>
                      <a:r>
                        <a:rPr lang="es-CO" sz="1100">
                          <a:effectLst/>
                        </a:rPr>
                        <a:t>ORDINARIO LABORAL</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23</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$1,006,235,006</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$167,339,288</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216291">
                <a:tc>
                  <a:txBody>
                    <a:bodyPr/>
                    <a:lstStyle/>
                    <a:p>
                      <a:pPr marL="0" marR="0">
                        <a:lnSpc>
                          <a:spcPct val="115000"/>
                        </a:lnSpc>
                        <a:spcBef>
                          <a:spcPts val="0"/>
                        </a:spcBef>
                        <a:spcAft>
                          <a:spcPts val="0"/>
                        </a:spcAft>
                      </a:pPr>
                      <a:r>
                        <a:rPr lang="es-CO" sz="1100">
                          <a:effectLst/>
                        </a:rPr>
                        <a:t>REPARACIÓN DIRECTA</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23</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$24,350,598,127</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$1,965,564,991</a:t>
                      </a:r>
                      <a:endParaRPr lang="es-CO" sz="1200">
                        <a:effectLst/>
                        <a:latin typeface="Times New Roman" panose="02020603050405020304" pitchFamily="18" charset="0"/>
                        <a:ea typeface="Times New Roman" panose="02020603050405020304" pitchFamily="18" charset="0"/>
                      </a:endParaRPr>
                    </a:p>
                  </a:txBody>
                  <a:tcPr marL="44450" marR="44450" marT="0" marB="0" anchor="b"/>
                </a:tc>
              </a:tr>
              <a:tr h="400138">
                <a:tc>
                  <a:txBody>
                    <a:bodyPr/>
                    <a:lstStyle/>
                    <a:p>
                      <a:pPr marL="0" marR="0">
                        <a:lnSpc>
                          <a:spcPct val="115000"/>
                        </a:lnSpc>
                        <a:spcBef>
                          <a:spcPts val="0"/>
                        </a:spcBef>
                        <a:spcAft>
                          <a:spcPts val="0"/>
                        </a:spcAft>
                      </a:pPr>
                      <a:r>
                        <a:rPr lang="es-CO" sz="1100">
                          <a:effectLst/>
                        </a:rPr>
                        <a:t>Total general</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142</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a:effectLst/>
                        </a:rPr>
                        <a:t>$47,793,245,307</a:t>
                      </a:r>
                      <a:endParaRPr lang="es-CO"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marR="0" algn="r">
                        <a:lnSpc>
                          <a:spcPct val="115000"/>
                        </a:lnSpc>
                        <a:spcBef>
                          <a:spcPts val="0"/>
                        </a:spcBef>
                        <a:spcAft>
                          <a:spcPts val="0"/>
                        </a:spcAft>
                      </a:pPr>
                      <a:r>
                        <a:rPr lang="es-CO" sz="1100" dirty="0">
                          <a:effectLst/>
                        </a:rPr>
                        <a:t>$2,982,597,030</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49999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 Imagen" descr="heat.jpg"/>
          <p:cNvPicPr>
            <a:picLocks noChangeAspect="1" noChangeArrowheads="1"/>
          </p:cNvPicPr>
          <p:nvPr/>
        </p:nvPicPr>
        <p:blipFill>
          <a:blip r:embed="rId2"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785786" y="1071546"/>
            <a:ext cx="7524836" cy="658642"/>
          </a:xfrm>
          <a:prstGeom prst="rect">
            <a:avLst/>
          </a:prstGeom>
        </p:spPr>
        <p:txBody>
          <a:bodyPr wrap="square">
            <a:spAutoFit/>
          </a:bodyPr>
          <a:lstStyle/>
          <a:p>
            <a:pPr algn="ctr" eaLnBrk="0" hangingPunct="0"/>
            <a:r>
              <a:rPr lang="es-CO" sz="2000" b="1" dirty="0" smtClean="0"/>
              <a:t>INFORME DE GESTION CONTINGENCIA JUDICIAL</a:t>
            </a:r>
          </a:p>
          <a:p>
            <a:pPr algn="just" eaLnBrk="0" hangingPunct="0">
              <a:lnSpc>
                <a:spcPct val="120000"/>
              </a:lnSpc>
            </a:pPr>
            <a:endParaRPr lang="es-CO" sz="1400" dirty="0" smtClean="0">
              <a:latin typeface="Arial" charset="0"/>
              <a:cs typeface="Arial" charset="0"/>
            </a:endParaRPr>
          </a:p>
        </p:txBody>
      </p:sp>
      <p:pic>
        <p:nvPicPr>
          <p:cNvPr id="6" name="5 Imagen" descr="pie de membrete2.jpg"/>
          <p:cNvPicPr>
            <a:picLocks noChangeAspect="1" noChangeArrowheads="1"/>
          </p:cNvPicPr>
          <p:nvPr/>
        </p:nvPicPr>
        <p:blipFill>
          <a:blip r:embed="rId3">
            <a:lum bright="20000"/>
          </a:blip>
          <a:srcRect/>
          <a:stretch>
            <a:fillRect/>
          </a:stretch>
        </p:blipFill>
        <p:spPr bwMode="auto">
          <a:xfrm>
            <a:off x="53974" y="6072206"/>
            <a:ext cx="9090025" cy="792144"/>
          </a:xfrm>
          <a:prstGeom prst="rect">
            <a:avLst/>
          </a:prstGeom>
          <a:noFill/>
          <a:ln w="9525">
            <a:noFill/>
            <a:miter lim="800000"/>
            <a:headEnd/>
            <a:tailEnd/>
          </a:ln>
        </p:spPr>
      </p:pic>
      <p:graphicFrame>
        <p:nvGraphicFramePr>
          <p:cNvPr id="10" name="1 Gráfico"/>
          <p:cNvGraphicFramePr/>
          <p:nvPr/>
        </p:nvGraphicFramePr>
        <p:xfrm>
          <a:off x="214282" y="1357298"/>
          <a:ext cx="8715435" cy="5500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5358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 Imagen" descr="heat.jpg"/>
          <p:cNvPicPr>
            <a:picLocks noChangeAspect="1" noChangeArrowheads="1"/>
          </p:cNvPicPr>
          <p:nvPr/>
        </p:nvPicPr>
        <p:blipFill>
          <a:blip r:embed="rId2"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11266"/>
            <a:ext cx="857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899592" y="1124744"/>
            <a:ext cx="7632848" cy="400110"/>
          </a:xfrm>
          <a:prstGeom prst="rect">
            <a:avLst/>
          </a:prstGeom>
        </p:spPr>
        <p:txBody>
          <a:bodyPr wrap="square">
            <a:spAutoFit/>
          </a:bodyPr>
          <a:lstStyle/>
          <a:p>
            <a:pPr algn="ctr"/>
            <a:r>
              <a:rPr lang="es-ES" sz="2000" b="1" dirty="0" smtClean="0">
                <a:latin typeface="Arial" pitchFamily="34" charset="0"/>
                <a:cs typeface="Arial" pitchFamily="34" charset="0"/>
              </a:rPr>
              <a:t>DEMANDAS INICIADAS POR LA ADMINISTRACIÓN </a:t>
            </a:r>
            <a:endParaRPr lang="es-CO" sz="2000" b="1" dirty="0">
              <a:latin typeface="Arial" pitchFamily="34" charset="0"/>
              <a:cs typeface="Arial" pitchFamily="34" charset="0"/>
            </a:endParaRPr>
          </a:p>
        </p:txBody>
      </p:sp>
      <p:pic>
        <p:nvPicPr>
          <p:cNvPr id="8" name="7 Imagen" descr="pie de membrete2.jpg"/>
          <p:cNvPicPr>
            <a:picLocks noChangeAspect="1" noChangeArrowheads="1"/>
          </p:cNvPicPr>
          <p:nvPr/>
        </p:nvPicPr>
        <p:blipFill>
          <a:blip r:embed="rId3" cstate="print">
            <a:lum bright="20000"/>
          </a:blip>
          <a:srcRect/>
          <a:stretch>
            <a:fillRect/>
          </a:stretch>
        </p:blipFill>
        <p:spPr bwMode="auto">
          <a:xfrm>
            <a:off x="53974" y="6286520"/>
            <a:ext cx="9090025" cy="577830"/>
          </a:xfrm>
          <a:prstGeom prst="rect">
            <a:avLst/>
          </a:prstGeom>
          <a:noFill/>
          <a:ln w="9525">
            <a:noFill/>
            <a:miter lim="800000"/>
            <a:headEnd/>
            <a:tailEnd/>
          </a:ln>
        </p:spPr>
      </p:pic>
      <p:sp>
        <p:nvSpPr>
          <p:cNvPr id="15" name="14 Rectángulo"/>
          <p:cNvSpPr/>
          <p:nvPr/>
        </p:nvSpPr>
        <p:spPr>
          <a:xfrm>
            <a:off x="609600" y="1714488"/>
            <a:ext cx="8066856" cy="1754326"/>
          </a:xfrm>
          <a:prstGeom prst="rect">
            <a:avLst/>
          </a:prstGeom>
        </p:spPr>
        <p:txBody>
          <a:bodyPr wrap="square">
            <a:spAutoFit/>
          </a:bodyPr>
          <a:lstStyle/>
          <a:p>
            <a:pPr algn="just"/>
            <a:r>
              <a:rPr lang="es-CO" dirty="0" smtClean="0">
                <a:latin typeface="Arial" pitchFamily="34" charset="0"/>
                <a:cs typeface="Arial" pitchFamily="34" charset="0"/>
              </a:rPr>
              <a:t>Vale destacar, que si bien la Oficina Jurídica ha asumido una defensa especial en  todos los procesos judiciales, no es menos cierto, que de igual forma hemos venido asumiendo un papel proactivo en defensa del patrimonio público ante los distintos despachos en los procesos ordinarios laborales y contenciosos administrativos. Representando en la siguiente gráfica los procesos iniciados por parte de esta administración</a:t>
            </a:r>
            <a:r>
              <a:rPr lang="es-CO" sz="1500" dirty="0" smtClean="0">
                <a:latin typeface="Arial" pitchFamily="34" charset="0"/>
                <a:cs typeface="Arial" pitchFamily="34" charset="0"/>
              </a:rPr>
              <a:t>.</a:t>
            </a:r>
            <a:endParaRPr lang="es-CO" sz="1500" dirty="0">
              <a:latin typeface="Arial" pitchFamily="34" charset="0"/>
              <a:cs typeface="Arial" pitchFamily="34" charset="0"/>
            </a:endParaRPr>
          </a:p>
        </p:txBody>
      </p:sp>
      <p:graphicFrame>
        <p:nvGraphicFramePr>
          <p:cNvPr id="17" name="16 Tabla"/>
          <p:cNvGraphicFramePr>
            <a:graphicFrameLocks noGrp="1"/>
          </p:cNvGraphicFramePr>
          <p:nvPr/>
        </p:nvGraphicFramePr>
        <p:xfrm>
          <a:off x="928662" y="3714752"/>
          <a:ext cx="7358114" cy="2486046"/>
        </p:xfrm>
        <a:graphic>
          <a:graphicData uri="http://schemas.openxmlformats.org/drawingml/2006/table">
            <a:tbl>
              <a:tblPr/>
              <a:tblGrid>
                <a:gridCol w="5881569"/>
                <a:gridCol w="1476545"/>
              </a:tblGrid>
              <a:tr h="414341">
                <a:tc>
                  <a:txBody>
                    <a:bodyPr/>
                    <a:lstStyle/>
                    <a:p>
                      <a:pPr algn="ctr" fontAlgn="b"/>
                      <a:r>
                        <a:rPr lang="es-CO" sz="2000" b="1" i="0" u="none" strike="noStrike" dirty="0">
                          <a:solidFill>
                            <a:srgbClr val="000000"/>
                          </a:solidFill>
                          <a:latin typeface="Calibri"/>
                        </a:rPr>
                        <a:t>Acción / Medio de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s-CO" sz="2000" b="1" i="0" u="none" strike="noStrike" dirty="0">
                          <a:solidFill>
                            <a:srgbClr val="000000"/>
                          </a:solidFill>
                          <a:latin typeface="Calibri"/>
                        </a:rPr>
                        <a:t>procesos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14341">
                <a:tc>
                  <a:txBody>
                    <a:bodyPr/>
                    <a:lstStyle/>
                    <a:p>
                      <a:pPr algn="l" fontAlgn="b"/>
                      <a:r>
                        <a:rPr lang="es-CO" sz="2000" b="1" i="0" u="none" strike="noStrike" dirty="0">
                          <a:solidFill>
                            <a:srgbClr val="000000"/>
                          </a:solidFill>
                          <a:latin typeface="Calibri"/>
                        </a:rPr>
                        <a:t>Repetición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1" i="0" u="none" strike="noStrike" dirty="0">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41">
                <a:tc>
                  <a:txBody>
                    <a:bodyPr/>
                    <a:lstStyle/>
                    <a:p>
                      <a:pPr algn="l" fontAlgn="b"/>
                      <a:r>
                        <a:rPr lang="es-CO" sz="2000" b="1" i="0" u="none" strike="noStrike" dirty="0">
                          <a:solidFill>
                            <a:srgbClr val="000000"/>
                          </a:solidFill>
                          <a:latin typeface="Calibri"/>
                        </a:rPr>
                        <a:t>Levantamiento de Fuero Sindical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1" i="0" u="none" strike="noStrike" dirty="0">
                          <a:solidFill>
                            <a:srgbClr val="000000"/>
                          </a:solidFill>
                          <a:latin typeface="Calibri"/>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41">
                <a:tc>
                  <a:txBody>
                    <a:bodyPr/>
                    <a:lstStyle/>
                    <a:p>
                      <a:pPr algn="l" fontAlgn="b"/>
                      <a:r>
                        <a:rPr lang="es-ES" sz="2000" b="1" i="0" u="none" strike="noStrike">
                          <a:solidFill>
                            <a:srgbClr val="000000"/>
                          </a:solidFill>
                          <a:latin typeface="Calibri"/>
                        </a:rPr>
                        <a:t>Levantamiento de afectación de vivienda familiar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1" i="0" u="none" strike="noStrike" dirty="0">
                          <a:solidFill>
                            <a:srgbClr val="000000"/>
                          </a:solidFill>
                          <a:latin typeface="Calibri"/>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41">
                <a:tc>
                  <a:txBody>
                    <a:bodyPr/>
                    <a:lstStyle/>
                    <a:p>
                      <a:pPr algn="l" fontAlgn="b"/>
                      <a:r>
                        <a:rPr lang="es-ES" sz="2000" b="1" i="0" u="none" strike="noStrike" dirty="0">
                          <a:solidFill>
                            <a:srgbClr val="000000"/>
                          </a:solidFill>
                          <a:latin typeface="Calibri"/>
                        </a:rPr>
                        <a:t>Demanda de </a:t>
                      </a:r>
                      <a:r>
                        <a:rPr lang="es-ES" sz="2000" b="1" i="0" u="none" strike="noStrike" dirty="0" err="1">
                          <a:solidFill>
                            <a:srgbClr val="000000"/>
                          </a:solidFill>
                          <a:latin typeface="Calibri"/>
                        </a:rPr>
                        <a:t>lesividad</a:t>
                      </a:r>
                      <a:r>
                        <a:rPr lang="es-ES" sz="2000" b="1" i="0" u="none" strike="noStrike" dirty="0">
                          <a:solidFill>
                            <a:srgbClr val="000000"/>
                          </a:solidFill>
                          <a:latin typeface="Calibri"/>
                        </a:rPr>
                        <a:t> y ordinarios laborales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1" i="0" u="none" strike="noStrike" dirty="0">
                          <a:solidFill>
                            <a:srgbClr val="000000"/>
                          </a:solidFill>
                          <a:latin typeface="Calibri"/>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41">
                <a:tc>
                  <a:txBody>
                    <a:bodyPr/>
                    <a:lstStyle/>
                    <a:p>
                      <a:pPr algn="l" fontAlgn="b"/>
                      <a:r>
                        <a:rPr lang="es-ES" sz="2000" b="1" i="0" u="none" strike="noStrike" dirty="0" smtClean="0">
                          <a:solidFill>
                            <a:srgbClr val="000000"/>
                          </a:solidFill>
                          <a:latin typeface="Calibri"/>
                        </a:rPr>
                        <a:t>TOTAL</a:t>
                      </a:r>
                      <a:r>
                        <a:rPr lang="es-ES" sz="2000" b="1" i="0" u="none" strike="noStrike" baseline="0" dirty="0" smtClean="0">
                          <a:solidFill>
                            <a:srgbClr val="000000"/>
                          </a:solidFill>
                          <a:latin typeface="Calibri"/>
                        </a:rPr>
                        <a:t> </a:t>
                      </a:r>
                      <a:endParaRPr lang="es-ES" sz="2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1" i="0" u="none" strike="noStrike" dirty="0" smtClean="0">
                          <a:solidFill>
                            <a:srgbClr val="000000"/>
                          </a:solidFill>
                          <a:latin typeface="Calibri"/>
                        </a:rPr>
                        <a:t>233</a:t>
                      </a:r>
                      <a:endParaRPr lang="es-CO" sz="20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8741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ie de membrete2.jpg"/>
          <p:cNvPicPr>
            <a:picLocks noChangeAspect="1" noChangeArrowheads="1"/>
          </p:cNvPicPr>
          <p:nvPr/>
        </p:nvPicPr>
        <p:blipFill>
          <a:blip r:embed="rId2">
            <a:lum bright="20000"/>
          </a:blip>
          <a:srcRect/>
          <a:stretch>
            <a:fillRect/>
          </a:stretch>
        </p:blipFill>
        <p:spPr bwMode="auto">
          <a:xfrm>
            <a:off x="53974" y="6072206"/>
            <a:ext cx="9090025" cy="792144"/>
          </a:xfrm>
          <a:prstGeom prst="rect">
            <a:avLst/>
          </a:prstGeom>
          <a:noFill/>
          <a:ln w="9525">
            <a:noFill/>
            <a:miter lim="800000"/>
            <a:headEnd/>
            <a:tailEnd/>
          </a:ln>
        </p:spPr>
      </p:pic>
      <p:pic>
        <p:nvPicPr>
          <p:cNvPr id="1026" name="0 Imagen" descr="heat.jpg"/>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t="26425" b="9209"/>
          <a:stretch>
            <a:fillRect/>
          </a:stretch>
        </p:blipFill>
        <p:spPr bwMode="auto">
          <a:xfrm>
            <a:off x="285720" y="0"/>
            <a:ext cx="8572560" cy="57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857224" y="571480"/>
            <a:ext cx="7632848" cy="461665"/>
          </a:xfrm>
          <a:prstGeom prst="rect">
            <a:avLst/>
          </a:prstGeom>
        </p:spPr>
        <p:txBody>
          <a:bodyPr wrap="square">
            <a:spAutoFit/>
          </a:bodyPr>
          <a:lstStyle/>
          <a:p>
            <a:pPr algn="ctr"/>
            <a:r>
              <a:rPr lang="es-CO" sz="2400" b="1" dirty="0" smtClean="0"/>
              <a:t>SOLICITUDES DE CONCILIACIONES EXTRAJUDICIALES</a:t>
            </a:r>
            <a:endParaRPr lang="es-CO" sz="2400" b="1" dirty="0"/>
          </a:p>
        </p:txBody>
      </p:sp>
      <p:sp>
        <p:nvSpPr>
          <p:cNvPr id="13" name="12 CuadroTexto"/>
          <p:cNvSpPr txBox="1"/>
          <p:nvPr/>
        </p:nvSpPr>
        <p:spPr>
          <a:xfrm>
            <a:off x="714348" y="1000108"/>
            <a:ext cx="7560840" cy="954107"/>
          </a:xfrm>
          <a:prstGeom prst="rect">
            <a:avLst/>
          </a:prstGeom>
          <a:noFill/>
        </p:spPr>
        <p:txBody>
          <a:bodyPr wrap="square" rtlCol="0">
            <a:spAutoFit/>
          </a:bodyPr>
          <a:lstStyle/>
          <a:p>
            <a:pPr algn="just"/>
            <a:r>
              <a:rPr lang="es-CO" sz="1400" dirty="0" smtClean="0"/>
              <a:t>Dentro del marco de las competencias misionales de la Oficina Jurídica, se han atendido por parte de la coordinación de asuntos judiciales a corte 30 de junio de 2015,  diversas solicitudes de conciliación extrajudicial en derecho ante los distintos procuradores judiciales de lo contencioso administrativo, tales resultados los ilustramos en el siguiente cuadro:   </a:t>
            </a:r>
            <a:endParaRPr lang="es-CO" sz="1400" dirty="0"/>
          </a:p>
        </p:txBody>
      </p:sp>
      <p:graphicFrame>
        <p:nvGraphicFramePr>
          <p:cNvPr id="16" name="15 Tabla"/>
          <p:cNvGraphicFramePr>
            <a:graphicFrameLocks noGrp="1"/>
          </p:cNvGraphicFramePr>
          <p:nvPr>
            <p:extLst>
              <p:ext uri="{D42A27DB-BD31-4B8C-83A1-F6EECF244321}">
                <p14:modId xmlns:p14="http://schemas.microsoft.com/office/powerpoint/2010/main" val="2434605047"/>
              </p:ext>
            </p:extLst>
          </p:nvPr>
        </p:nvGraphicFramePr>
        <p:xfrm>
          <a:off x="734068" y="2204864"/>
          <a:ext cx="8001056" cy="4067058"/>
        </p:xfrm>
        <a:graphic>
          <a:graphicData uri="http://schemas.openxmlformats.org/drawingml/2006/table">
            <a:tbl>
              <a:tblPr/>
              <a:tblGrid>
                <a:gridCol w="6451552"/>
                <a:gridCol w="1549504"/>
              </a:tblGrid>
              <a:tr h="270717">
                <a:tc>
                  <a:txBody>
                    <a:bodyPr/>
                    <a:lstStyle/>
                    <a:p>
                      <a:pPr algn="l" fontAlgn="b"/>
                      <a:r>
                        <a:rPr lang="es-CO" sz="1800" b="1" i="0" u="none" strike="noStrike" dirty="0">
                          <a:solidFill>
                            <a:srgbClr val="000000"/>
                          </a:solidFill>
                          <a:latin typeface="Calibri"/>
                        </a:rPr>
                        <a:t>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b"/>
                      <a:r>
                        <a:rPr lang="es-CO" sz="1800" b="1" i="0"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33139">
                <a:tc>
                  <a:txBody>
                    <a:bodyPr/>
                    <a:lstStyle/>
                    <a:p>
                      <a:pPr algn="l" fontAlgn="b"/>
                      <a:r>
                        <a:rPr lang="es-CO" sz="1400" b="1" i="0" u="none" strike="noStrike" dirty="0" smtClean="0">
                          <a:solidFill>
                            <a:srgbClr val="000000"/>
                          </a:solidFill>
                          <a:latin typeface="Calibri"/>
                        </a:rPr>
                        <a:t>Solicitudes</a:t>
                      </a:r>
                      <a:r>
                        <a:rPr lang="es-CO" sz="1400" b="1" i="0" u="none" strike="noStrike" baseline="0" dirty="0" smtClean="0">
                          <a:solidFill>
                            <a:srgbClr val="000000"/>
                          </a:solidFill>
                          <a:latin typeface="Calibri"/>
                        </a:rPr>
                        <a:t> de </a:t>
                      </a:r>
                      <a:r>
                        <a:rPr lang="es-CO" sz="1400" b="1" i="0" u="none" strike="noStrike" dirty="0" smtClean="0">
                          <a:solidFill>
                            <a:srgbClr val="000000"/>
                          </a:solidFill>
                          <a:latin typeface="Calibri"/>
                        </a:rPr>
                        <a:t>Conciliaciones </a:t>
                      </a:r>
                      <a:r>
                        <a:rPr lang="es-CO" sz="1400" b="1" i="0" u="none" strike="noStrike" dirty="0">
                          <a:solidFill>
                            <a:srgbClr val="000000"/>
                          </a:solidFill>
                          <a:latin typeface="Calibri"/>
                        </a:rPr>
                        <a:t>Ingresadas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1" i="0" u="none" strike="noStrike" dirty="0" smtClean="0">
                          <a:solidFill>
                            <a:srgbClr val="000000"/>
                          </a:solidFill>
                          <a:latin typeface="Calibri"/>
                        </a:rPr>
                        <a:t>232</a:t>
                      </a:r>
                      <a:endParaRPr lang="es-CO"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226">
                <a:tc>
                  <a:txBody>
                    <a:bodyPr/>
                    <a:lstStyle/>
                    <a:p>
                      <a:pPr algn="l" fontAlgn="b"/>
                      <a:r>
                        <a:rPr lang="es-CO" sz="1400" b="0" i="0" u="none" strike="noStrike" dirty="0" smtClean="0">
                          <a:solidFill>
                            <a:srgbClr val="000000"/>
                          </a:solidFill>
                          <a:latin typeface="Calibri"/>
                        </a:rPr>
                        <a:t>Corresponden</a:t>
                      </a:r>
                      <a:r>
                        <a:rPr lang="es-CO" sz="1400" b="0" i="0" u="none" strike="noStrike" baseline="0" dirty="0" smtClean="0">
                          <a:solidFill>
                            <a:srgbClr val="000000"/>
                          </a:solidFill>
                          <a:latin typeface="Calibri"/>
                        </a:rPr>
                        <a:t> al  medio de control  de Nulidad y restablecimiento  de derecho</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smtClean="0">
                          <a:solidFill>
                            <a:srgbClr val="000000"/>
                          </a:solidFill>
                          <a:latin typeface="Calibri"/>
                        </a:rPr>
                        <a:t>141</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22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dirty="0" smtClean="0">
                          <a:solidFill>
                            <a:srgbClr val="000000"/>
                          </a:solidFill>
                          <a:latin typeface="+mn-lt"/>
                        </a:rPr>
                        <a:t> Corresponden</a:t>
                      </a:r>
                      <a:r>
                        <a:rPr lang="es-CO" sz="1400" b="0" i="0" u="none" strike="noStrike" baseline="0" dirty="0" smtClean="0">
                          <a:solidFill>
                            <a:srgbClr val="000000"/>
                          </a:solidFill>
                          <a:latin typeface="+mn-lt"/>
                        </a:rPr>
                        <a:t> al  medio de control  de Reparación Directa</a:t>
                      </a:r>
                      <a:endParaRPr lang="es-CO" sz="1400" b="0" i="0" u="none" strike="noStrike" dirty="0" smtClean="0">
                        <a:solidFill>
                          <a:srgbClr val="000000"/>
                        </a:solidFill>
                        <a:latin typeface="+mn-lt"/>
                      </a:endParaRPr>
                    </a:p>
                    <a:p>
                      <a:pPr algn="l" fontAlgn="b"/>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smtClean="0">
                          <a:solidFill>
                            <a:srgbClr val="000000"/>
                          </a:solidFill>
                          <a:latin typeface="Calibri"/>
                        </a:rPr>
                        <a:t>86</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39">
                <a:tc>
                  <a:txBody>
                    <a:bodyPr/>
                    <a:lstStyle/>
                    <a:p>
                      <a:pPr algn="l" fontAlgn="b"/>
                      <a:r>
                        <a:rPr lang="es-CO" sz="1400" b="0" i="0" u="none" strike="noStrike" dirty="0" smtClean="0">
                          <a:solidFill>
                            <a:srgbClr val="000000"/>
                          </a:solidFill>
                          <a:latin typeface="+mn-lt"/>
                        </a:rPr>
                        <a:t>Corresponden</a:t>
                      </a:r>
                      <a:r>
                        <a:rPr lang="es-CO" sz="1400" b="0" i="0" u="none" strike="noStrike" baseline="0" dirty="0" smtClean="0">
                          <a:solidFill>
                            <a:srgbClr val="000000"/>
                          </a:solidFill>
                          <a:latin typeface="+mn-lt"/>
                        </a:rPr>
                        <a:t> al  medio de control  Contractual</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smtClean="0">
                          <a:solidFill>
                            <a:srgbClr val="000000"/>
                          </a:solidFill>
                          <a:latin typeface="Calibri"/>
                        </a:rPr>
                        <a:t>5</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139">
                <a:tc>
                  <a:txBody>
                    <a:bodyPr/>
                    <a:lstStyle/>
                    <a:p>
                      <a:pPr algn="l" fontAlgn="b"/>
                      <a:r>
                        <a:rPr lang="es-CO" sz="1400" b="0" i="0" u="none" strike="noStrike" dirty="0" smtClean="0">
                          <a:solidFill>
                            <a:srgbClr val="000000"/>
                          </a:solidFill>
                          <a:latin typeface="Calibri"/>
                        </a:rPr>
                        <a:t>presentación</a:t>
                      </a:r>
                      <a:r>
                        <a:rPr lang="es-CO" sz="1400" b="0" i="0" u="none" strike="noStrike" baseline="0" dirty="0" smtClean="0">
                          <a:solidFill>
                            <a:srgbClr val="000000"/>
                          </a:solidFill>
                          <a:latin typeface="Calibri"/>
                        </a:rPr>
                        <a:t> de políticas públicas en las audiencias de conciliación </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smtClean="0">
                          <a:solidFill>
                            <a:srgbClr val="000000"/>
                          </a:solidFill>
                          <a:latin typeface="Calibri"/>
                        </a:rPr>
                        <a:t>34</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5">
                <a:tc>
                  <a:txBody>
                    <a:bodyPr/>
                    <a:lstStyle/>
                    <a:p>
                      <a:pPr algn="l" fontAlgn="b"/>
                      <a:r>
                        <a:rPr lang="es-CO" sz="1400" b="0" i="0" u="none" strike="noStrike" dirty="0" smtClean="0">
                          <a:solidFill>
                            <a:srgbClr val="000000"/>
                          </a:solidFill>
                          <a:latin typeface="Calibri"/>
                        </a:rPr>
                        <a:t>acciones</a:t>
                      </a:r>
                      <a:r>
                        <a:rPr lang="es-CO" sz="1400" b="0" i="0" u="none" strike="noStrike" baseline="0" dirty="0" smtClean="0">
                          <a:solidFill>
                            <a:srgbClr val="000000"/>
                          </a:solidFill>
                          <a:latin typeface="Calibri"/>
                        </a:rPr>
                        <a:t> de repetición estudiadas ante el comité</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smtClean="0">
                          <a:solidFill>
                            <a:srgbClr val="000000"/>
                          </a:solidFill>
                          <a:latin typeface="Calibri"/>
                        </a:rPr>
                        <a:t>7</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5">
                <a:tc>
                  <a:txBody>
                    <a:bodyPr/>
                    <a:lstStyle/>
                    <a:p>
                      <a:pPr algn="l" fontAlgn="b"/>
                      <a:r>
                        <a:rPr lang="es-CO" sz="1400" b="0" i="0" u="none" strike="noStrike" dirty="0" smtClean="0">
                          <a:solidFill>
                            <a:srgbClr val="000000"/>
                          </a:solidFill>
                          <a:latin typeface="Calibri"/>
                        </a:rPr>
                        <a:t>casos sometidos a estudio ante el comité de conciliación</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smtClean="0">
                          <a:solidFill>
                            <a:srgbClr val="000000"/>
                          </a:solidFill>
                          <a:latin typeface="Calibri"/>
                        </a:rPr>
                        <a:t>106</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5">
                <a:tc>
                  <a:txBody>
                    <a:bodyPr/>
                    <a:lstStyle/>
                    <a:p>
                      <a:r>
                        <a:rPr lang="es-CO" sz="1400" dirty="0" smtClean="0"/>
                        <a:t>sesiones realizadas en esta</a:t>
                      </a:r>
                      <a:r>
                        <a:rPr lang="es-CO" sz="1400" baseline="0" dirty="0" smtClean="0"/>
                        <a:t> vigencia </a:t>
                      </a:r>
                      <a:endParaRPr lang="es-CO" sz="14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s-CO" sz="1400" dirty="0" smtClean="0"/>
                        <a:t>27</a:t>
                      </a:r>
                      <a:endParaRPr lang="es-CO" sz="1400"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5">
                <a:tc>
                  <a:txBody>
                    <a:bodyPr/>
                    <a:lstStyle/>
                    <a:p>
                      <a:pPr algn="l" fontAlgn="b"/>
                      <a:r>
                        <a:rPr lang="es-CO" sz="1400" b="0" i="0" u="none" strike="noStrike" dirty="0" smtClean="0">
                          <a:solidFill>
                            <a:srgbClr val="000000"/>
                          </a:solidFill>
                          <a:latin typeface="Calibri"/>
                        </a:rPr>
                        <a:t>asuntos</a:t>
                      </a:r>
                      <a:r>
                        <a:rPr lang="es-CO" sz="1400" b="0" i="0" u="none" strike="noStrike" baseline="0" dirty="0" smtClean="0">
                          <a:solidFill>
                            <a:srgbClr val="000000"/>
                          </a:solidFill>
                          <a:latin typeface="Calibri"/>
                        </a:rPr>
                        <a:t> conciliados</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1" i="0" u="none" strike="noStrike" dirty="0" smtClean="0">
                          <a:solidFill>
                            <a:srgbClr val="000000"/>
                          </a:solidFill>
                          <a:latin typeface="Calibri"/>
                        </a:rPr>
                        <a:t>1</a:t>
                      </a:r>
                      <a:endParaRPr lang="es-CO"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5">
                <a:tc>
                  <a:txBody>
                    <a:bodyPr/>
                    <a:lstStyle/>
                    <a:p>
                      <a:pPr algn="l" fontAlgn="b"/>
                      <a:r>
                        <a:rPr lang="es-CO" sz="1400" b="0" i="0" u="none" strike="noStrike" dirty="0" smtClean="0">
                          <a:solidFill>
                            <a:srgbClr val="000000"/>
                          </a:solidFill>
                          <a:latin typeface="Calibri"/>
                        </a:rPr>
                        <a:t>cuantía</a:t>
                      </a:r>
                      <a:r>
                        <a:rPr lang="es-CO" sz="1400" b="0" i="0" u="none" strike="noStrike" baseline="0" dirty="0" smtClean="0">
                          <a:solidFill>
                            <a:srgbClr val="000000"/>
                          </a:solidFill>
                          <a:latin typeface="Calibri"/>
                        </a:rPr>
                        <a:t> de las  conciliaciones realizadas</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smtClean="0">
                          <a:solidFill>
                            <a:srgbClr val="000000"/>
                          </a:solidFill>
                          <a:latin typeface="+mn-lt"/>
                        </a:rPr>
                        <a:t>$619.940.000 </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5">
                <a:tc>
                  <a:txBody>
                    <a:bodyPr/>
                    <a:lstStyle/>
                    <a:p>
                      <a:pPr algn="l" fontAlgn="b"/>
                      <a:r>
                        <a:rPr lang="es-CO" sz="1400" b="0" i="0" u="none" strike="noStrike" dirty="0" smtClean="0">
                          <a:solidFill>
                            <a:srgbClr val="000000"/>
                          </a:solidFill>
                          <a:latin typeface="Calibri"/>
                        </a:rPr>
                        <a:t>ahorro estimado en las conciliaciones</a:t>
                      </a:r>
                      <a:r>
                        <a:rPr lang="es-CO" sz="1400" b="0" i="0" u="none" strike="noStrike" baseline="0" dirty="0" smtClean="0">
                          <a:solidFill>
                            <a:srgbClr val="000000"/>
                          </a:solidFill>
                          <a:latin typeface="Calibri"/>
                        </a:rPr>
                        <a:t> realizadas</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0" i="0" u="none" strike="noStrike" dirty="0">
                          <a:solidFill>
                            <a:srgbClr val="000000"/>
                          </a:solidFill>
                          <a:latin typeface="Calibri"/>
                        </a:rPr>
                        <a:t>$ </a:t>
                      </a:r>
                      <a:r>
                        <a:rPr lang="es-CO" sz="1400" b="0" i="0" u="none" strike="noStrike" dirty="0" smtClean="0">
                          <a:solidFill>
                            <a:srgbClr val="000000"/>
                          </a:solidFill>
                          <a:latin typeface="Calibri"/>
                        </a:rPr>
                        <a:t>55.000.000</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5">
                <a:tc>
                  <a:txBody>
                    <a:bodyPr/>
                    <a:lstStyle/>
                    <a:p>
                      <a:pPr algn="l" fontAlgn="b"/>
                      <a:r>
                        <a:rPr lang="es-CO" sz="1400" b="0" i="0" u="none" strike="noStrike" dirty="0" smtClean="0">
                          <a:solidFill>
                            <a:srgbClr val="000000"/>
                          </a:solidFill>
                          <a:latin typeface="Calibri"/>
                        </a:rPr>
                        <a:t>casos</a:t>
                      </a:r>
                      <a:r>
                        <a:rPr lang="es-CO" sz="1400" b="0" i="0" u="none" strike="noStrike" baseline="0" dirty="0" smtClean="0">
                          <a:solidFill>
                            <a:srgbClr val="000000"/>
                          </a:solidFill>
                          <a:latin typeface="Calibri"/>
                        </a:rPr>
                        <a:t> negados por el juez de conocimiento</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1" i="0" u="none" strike="noStrike" dirty="0" smtClean="0">
                          <a:solidFill>
                            <a:srgbClr val="000000"/>
                          </a:solidFill>
                          <a:latin typeface="Calibri"/>
                        </a:rPr>
                        <a:t>0</a:t>
                      </a:r>
                      <a:endParaRPr lang="es-CO"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15">
                <a:tc>
                  <a:txBody>
                    <a:bodyPr/>
                    <a:lstStyle/>
                    <a:p>
                      <a:pPr algn="l" fontAlgn="b"/>
                      <a:r>
                        <a:rPr lang="es-CO" sz="1400" b="0" i="0" u="none" strike="noStrike" dirty="0" smtClean="0">
                          <a:solidFill>
                            <a:srgbClr val="000000"/>
                          </a:solidFill>
                          <a:latin typeface="Calibri"/>
                        </a:rPr>
                        <a:t>casos aprobados por el juez de conocimiento</a:t>
                      </a:r>
                      <a:r>
                        <a:rPr lang="es-CO" sz="1400" b="0" i="0" u="none" strike="noStrike" baseline="0" dirty="0" smtClean="0">
                          <a:solidFill>
                            <a:srgbClr val="000000"/>
                          </a:solidFill>
                          <a:latin typeface="Calibri"/>
                        </a:rPr>
                        <a:t> </a:t>
                      </a:r>
                      <a:endParaRPr lang="es-CO"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1" i="0" u="none" strike="noStrike" dirty="0" smtClean="0">
                          <a:solidFill>
                            <a:srgbClr val="000000"/>
                          </a:solidFill>
                          <a:latin typeface="Calibri"/>
                        </a:rPr>
                        <a:t>En tramite</a:t>
                      </a:r>
                      <a:endParaRPr lang="es-CO"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22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i="0" u="none" strike="noStrike" baseline="0" dirty="0" smtClean="0">
                          <a:solidFill>
                            <a:srgbClr val="000000"/>
                          </a:solidFill>
                          <a:latin typeface="+mn-lt"/>
                        </a:rPr>
                        <a:t>Casos por resolver  análisis de legalidad </a:t>
                      </a:r>
                      <a:endParaRPr lang="es-CO" sz="1400" b="0" i="0" u="none" strike="noStrike" dirty="0" smtClean="0">
                        <a:solidFill>
                          <a:srgbClr val="000000"/>
                        </a:solidFill>
                        <a:latin typeface="+mn-lt"/>
                      </a:endParaRPr>
                    </a:p>
                    <a:p>
                      <a:pPr algn="l" fontAlgn="b"/>
                      <a:endParaRPr lang="es-CO"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400" b="1" i="0" u="none" strike="noStrike" dirty="0" smtClean="0">
                          <a:solidFill>
                            <a:srgbClr val="000000"/>
                          </a:solidFill>
                          <a:latin typeface="Calibri"/>
                        </a:rPr>
                        <a:t>1</a:t>
                      </a:r>
                      <a:endParaRPr lang="es-CO"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2655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18037</TotalTime>
  <Words>1923</Words>
  <Application>Microsoft Office PowerPoint</Application>
  <PresentationFormat>Presentación en pantalla (4:3)</PresentationFormat>
  <Paragraphs>358</Paragraphs>
  <Slides>21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Cambria</vt:lpstr>
      <vt:lpstr>Times New Roman</vt:lpstr>
      <vt:lpstr>Wingdings</vt:lpstr>
      <vt:lpstr>Wingdings 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Arturo</dc:creator>
  <cp:lastModifiedBy>BELKA GUTIERREZ</cp:lastModifiedBy>
  <cp:revision>175</cp:revision>
  <dcterms:created xsi:type="dcterms:W3CDTF">2013-10-23T13:23:10Z</dcterms:created>
  <dcterms:modified xsi:type="dcterms:W3CDTF">2015-11-05T15:45:12Z</dcterms:modified>
</cp:coreProperties>
</file>