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31" r:id="rId4"/>
  </p:sldMasterIdLst>
  <p:sldIdLst>
    <p:sldId id="256" r:id="rId5"/>
    <p:sldId id="257" r:id="rId6"/>
    <p:sldId id="258" r:id="rId7"/>
    <p:sldId id="260" r:id="rId8"/>
    <p:sldId id="261" r:id="rId9"/>
    <p:sldId id="262" r:id="rId10"/>
    <p:sldId id="263" r:id="rId11"/>
    <p:sldId id="264" r:id="rId12"/>
    <p:sldId id="266" r:id="rId13"/>
    <p:sldId id="265" r:id="rId14"/>
    <p:sldId id="267" r:id="rId15"/>
    <p:sldId id="270" r:id="rId16"/>
    <p:sldId id="268" r:id="rId17"/>
    <p:sldId id="269" r:id="rId18"/>
    <p:sldId id="271" r:id="rId19"/>
    <p:sldId id="272" r:id="rId20"/>
    <p:sldId id="275" r:id="rId21"/>
    <p:sldId id="273" r:id="rId22"/>
    <p:sldId id="281" r:id="rId23"/>
    <p:sldId id="282" r:id="rId24"/>
    <p:sldId id="276" r:id="rId25"/>
    <p:sldId id="277" r:id="rId26"/>
    <p:sldId id="279" r:id="rId27"/>
    <p:sldId id="280" r:id="rId28"/>
    <p:sldId id="278" r:id="rId2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napToGrid="0">
      <p:cViewPr varScale="1">
        <p:scale>
          <a:sx n="27" d="100"/>
          <a:sy n="27" d="100"/>
        </p:scale>
        <p:origin x="447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mrodriguezp\Downloads\Resumen%20Consolidados%20Nominas%202020,%202021,%202022%20Y%202023%20(SEPTIEMBRE)%20(4).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D:\mrodriguezp\Downloads\Resumen%20Consolidados%20Nominas%202020,%202021,%202022%20Y%202023%20(SEPTIEMBRE)%20(4).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none" spc="0" normalizeH="0" baseline="0">
                <a:solidFill>
                  <a:schemeClr val="dk1">
                    <a:lumMod val="50000"/>
                    <a:lumOff val="50000"/>
                  </a:schemeClr>
                </a:solidFill>
                <a:latin typeface="+mj-lt"/>
                <a:ea typeface="+mj-ea"/>
                <a:cs typeface="+mj-cs"/>
              </a:defRPr>
            </a:pPr>
            <a:r>
              <a:rPr lang="en-US"/>
              <a:t>PORCENTAJE DE FUNCIONARIOS CALIFICADOS EN NIVEL SOBRESALIENTE </a:t>
            </a:r>
          </a:p>
        </c:rich>
      </c:tx>
      <c:overlay val="0"/>
      <c:spPr>
        <a:noFill/>
        <a:ln>
          <a:noFill/>
        </a:ln>
        <a:effectLst/>
      </c:spPr>
      <c:txPr>
        <a:bodyPr rot="0" spcFirstLastPara="1" vertOverflow="ellipsis" vert="horz" wrap="square" anchor="ctr" anchorCtr="1"/>
        <a:lstStyle/>
        <a:p>
          <a:pPr>
            <a:defRPr sz="1600" b="1" i="0" u="none" strike="noStrike" kern="1200" cap="none" spc="0" normalizeH="0" baseline="0">
              <a:solidFill>
                <a:schemeClr val="dk1">
                  <a:lumMod val="50000"/>
                  <a:lumOff val="50000"/>
                </a:schemeClr>
              </a:solidFill>
              <a:latin typeface="+mj-lt"/>
              <a:ea typeface="+mj-ea"/>
              <a:cs typeface="+mj-cs"/>
            </a:defRPr>
          </a:pPr>
          <a:endParaRPr lang="es-CO"/>
        </a:p>
      </c:txPr>
    </c:title>
    <c:autoTitleDeleted val="0"/>
    <c:plotArea>
      <c:layout/>
      <c:barChart>
        <c:barDir val="col"/>
        <c:grouping val="clustered"/>
        <c:varyColors val="0"/>
        <c:ser>
          <c:idx val="0"/>
          <c:order val="0"/>
          <c:tx>
            <c:strRef>
              <c:f>evaluacion!$B$3</c:f>
              <c:strCache>
                <c:ptCount val="1"/>
                <c:pt idx="0">
                  <c:v>META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evaluacion!$A$4:$A$7</c:f>
              <c:numCache>
                <c:formatCode>General</c:formatCode>
                <c:ptCount val="4"/>
                <c:pt idx="0">
                  <c:v>2020</c:v>
                </c:pt>
                <c:pt idx="1">
                  <c:v>2021</c:v>
                </c:pt>
                <c:pt idx="2">
                  <c:v>2022</c:v>
                </c:pt>
                <c:pt idx="3">
                  <c:v>2023</c:v>
                </c:pt>
              </c:numCache>
            </c:numRef>
          </c:cat>
          <c:val>
            <c:numRef>
              <c:f>evaluacion!$B$4:$B$7</c:f>
              <c:numCache>
                <c:formatCode>General</c:formatCode>
                <c:ptCount val="4"/>
                <c:pt idx="0">
                  <c:v>70</c:v>
                </c:pt>
                <c:pt idx="1">
                  <c:v>73</c:v>
                </c:pt>
                <c:pt idx="2">
                  <c:v>75</c:v>
                </c:pt>
                <c:pt idx="3">
                  <c:v>80</c:v>
                </c:pt>
              </c:numCache>
            </c:numRef>
          </c:val>
          <c:extLst>
            <c:ext xmlns:c16="http://schemas.microsoft.com/office/drawing/2014/chart" uri="{C3380CC4-5D6E-409C-BE32-E72D297353CC}">
              <c16:uniqueId val="{00000000-8577-4FBB-9E25-5D5ED0500311}"/>
            </c:ext>
          </c:extLst>
        </c:ser>
        <c:ser>
          <c:idx val="1"/>
          <c:order val="1"/>
          <c:tx>
            <c:strRef>
              <c:f>evaluacion!$C$3</c:f>
              <c:strCache>
                <c:ptCount val="1"/>
                <c:pt idx="0">
                  <c:v>PORCENTAJE EJECUTADO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numRef>
              <c:f>evaluacion!$A$4:$A$7</c:f>
              <c:numCache>
                <c:formatCode>General</c:formatCode>
                <c:ptCount val="4"/>
                <c:pt idx="0">
                  <c:v>2020</c:v>
                </c:pt>
                <c:pt idx="1">
                  <c:v>2021</c:v>
                </c:pt>
                <c:pt idx="2">
                  <c:v>2022</c:v>
                </c:pt>
                <c:pt idx="3">
                  <c:v>2023</c:v>
                </c:pt>
              </c:numCache>
            </c:numRef>
          </c:cat>
          <c:val>
            <c:numRef>
              <c:f>evaluacion!$C$4:$C$7</c:f>
              <c:numCache>
                <c:formatCode>General</c:formatCode>
                <c:ptCount val="4"/>
                <c:pt idx="0">
                  <c:v>96</c:v>
                </c:pt>
                <c:pt idx="1">
                  <c:v>81</c:v>
                </c:pt>
                <c:pt idx="2">
                  <c:v>85</c:v>
                </c:pt>
                <c:pt idx="3">
                  <c:v>85</c:v>
                </c:pt>
              </c:numCache>
            </c:numRef>
          </c:val>
          <c:extLst>
            <c:ext xmlns:c16="http://schemas.microsoft.com/office/drawing/2014/chart" uri="{C3380CC4-5D6E-409C-BE32-E72D297353CC}">
              <c16:uniqueId val="{00000001-8577-4FBB-9E25-5D5ED0500311}"/>
            </c:ext>
          </c:extLst>
        </c:ser>
        <c:dLbls>
          <c:dLblPos val="outEnd"/>
          <c:showLegendKey val="0"/>
          <c:showVal val="1"/>
          <c:showCatName val="0"/>
          <c:showSerName val="0"/>
          <c:showPercent val="0"/>
          <c:showBubbleSize val="0"/>
        </c:dLbls>
        <c:gapWidth val="267"/>
        <c:overlap val="-43"/>
        <c:axId val="1937801279"/>
        <c:axId val="1932298911"/>
      </c:barChart>
      <c:catAx>
        <c:axId val="1937801279"/>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es-CO"/>
          </a:p>
        </c:txPr>
        <c:crossAx val="1932298911"/>
        <c:crosses val="autoZero"/>
        <c:auto val="1"/>
        <c:lblAlgn val="ctr"/>
        <c:lblOffset val="100"/>
        <c:noMultiLvlLbl val="0"/>
      </c:catAx>
      <c:valAx>
        <c:axId val="1932298911"/>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s-CO"/>
          </a:p>
        </c:txPr>
        <c:crossAx val="1937801279"/>
        <c:crosses val="autoZero"/>
        <c:crossBetween val="between"/>
      </c:valAx>
      <c:spPr>
        <a:pattFill prst="ltDnDiag">
          <a:fgClr>
            <a:schemeClr val="dk1">
              <a:lumMod val="15000"/>
              <a:lumOff val="85000"/>
            </a:schemeClr>
          </a:fgClr>
          <a:bgClr>
            <a:schemeClr val="lt1"/>
          </a:bgClr>
        </a:patt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s-CO"/>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PENSIONADOS!$A$5</c:f>
              <c:strCache>
                <c:ptCount val="1"/>
                <c:pt idx="0">
                  <c:v>Pensionados EPM</c:v>
                </c:pt>
              </c:strCache>
            </c:strRef>
          </c:tx>
          <c:spPr>
            <a:ln w="34925" cap="rnd">
              <a:solidFill>
                <a:schemeClr val="accent1"/>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PENSIONADOS!$B$4:$E$4</c:f>
              <c:strCache>
                <c:ptCount val="4"/>
                <c:pt idx="0">
                  <c:v>2020</c:v>
                </c:pt>
                <c:pt idx="1">
                  <c:v>2021</c:v>
                </c:pt>
                <c:pt idx="2">
                  <c:v>2022</c:v>
                </c:pt>
                <c:pt idx="3">
                  <c:v>2023 (Septiembre)</c:v>
                </c:pt>
              </c:strCache>
            </c:strRef>
          </c:cat>
          <c:val>
            <c:numRef>
              <c:f>PENSIONADOS!$B$5:$E$5</c:f>
              <c:numCache>
                <c:formatCode>_("$"* #,##0_);_("$"* \(#,##0\);_("$"* "-"_);_(@_)</c:formatCode>
                <c:ptCount val="4"/>
                <c:pt idx="0">
                  <c:v>39925753823</c:v>
                </c:pt>
                <c:pt idx="1">
                  <c:v>37821143996</c:v>
                </c:pt>
                <c:pt idx="2">
                  <c:v>38969535659</c:v>
                </c:pt>
                <c:pt idx="3">
                  <c:v>30298726941</c:v>
                </c:pt>
              </c:numCache>
            </c:numRef>
          </c:val>
          <c:smooth val="0"/>
          <c:extLst>
            <c:ext xmlns:c16="http://schemas.microsoft.com/office/drawing/2014/chart" uri="{C3380CC4-5D6E-409C-BE32-E72D297353CC}">
              <c16:uniqueId val="{00000000-5ED2-4AA8-87A0-E1EC4120DD27}"/>
            </c:ext>
          </c:extLst>
        </c:ser>
        <c:ser>
          <c:idx val="1"/>
          <c:order val="1"/>
          <c:tx>
            <c:strRef>
              <c:f>PENSIONADOS!$A$6</c:f>
              <c:strCache>
                <c:ptCount val="1"/>
                <c:pt idx="0">
                  <c:v>Pensionados Distrito</c:v>
                </c:pt>
              </c:strCache>
            </c:strRef>
          </c:tx>
          <c:spPr>
            <a:ln w="34925" cap="rnd">
              <a:solidFill>
                <a:schemeClr val="accent2"/>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PENSIONADOS!$B$4:$E$4</c:f>
              <c:strCache>
                <c:ptCount val="4"/>
                <c:pt idx="0">
                  <c:v>2020</c:v>
                </c:pt>
                <c:pt idx="1">
                  <c:v>2021</c:v>
                </c:pt>
                <c:pt idx="2">
                  <c:v>2022</c:v>
                </c:pt>
                <c:pt idx="3">
                  <c:v>2023 (Septiembre)</c:v>
                </c:pt>
              </c:strCache>
            </c:strRef>
          </c:cat>
          <c:val>
            <c:numRef>
              <c:f>PENSIONADOS!$B$6:$E$6</c:f>
              <c:numCache>
                <c:formatCode>_("$"* #,##0_);_("$"* \(#,##0\);_("$"* "-"_);_(@_)</c:formatCode>
                <c:ptCount val="4"/>
                <c:pt idx="0">
                  <c:v>12615717047</c:v>
                </c:pt>
                <c:pt idx="1">
                  <c:v>12276834410</c:v>
                </c:pt>
                <c:pt idx="2">
                  <c:v>12765588469</c:v>
                </c:pt>
                <c:pt idx="3">
                  <c:v>10100507519</c:v>
                </c:pt>
              </c:numCache>
            </c:numRef>
          </c:val>
          <c:smooth val="0"/>
          <c:extLst>
            <c:ext xmlns:c16="http://schemas.microsoft.com/office/drawing/2014/chart" uri="{C3380CC4-5D6E-409C-BE32-E72D297353CC}">
              <c16:uniqueId val="{00000001-5ED2-4AA8-87A0-E1EC4120DD27}"/>
            </c:ext>
          </c:extLst>
        </c:ser>
        <c:dLbls>
          <c:dLblPos val="ctr"/>
          <c:showLegendKey val="0"/>
          <c:showVal val="1"/>
          <c:showCatName val="0"/>
          <c:showSerName val="0"/>
          <c:showPercent val="0"/>
          <c:showBubbleSize val="0"/>
        </c:dLbls>
        <c:smooth val="0"/>
        <c:axId val="150994176"/>
        <c:axId val="2006513840"/>
      </c:lineChart>
      <c:catAx>
        <c:axId val="15099417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2006513840"/>
        <c:crosses val="autoZero"/>
        <c:auto val="1"/>
        <c:lblAlgn val="ctr"/>
        <c:lblOffset val="100"/>
        <c:noMultiLvlLbl val="0"/>
      </c:catAx>
      <c:valAx>
        <c:axId val="200651384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50994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PENSIONADOS!$G$5</c:f>
              <c:strCache>
                <c:ptCount val="1"/>
                <c:pt idx="0">
                  <c:v># Pensionados EPM</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PENSIONADOS!$H$4:$K$4</c:f>
              <c:strCache>
                <c:ptCount val="4"/>
                <c:pt idx="0">
                  <c:v>2020</c:v>
                </c:pt>
                <c:pt idx="1">
                  <c:v>2021</c:v>
                </c:pt>
                <c:pt idx="2">
                  <c:v>2022</c:v>
                </c:pt>
                <c:pt idx="3">
                  <c:v>2023 (Septiembre)</c:v>
                </c:pt>
              </c:strCache>
            </c:strRef>
          </c:cat>
          <c:val>
            <c:numRef>
              <c:f>PENSIONADOS!$H$5:$K$5</c:f>
              <c:numCache>
                <c:formatCode>_(* #,##0_);_(* \(#,##0\);_(* "-"_);_(@_)</c:formatCode>
                <c:ptCount val="4"/>
                <c:pt idx="0">
                  <c:v>1308</c:v>
                </c:pt>
                <c:pt idx="1">
                  <c:v>1233</c:v>
                </c:pt>
                <c:pt idx="2">
                  <c:v>1105</c:v>
                </c:pt>
                <c:pt idx="3">
                  <c:v>1074</c:v>
                </c:pt>
              </c:numCache>
            </c:numRef>
          </c:val>
          <c:extLst>
            <c:ext xmlns:c16="http://schemas.microsoft.com/office/drawing/2014/chart" uri="{C3380CC4-5D6E-409C-BE32-E72D297353CC}">
              <c16:uniqueId val="{00000000-D010-4F18-88A3-F3DEF6C25939}"/>
            </c:ext>
          </c:extLst>
        </c:ser>
        <c:ser>
          <c:idx val="1"/>
          <c:order val="1"/>
          <c:tx>
            <c:strRef>
              <c:f>PENSIONADOS!$G$6</c:f>
              <c:strCache>
                <c:ptCount val="1"/>
                <c:pt idx="0">
                  <c:v># Pensionados Distrito</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PENSIONADOS!$H$4:$K$4</c:f>
              <c:strCache>
                <c:ptCount val="4"/>
                <c:pt idx="0">
                  <c:v>2020</c:v>
                </c:pt>
                <c:pt idx="1">
                  <c:v>2021</c:v>
                </c:pt>
                <c:pt idx="2">
                  <c:v>2022</c:v>
                </c:pt>
                <c:pt idx="3">
                  <c:v>2023 (Septiembre)</c:v>
                </c:pt>
              </c:strCache>
            </c:strRef>
          </c:cat>
          <c:val>
            <c:numRef>
              <c:f>PENSIONADOS!$H$6:$K$6</c:f>
              <c:numCache>
                <c:formatCode>_(* #,##0_);_(* \(#,##0\);_(* "-"_);_(@_)</c:formatCode>
                <c:ptCount val="4"/>
                <c:pt idx="0">
                  <c:v>444</c:v>
                </c:pt>
                <c:pt idx="1">
                  <c:v>424</c:v>
                </c:pt>
                <c:pt idx="2">
                  <c:v>384</c:v>
                </c:pt>
                <c:pt idx="3">
                  <c:v>376</c:v>
                </c:pt>
              </c:numCache>
            </c:numRef>
          </c:val>
          <c:extLst>
            <c:ext xmlns:c16="http://schemas.microsoft.com/office/drawing/2014/chart" uri="{C3380CC4-5D6E-409C-BE32-E72D297353CC}">
              <c16:uniqueId val="{00000001-D010-4F18-88A3-F3DEF6C25939}"/>
            </c:ext>
          </c:extLst>
        </c:ser>
        <c:dLbls>
          <c:showLegendKey val="0"/>
          <c:showVal val="1"/>
          <c:showCatName val="0"/>
          <c:showSerName val="0"/>
          <c:showPercent val="0"/>
          <c:showBubbleSize val="0"/>
        </c:dLbls>
        <c:gapWidth val="150"/>
        <c:shape val="box"/>
        <c:axId val="699910032"/>
        <c:axId val="898928928"/>
        <c:axId val="0"/>
      </c:bar3DChart>
      <c:catAx>
        <c:axId val="69991003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s-CO"/>
          </a:p>
        </c:txPr>
        <c:crossAx val="898928928"/>
        <c:crosses val="autoZero"/>
        <c:auto val="1"/>
        <c:lblAlgn val="ctr"/>
        <c:lblOffset val="100"/>
        <c:noMultiLvlLbl val="0"/>
      </c:catAx>
      <c:valAx>
        <c:axId val="898928928"/>
        <c:scaling>
          <c:orientation val="minMax"/>
        </c:scaling>
        <c:delete val="0"/>
        <c:axPos val="l"/>
        <c:majorGridlines>
          <c:spPr>
            <a:ln w="9525" cap="flat" cmpd="sng" algn="ctr">
              <a:solidFill>
                <a:schemeClr val="tx2">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s-CO"/>
          </a:p>
        </c:txPr>
        <c:crossAx val="6999100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2.xml><?xml version="1.0" encoding="utf-8"?>
<cs:chartStyle xmlns:cs="http://schemas.microsoft.com/office/drawing/2012/chartStyle" xmlns:a="http://schemas.openxmlformats.org/drawingml/2006/main" id="34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9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0C47EA-CF9D-4FBE-A753-6322647C2A5A}" type="doc">
      <dgm:prSet loTypeId="urn:microsoft.com/office/officeart/2005/8/layout/hierarchy1" loCatId="hierarchy" qsTypeId="urn:microsoft.com/office/officeart/2005/8/quickstyle/3d3" qsCatId="3D" csTypeId="urn:microsoft.com/office/officeart/2005/8/colors/accent1_2" csCatId="accent1" phldr="1"/>
      <dgm:spPr/>
      <dgm:t>
        <a:bodyPr/>
        <a:lstStyle/>
        <a:p>
          <a:endParaRPr lang="es-CO"/>
        </a:p>
      </dgm:t>
    </dgm:pt>
    <dgm:pt modelId="{03101D38-EDAB-41D0-BE57-ED8C3FA56B8C}">
      <dgm:prSet phldrT="[Texto]"/>
      <dgm:spPr/>
      <dgm:t>
        <a:bodyPr/>
        <a:lstStyle/>
        <a:p>
          <a:r>
            <a:rPr lang="es-ES" dirty="0"/>
            <a:t>Despacho de Alcalde</a:t>
          </a:r>
          <a:endParaRPr lang="es-CO" dirty="0"/>
        </a:p>
      </dgm:t>
    </dgm:pt>
    <dgm:pt modelId="{ED6A4D26-F394-4956-AAFC-1164CB05B4E4}" type="parTrans" cxnId="{D3C6B6E5-7A64-4DF5-9372-31F7553A0D34}">
      <dgm:prSet/>
      <dgm:spPr/>
      <dgm:t>
        <a:bodyPr/>
        <a:lstStyle/>
        <a:p>
          <a:endParaRPr lang="es-CO"/>
        </a:p>
      </dgm:t>
    </dgm:pt>
    <dgm:pt modelId="{22AAD131-1E4C-49A5-9540-81C221764EB7}" type="sibTrans" cxnId="{D3C6B6E5-7A64-4DF5-9372-31F7553A0D34}">
      <dgm:prSet/>
      <dgm:spPr/>
      <dgm:t>
        <a:bodyPr/>
        <a:lstStyle/>
        <a:p>
          <a:endParaRPr lang="es-CO"/>
        </a:p>
      </dgm:t>
    </dgm:pt>
    <dgm:pt modelId="{1455DA32-2EEA-4B8C-95AF-23E3B536AFBD}">
      <dgm:prSet phldrT="[Texto]"/>
      <dgm:spPr/>
      <dgm:t>
        <a:bodyPr/>
        <a:lstStyle/>
        <a:p>
          <a:r>
            <a:rPr lang="es-ES" dirty="0"/>
            <a:t>Secretaría de Gestión Humana</a:t>
          </a:r>
          <a:endParaRPr lang="es-CO" dirty="0"/>
        </a:p>
      </dgm:t>
    </dgm:pt>
    <dgm:pt modelId="{2DC51AB8-C840-46B3-B276-B7655B70384B}" type="parTrans" cxnId="{0098F5D4-1F10-4841-A27C-B095F3982165}">
      <dgm:prSet/>
      <dgm:spPr/>
      <dgm:t>
        <a:bodyPr/>
        <a:lstStyle/>
        <a:p>
          <a:endParaRPr lang="es-CO"/>
        </a:p>
      </dgm:t>
    </dgm:pt>
    <dgm:pt modelId="{09457C7C-973B-4134-86BA-B96C7E4B93D7}" type="sibTrans" cxnId="{0098F5D4-1F10-4841-A27C-B095F3982165}">
      <dgm:prSet/>
      <dgm:spPr/>
      <dgm:t>
        <a:bodyPr/>
        <a:lstStyle/>
        <a:p>
          <a:endParaRPr lang="es-CO"/>
        </a:p>
      </dgm:t>
    </dgm:pt>
    <dgm:pt modelId="{573D6F51-BA9D-4C93-A730-163B1D2B17A6}">
      <dgm:prSet phldrT="[Texto]"/>
      <dgm:spPr/>
      <dgm:t>
        <a:bodyPr/>
        <a:lstStyle/>
        <a:p>
          <a:r>
            <a:rPr lang="es-ES" dirty="0"/>
            <a:t>Oficina de Nómina y Prestaciones Sociales</a:t>
          </a:r>
          <a:endParaRPr lang="es-CO" dirty="0"/>
        </a:p>
      </dgm:t>
    </dgm:pt>
    <dgm:pt modelId="{C0D70EF4-CB5A-498C-A873-23909B87744F}" type="parTrans" cxnId="{2A423A0A-1366-4F5A-88CC-A3E03087A67C}">
      <dgm:prSet/>
      <dgm:spPr/>
      <dgm:t>
        <a:bodyPr/>
        <a:lstStyle/>
        <a:p>
          <a:endParaRPr lang="es-CO"/>
        </a:p>
      </dgm:t>
    </dgm:pt>
    <dgm:pt modelId="{14B5A384-2148-46A2-A166-9AFA0BC0C3DF}" type="sibTrans" cxnId="{2A423A0A-1366-4F5A-88CC-A3E03087A67C}">
      <dgm:prSet/>
      <dgm:spPr/>
      <dgm:t>
        <a:bodyPr/>
        <a:lstStyle/>
        <a:p>
          <a:endParaRPr lang="es-CO"/>
        </a:p>
      </dgm:t>
    </dgm:pt>
    <dgm:pt modelId="{AFE093CE-BF6A-467F-8C7A-C58726CB0A66}" type="pres">
      <dgm:prSet presAssocID="{5D0C47EA-CF9D-4FBE-A753-6322647C2A5A}" presName="hierChild1" presStyleCnt="0">
        <dgm:presLayoutVars>
          <dgm:chPref val="1"/>
          <dgm:dir/>
          <dgm:animOne val="branch"/>
          <dgm:animLvl val="lvl"/>
          <dgm:resizeHandles/>
        </dgm:presLayoutVars>
      </dgm:prSet>
      <dgm:spPr/>
    </dgm:pt>
    <dgm:pt modelId="{7519B561-BFDF-48EE-AB27-207E5A16E44E}" type="pres">
      <dgm:prSet presAssocID="{03101D38-EDAB-41D0-BE57-ED8C3FA56B8C}" presName="hierRoot1" presStyleCnt="0"/>
      <dgm:spPr/>
    </dgm:pt>
    <dgm:pt modelId="{4B695597-0125-4BB5-BDE8-242BD113EA9B}" type="pres">
      <dgm:prSet presAssocID="{03101D38-EDAB-41D0-BE57-ED8C3FA56B8C}" presName="composite" presStyleCnt="0"/>
      <dgm:spPr/>
    </dgm:pt>
    <dgm:pt modelId="{277D24AA-EA75-40F6-B2F9-C70CF4601FDE}" type="pres">
      <dgm:prSet presAssocID="{03101D38-EDAB-41D0-BE57-ED8C3FA56B8C}" presName="background" presStyleLbl="node0" presStyleIdx="0" presStyleCnt="1"/>
      <dgm:spPr>
        <a:solidFill>
          <a:schemeClr val="accent6">
            <a:lumMod val="75000"/>
          </a:schemeClr>
        </a:solidFill>
      </dgm:spPr>
    </dgm:pt>
    <dgm:pt modelId="{FEA3D576-5D0D-44FD-9BDD-05A5BD64C253}" type="pres">
      <dgm:prSet presAssocID="{03101D38-EDAB-41D0-BE57-ED8C3FA56B8C}" presName="text" presStyleLbl="fgAcc0" presStyleIdx="0" presStyleCnt="1">
        <dgm:presLayoutVars>
          <dgm:chPref val="3"/>
        </dgm:presLayoutVars>
      </dgm:prSet>
      <dgm:spPr/>
    </dgm:pt>
    <dgm:pt modelId="{B9077ED3-EE0A-47FF-A9E7-56437E540237}" type="pres">
      <dgm:prSet presAssocID="{03101D38-EDAB-41D0-BE57-ED8C3FA56B8C}" presName="hierChild2" presStyleCnt="0"/>
      <dgm:spPr/>
    </dgm:pt>
    <dgm:pt modelId="{63BD7864-C249-4385-A604-D16C93687763}" type="pres">
      <dgm:prSet presAssocID="{2DC51AB8-C840-46B3-B276-B7655B70384B}" presName="Name10" presStyleLbl="parChTrans1D2" presStyleIdx="0" presStyleCnt="1"/>
      <dgm:spPr/>
    </dgm:pt>
    <dgm:pt modelId="{7233E6F3-E637-40AD-A975-37F5D292DA2C}" type="pres">
      <dgm:prSet presAssocID="{1455DA32-2EEA-4B8C-95AF-23E3B536AFBD}" presName="hierRoot2" presStyleCnt="0"/>
      <dgm:spPr/>
    </dgm:pt>
    <dgm:pt modelId="{8A4D97C0-6C9B-4950-9E25-DEFD01AFD5BE}" type="pres">
      <dgm:prSet presAssocID="{1455DA32-2EEA-4B8C-95AF-23E3B536AFBD}" presName="composite2" presStyleCnt="0"/>
      <dgm:spPr/>
    </dgm:pt>
    <dgm:pt modelId="{6C85715C-B9E3-45E9-8A39-A852C854E248}" type="pres">
      <dgm:prSet presAssocID="{1455DA32-2EEA-4B8C-95AF-23E3B536AFBD}" presName="background2" presStyleLbl="node2" presStyleIdx="0" presStyleCnt="1"/>
      <dgm:spPr>
        <a:solidFill>
          <a:schemeClr val="accent6">
            <a:lumMod val="50000"/>
          </a:schemeClr>
        </a:solidFill>
      </dgm:spPr>
    </dgm:pt>
    <dgm:pt modelId="{F178D270-E6B6-4E32-8210-6E3676522E7C}" type="pres">
      <dgm:prSet presAssocID="{1455DA32-2EEA-4B8C-95AF-23E3B536AFBD}" presName="text2" presStyleLbl="fgAcc2" presStyleIdx="0" presStyleCnt="1">
        <dgm:presLayoutVars>
          <dgm:chPref val="3"/>
        </dgm:presLayoutVars>
      </dgm:prSet>
      <dgm:spPr/>
    </dgm:pt>
    <dgm:pt modelId="{7AA81F82-2C6D-4AD6-AC57-433580A234AD}" type="pres">
      <dgm:prSet presAssocID="{1455DA32-2EEA-4B8C-95AF-23E3B536AFBD}" presName="hierChild3" presStyleCnt="0"/>
      <dgm:spPr/>
    </dgm:pt>
    <dgm:pt modelId="{A5F6B2FC-C3DE-4487-B3AE-120A9F35D5EC}" type="pres">
      <dgm:prSet presAssocID="{C0D70EF4-CB5A-498C-A873-23909B87744F}" presName="Name17" presStyleLbl="parChTrans1D3" presStyleIdx="0" presStyleCnt="1"/>
      <dgm:spPr/>
    </dgm:pt>
    <dgm:pt modelId="{E09B4D25-1CD9-4EB2-841A-2D165CD345B5}" type="pres">
      <dgm:prSet presAssocID="{573D6F51-BA9D-4C93-A730-163B1D2B17A6}" presName="hierRoot3" presStyleCnt="0"/>
      <dgm:spPr/>
    </dgm:pt>
    <dgm:pt modelId="{DEC301C5-554F-4C5A-9783-A4F37EDEEC60}" type="pres">
      <dgm:prSet presAssocID="{573D6F51-BA9D-4C93-A730-163B1D2B17A6}" presName="composite3" presStyleCnt="0"/>
      <dgm:spPr/>
    </dgm:pt>
    <dgm:pt modelId="{EAADF85B-1703-4CFD-9E64-BA43891D532D}" type="pres">
      <dgm:prSet presAssocID="{573D6F51-BA9D-4C93-A730-163B1D2B17A6}" presName="background3" presStyleLbl="node3" presStyleIdx="0" presStyleCnt="1"/>
      <dgm:spPr>
        <a:solidFill>
          <a:schemeClr val="accent6">
            <a:lumMod val="50000"/>
          </a:schemeClr>
        </a:solidFill>
      </dgm:spPr>
    </dgm:pt>
    <dgm:pt modelId="{B6F50678-A5E2-4D00-AF7D-A7CB8FBA71CA}" type="pres">
      <dgm:prSet presAssocID="{573D6F51-BA9D-4C93-A730-163B1D2B17A6}" presName="text3" presStyleLbl="fgAcc3" presStyleIdx="0" presStyleCnt="1">
        <dgm:presLayoutVars>
          <dgm:chPref val="3"/>
        </dgm:presLayoutVars>
      </dgm:prSet>
      <dgm:spPr/>
    </dgm:pt>
    <dgm:pt modelId="{6082E0EE-FA58-4A7F-8165-76287ECCB97C}" type="pres">
      <dgm:prSet presAssocID="{573D6F51-BA9D-4C93-A730-163B1D2B17A6}" presName="hierChild4" presStyleCnt="0"/>
      <dgm:spPr/>
    </dgm:pt>
  </dgm:ptLst>
  <dgm:cxnLst>
    <dgm:cxn modelId="{2A423A0A-1366-4F5A-88CC-A3E03087A67C}" srcId="{1455DA32-2EEA-4B8C-95AF-23E3B536AFBD}" destId="{573D6F51-BA9D-4C93-A730-163B1D2B17A6}" srcOrd="0" destOrd="0" parTransId="{C0D70EF4-CB5A-498C-A873-23909B87744F}" sibTransId="{14B5A384-2148-46A2-A166-9AFA0BC0C3DF}"/>
    <dgm:cxn modelId="{66D3FF16-04E7-41E3-BD02-FEF246589F92}" type="presOf" srcId="{1455DA32-2EEA-4B8C-95AF-23E3B536AFBD}" destId="{F178D270-E6B6-4E32-8210-6E3676522E7C}" srcOrd="0" destOrd="0" presId="urn:microsoft.com/office/officeart/2005/8/layout/hierarchy1"/>
    <dgm:cxn modelId="{05AB875B-E7F1-4827-902E-75EB96A757D6}" type="presOf" srcId="{2DC51AB8-C840-46B3-B276-B7655B70384B}" destId="{63BD7864-C249-4385-A604-D16C93687763}" srcOrd="0" destOrd="0" presId="urn:microsoft.com/office/officeart/2005/8/layout/hierarchy1"/>
    <dgm:cxn modelId="{A4901149-464E-42BF-9B18-C227F1708581}" type="presOf" srcId="{573D6F51-BA9D-4C93-A730-163B1D2B17A6}" destId="{B6F50678-A5E2-4D00-AF7D-A7CB8FBA71CA}" srcOrd="0" destOrd="0" presId="urn:microsoft.com/office/officeart/2005/8/layout/hierarchy1"/>
    <dgm:cxn modelId="{C72BDF6C-DEF1-4BD6-809A-CFAE5EEE50C9}" type="presOf" srcId="{5D0C47EA-CF9D-4FBE-A753-6322647C2A5A}" destId="{AFE093CE-BF6A-467F-8C7A-C58726CB0A66}" srcOrd="0" destOrd="0" presId="urn:microsoft.com/office/officeart/2005/8/layout/hierarchy1"/>
    <dgm:cxn modelId="{13E5449A-565D-4D28-BDFC-04DB6EF2EBE4}" type="presOf" srcId="{C0D70EF4-CB5A-498C-A873-23909B87744F}" destId="{A5F6B2FC-C3DE-4487-B3AE-120A9F35D5EC}" srcOrd="0" destOrd="0" presId="urn:microsoft.com/office/officeart/2005/8/layout/hierarchy1"/>
    <dgm:cxn modelId="{0098F5D4-1F10-4841-A27C-B095F3982165}" srcId="{03101D38-EDAB-41D0-BE57-ED8C3FA56B8C}" destId="{1455DA32-2EEA-4B8C-95AF-23E3B536AFBD}" srcOrd="0" destOrd="0" parTransId="{2DC51AB8-C840-46B3-B276-B7655B70384B}" sibTransId="{09457C7C-973B-4134-86BA-B96C7E4B93D7}"/>
    <dgm:cxn modelId="{E7E9A2D6-8CF7-45DA-9871-B69A9E0A9ADD}" type="presOf" srcId="{03101D38-EDAB-41D0-BE57-ED8C3FA56B8C}" destId="{FEA3D576-5D0D-44FD-9BDD-05A5BD64C253}" srcOrd="0" destOrd="0" presId="urn:microsoft.com/office/officeart/2005/8/layout/hierarchy1"/>
    <dgm:cxn modelId="{D3C6B6E5-7A64-4DF5-9372-31F7553A0D34}" srcId="{5D0C47EA-CF9D-4FBE-A753-6322647C2A5A}" destId="{03101D38-EDAB-41D0-BE57-ED8C3FA56B8C}" srcOrd="0" destOrd="0" parTransId="{ED6A4D26-F394-4956-AAFC-1164CB05B4E4}" sibTransId="{22AAD131-1E4C-49A5-9540-81C221764EB7}"/>
    <dgm:cxn modelId="{8C4B6841-B466-4DCB-AE40-DC1FB569C228}" type="presParOf" srcId="{AFE093CE-BF6A-467F-8C7A-C58726CB0A66}" destId="{7519B561-BFDF-48EE-AB27-207E5A16E44E}" srcOrd="0" destOrd="0" presId="urn:microsoft.com/office/officeart/2005/8/layout/hierarchy1"/>
    <dgm:cxn modelId="{4625269E-34E7-4D16-BF48-B310AF4C84A9}" type="presParOf" srcId="{7519B561-BFDF-48EE-AB27-207E5A16E44E}" destId="{4B695597-0125-4BB5-BDE8-242BD113EA9B}" srcOrd="0" destOrd="0" presId="urn:microsoft.com/office/officeart/2005/8/layout/hierarchy1"/>
    <dgm:cxn modelId="{B474E4BB-DAEF-432D-B7EA-DE79D25B6A3E}" type="presParOf" srcId="{4B695597-0125-4BB5-BDE8-242BD113EA9B}" destId="{277D24AA-EA75-40F6-B2F9-C70CF4601FDE}" srcOrd="0" destOrd="0" presId="urn:microsoft.com/office/officeart/2005/8/layout/hierarchy1"/>
    <dgm:cxn modelId="{59FC11A0-9378-434B-8481-2125EFEA8385}" type="presParOf" srcId="{4B695597-0125-4BB5-BDE8-242BD113EA9B}" destId="{FEA3D576-5D0D-44FD-9BDD-05A5BD64C253}" srcOrd="1" destOrd="0" presId="urn:microsoft.com/office/officeart/2005/8/layout/hierarchy1"/>
    <dgm:cxn modelId="{4327AF43-4AD1-4AFC-970D-7E52DBC77811}" type="presParOf" srcId="{7519B561-BFDF-48EE-AB27-207E5A16E44E}" destId="{B9077ED3-EE0A-47FF-A9E7-56437E540237}" srcOrd="1" destOrd="0" presId="urn:microsoft.com/office/officeart/2005/8/layout/hierarchy1"/>
    <dgm:cxn modelId="{26D9449E-D72B-4BA7-97D0-02183D5CDE53}" type="presParOf" srcId="{B9077ED3-EE0A-47FF-A9E7-56437E540237}" destId="{63BD7864-C249-4385-A604-D16C93687763}" srcOrd="0" destOrd="0" presId="urn:microsoft.com/office/officeart/2005/8/layout/hierarchy1"/>
    <dgm:cxn modelId="{3BF69C7C-1FA6-4EEF-B455-05E69F1F4242}" type="presParOf" srcId="{B9077ED3-EE0A-47FF-A9E7-56437E540237}" destId="{7233E6F3-E637-40AD-A975-37F5D292DA2C}" srcOrd="1" destOrd="0" presId="urn:microsoft.com/office/officeart/2005/8/layout/hierarchy1"/>
    <dgm:cxn modelId="{A6A5A5E7-149D-4002-A044-2C4B8FBED6BD}" type="presParOf" srcId="{7233E6F3-E637-40AD-A975-37F5D292DA2C}" destId="{8A4D97C0-6C9B-4950-9E25-DEFD01AFD5BE}" srcOrd="0" destOrd="0" presId="urn:microsoft.com/office/officeart/2005/8/layout/hierarchy1"/>
    <dgm:cxn modelId="{5391BE67-8410-4BA8-A1D9-8EB3D2BA7B89}" type="presParOf" srcId="{8A4D97C0-6C9B-4950-9E25-DEFD01AFD5BE}" destId="{6C85715C-B9E3-45E9-8A39-A852C854E248}" srcOrd="0" destOrd="0" presId="urn:microsoft.com/office/officeart/2005/8/layout/hierarchy1"/>
    <dgm:cxn modelId="{792FF08C-599A-48B3-9F19-A8B2DBBDC010}" type="presParOf" srcId="{8A4D97C0-6C9B-4950-9E25-DEFD01AFD5BE}" destId="{F178D270-E6B6-4E32-8210-6E3676522E7C}" srcOrd="1" destOrd="0" presId="urn:microsoft.com/office/officeart/2005/8/layout/hierarchy1"/>
    <dgm:cxn modelId="{BE9E2F8A-3A00-43AC-AFEF-EEA8F2A5B84A}" type="presParOf" srcId="{7233E6F3-E637-40AD-A975-37F5D292DA2C}" destId="{7AA81F82-2C6D-4AD6-AC57-433580A234AD}" srcOrd="1" destOrd="0" presId="urn:microsoft.com/office/officeart/2005/8/layout/hierarchy1"/>
    <dgm:cxn modelId="{C6BE0CE0-D264-4017-B128-4C8A4C251E30}" type="presParOf" srcId="{7AA81F82-2C6D-4AD6-AC57-433580A234AD}" destId="{A5F6B2FC-C3DE-4487-B3AE-120A9F35D5EC}" srcOrd="0" destOrd="0" presId="urn:microsoft.com/office/officeart/2005/8/layout/hierarchy1"/>
    <dgm:cxn modelId="{BD4445FE-9A1A-494B-895B-EE48BFC93AA3}" type="presParOf" srcId="{7AA81F82-2C6D-4AD6-AC57-433580A234AD}" destId="{E09B4D25-1CD9-4EB2-841A-2D165CD345B5}" srcOrd="1" destOrd="0" presId="urn:microsoft.com/office/officeart/2005/8/layout/hierarchy1"/>
    <dgm:cxn modelId="{7A9FF381-AE97-420E-96F3-89926F14E72A}" type="presParOf" srcId="{E09B4D25-1CD9-4EB2-841A-2D165CD345B5}" destId="{DEC301C5-554F-4C5A-9783-A4F37EDEEC60}" srcOrd="0" destOrd="0" presId="urn:microsoft.com/office/officeart/2005/8/layout/hierarchy1"/>
    <dgm:cxn modelId="{CE440D28-7AE2-4FAE-AE65-12A229589653}" type="presParOf" srcId="{DEC301C5-554F-4C5A-9783-A4F37EDEEC60}" destId="{EAADF85B-1703-4CFD-9E64-BA43891D532D}" srcOrd="0" destOrd="0" presId="urn:microsoft.com/office/officeart/2005/8/layout/hierarchy1"/>
    <dgm:cxn modelId="{D3FC0CF9-EDCF-4774-B4FA-7DB82D1B9707}" type="presParOf" srcId="{DEC301C5-554F-4C5A-9783-A4F37EDEEC60}" destId="{B6F50678-A5E2-4D00-AF7D-A7CB8FBA71CA}" srcOrd="1" destOrd="0" presId="urn:microsoft.com/office/officeart/2005/8/layout/hierarchy1"/>
    <dgm:cxn modelId="{8E3CAE3D-F832-463B-A1EF-85183A7CD935}" type="presParOf" srcId="{E09B4D25-1CD9-4EB2-841A-2D165CD345B5}" destId="{6082E0EE-FA58-4A7F-8165-76287ECCB97C}" srcOrd="1" destOrd="0" presId="urn:microsoft.com/office/officeart/2005/8/layout/hierarchy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F6B2FC-C3DE-4487-B3AE-120A9F35D5EC}">
      <dsp:nvSpPr>
        <dsp:cNvPr id="0" name=""/>
        <dsp:cNvSpPr/>
      </dsp:nvSpPr>
      <dsp:spPr>
        <a:xfrm>
          <a:off x="1287645" y="2709329"/>
          <a:ext cx="91440" cy="504326"/>
        </a:xfrm>
        <a:custGeom>
          <a:avLst/>
          <a:gdLst/>
          <a:ahLst/>
          <a:cxnLst/>
          <a:rect l="0" t="0" r="0" b="0"/>
          <a:pathLst>
            <a:path>
              <a:moveTo>
                <a:pt x="45720" y="0"/>
              </a:moveTo>
              <a:lnTo>
                <a:pt x="45720" y="504326"/>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63BD7864-C249-4385-A604-D16C93687763}">
      <dsp:nvSpPr>
        <dsp:cNvPr id="0" name=""/>
        <dsp:cNvSpPr/>
      </dsp:nvSpPr>
      <dsp:spPr>
        <a:xfrm>
          <a:off x="1287645" y="1103866"/>
          <a:ext cx="91440" cy="504326"/>
        </a:xfrm>
        <a:custGeom>
          <a:avLst/>
          <a:gdLst/>
          <a:ahLst/>
          <a:cxnLst/>
          <a:rect l="0" t="0" r="0" b="0"/>
          <a:pathLst>
            <a:path>
              <a:moveTo>
                <a:pt x="45720" y="0"/>
              </a:moveTo>
              <a:lnTo>
                <a:pt x="45720" y="504326"/>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277D24AA-EA75-40F6-B2F9-C70CF4601FDE}">
      <dsp:nvSpPr>
        <dsp:cNvPr id="0" name=""/>
        <dsp:cNvSpPr/>
      </dsp:nvSpPr>
      <dsp:spPr>
        <a:xfrm>
          <a:off x="466328" y="2730"/>
          <a:ext cx="1734072" cy="1101136"/>
        </a:xfrm>
        <a:prstGeom prst="roundRect">
          <a:avLst>
            <a:gd name="adj" fmla="val 10000"/>
          </a:avLst>
        </a:prstGeom>
        <a:solidFill>
          <a:schemeClr val="accent6">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FEA3D576-5D0D-44FD-9BDD-05A5BD64C253}">
      <dsp:nvSpPr>
        <dsp:cNvPr id="0" name=""/>
        <dsp:cNvSpPr/>
      </dsp:nvSpPr>
      <dsp:spPr>
        <a:xfrm>
          <a:off x="659003" y="185771"/>
          <a:ext cx="1734072" cy="110113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 sz="1600" kern="1200" dirty="0"/>
            <a:t>Despacho de Alcalde</a:t>
          </a:r>
          <a:endParaRPr lang="es-CO" sz="1600" kern="1200" dirty="0"/>
        </a:p>
      </dsp:txBody>
      <dsp:txXfrm>
        <a:off x="691254" y="218022"/>
        <a:ext cx="1669570" cy="1036634"/>
      </dsp:txXfrm>
    </dsp:sp>
    <dsp:sp modelId="{6C85715C-B9E3-45E9-8A39-A852C854E248}">
      <dsp:nvSpPr>
        <dsp:cNvPr id="0" name=""/>
        <dsp:cNvSpPr/>
      </dsp:nvSpPr>
      <dsp:spPr>
        <a:xfrm>
          <a:off x="466328" y="1608192"/>
          <a:ext cx="1734072" cy="1101136"/>
        </a:xfrm>
        <a:prstGeom prst="roundRect">
          <a:avLst>
            <a:gd name="adj" fmla="val 10000"/>
          </a:avLst>
        </a:prstGeom>
        <a:solidFill>
          <a:schemeClr val="accent6">
            <a:lumMod val="5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F178D270-E6B6-4E32-8210-6E3676522E7C}">
      <dsp:nvSpPr>
        <dsp:cNvPr id="0" name=""/>
        <dsp:cNvSpPr/>
      </dsp:nvSpPr>
      <dsp:spPr>
        <a:xfrm>
          <a:off x="659003" y="1791233"/>
          <a:ext cx="1734072" cy="110113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 sz="1600" kern="1200" dirty="0"/>
            <a:t>Secretaría de Gestión Humana</a:t>
          </a:r>
          <a:endParaRPr lang="es-CO" sz="1600" kern="1200" dirty="0"/>
        </a:p>
      </dsp:txBody>
      <dsp:txXfrm>
        <a:off x="691254" y="1823484"/>
        <a:ext cx="1669570" cy="1036634"/>
      </dsp:txXfrm>
    </dsp:sp>
    <dsp:sp modelId="{EAADF85B-1703-4CFD-9E64-BA43891D532D}">
      <dsp:nvSpPr>
        <dsp:cNvPr id="0" name=""/>
        <dsp:cNvSpPr/>
      </dsp:nvSpPr>
      <dsp:spPr>
        <a:xfrm>
          <a:off x="466328" y="3213655"/>
          <a:ext cx="1734072" cy="1101136"/>
        </a:xfrm>
        <a:prstGeom prst="roundRect">
          <a:avLst>
            <a:gd name="adj" fmla="val 10000"/>
          </a:avLst>
        </a:prstGeom>
        <a:solidFill>
          <a:schemeClr val="accent6">
            <a:lumMod val="5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B6F50678-A5E2-4D00-AF7D-A7CB8FBA71CA}">
      <dsp:nvSpPr>
        <dsp:cNvPr id="0" name=""/>
        <dsp:cNvSpPr/>
      </dsp:nvSpPr>
      <dsp:spPr>
        <a:xfrm>
          <a:off x="659003" y="3396696"/>
          <a:ext cx="1734072" cy="110113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 sz="1600" kern="1200" dirty="0"/>
            <a:t>Oficina de Nómina y Prestaciones Sociales</a:t>
          </a:r>
          <a:endParaRPr lang="es-CO" sz="1600" kern="1200" dirty="0"/>
        </a:p>
      </dsp:txBody>
      <dsp:txXfrm>
        <a:off x="691254" y="3428947"/>
        <a:ext cx="1669570" cy="103663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cdr:y>
    </cdr:from>
    <cdr:to>
      <cdr:x>1</cdr:x>
      <cdr:y>1</cdr:y>
    </cdr:to>
    <cdr:sp macro="" textlink="">
      <cdr:nvSpPr>
        <cdr:cNvPr id="2" name="Rectángulo 1">
          <a:extLst xmlns:a="http://schemas.openxmlformats.org/drawingml/2006/main">
            <a:ext uri="{FF2B5EF4-FFF2-40B4-BE49-F238E27FC236}">
              <a16:creationId xmlns:a16="http://schemas.microsoft.com/office/drawing/2014/main" id="{717C3F07-9192-644D-C996-E779D3DF18F7}"/>
            </a:ext>
          </a:extLst>
        </cdr:cNvPr>
        <cdr:cNvSpPr/>
      </cdr:nvSpPr>
      <cdr:spPr>
        <a:xfrm xmlns:a="http://schemas.openxmlformats.org/drawingml/2006/main">
          <a:off x="36533" y="-92722"/>
          <a:ext cx="5858539" cy="3014464"/>
        </a:xfrm>
        <a:prstGeom xmlns:a="http://schemas.openxmlformats.org/drawingml/2006/main" prst="rect">
          <a:avLst/>
        </a:prstGeom>
        <a:noFill xmlns:a="http://schemas.openxmlformats.org/drawingml/2006/main"/>
        <a:ln xmlns:a="http://schemas.openxmlformats.org/drawingml/2006/main" w="38100">
          <a:solidFill>
            <a:schemeClr val="accent6">
              <a:lumMod val="75000"/>
            </a:schemeClr>
          </a:solid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s-CO"/>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1</cdr:x>
      <cdr:y>1</cdr:y>
    </cdr:to>
    <cdr:sp macro="" textlink="">
      <cdr:nvSpPr>
        <cdr:cNvPr id="2" name="Rectángulo 1">
          <a:extLst xmlns:a="http://schemas.openxmlformats.org/drawingml/2006/main">
            <a:ext uri="{FF2B5EF4-FFF2-40B4-BE49-F238E27FC236}">
              <a16:creationId xmlns:a16="http://schemas.microsoft.com/office/drawing/2014/main" id="{2631E880-172C-1F32-0DB8-A883C07ACD9C}"/>
            </a:ext>
          </a:extLst>
        </cdr:cNvPr>
        <cdr:cNvSpPr/>
      </cdr:nvSpPr>
      <cdr:spPr>
        <a:xfrm xmlns:a="http://schemas.openxmlformats.org/drawingml/2006/main">
          <a:off x="0" y="0"/>
          <a:ext cx="5649896" cy="3050382"/>
        </a:xfrm>
        <a:prstGeom xmlns:a="http://schemas.openxmlformats.org/drawingml/2006/main" prst="rect">
          <a:avLst/>
        </a:prstGeom>
        <a:noFill xmlns:a="http://schemas.openxmlformats.org/drawingml/2006/main"/>
        <a:ln xmlns:a="http://schemas.openxmlformats.org/drawingml/2006/main" w="28575">
          <a:solidFill>
            <a:schemeClr val="accent6"/>
          </a:solid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endParaRPr lang="es-CO"/>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B5611F-E88F-A3B0-86B5-98A79FD87EB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B65D2729-7D89-A26A-413D-F9F05DD446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6D4004F4-5ADE-996B-6EB5-67413D2C5517}"/>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5" name="Marcador de pie de página 4">
            <a:extLst>
              <a:ext uri="{FF2B5EF4-FFF2-40B4-BE49-F238E27FC236}">
                <a16:creationId xmlns:a16="http://schemas.microsoft.com/office/drawing/2014/main" id="{D76CB510-2896-C73F-EC62-FA70DA4F25CE}"/>
              </a:ext>
            </a:extLst>
          </p:cNvPr>
          <p:cNvSpPr>
            <a:spLocks noGrp="1"/>
          </p:cNvSpPr>
          <p:nvPr>
            <p:ph type="ftr" sz="quarter" idx="11"/>
          </p:nvPr>
        </p:nvSpPr>
        <p:spPr/>
        <p:txBody>
          <a:bodyPr/>
          <a:lstStyle/>
          <a:p>
            <a:endParaRPr lang="en-US" spc="50" dirty="0"/>
          </a:p>
        </p:txBody>
      </p:sp>
      <p:sp>
        <p:nvSpPr>
          <p:cNvPr id="6" name="Marcador de número de diapositiva 5">
            <a:extLst>
              <a:ext uri="{FF2B5EF4-FFF2-40B4-BE49-F238E27FC236}">
                <a16:creationId xmlns:a16="http://schemas.microsoft.com/office/drawing/2014/main" id="{EA124168-C8B9-782F-84F6-27D3811A9811}"/>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732098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718DE2-BD7A-F235-3433-7B9EE9A4C4D5}"/>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BF32EB8-9304-2FF1-E3CC-AC31C5B8047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2A78F28-C9D8-F69C-C699-D6FFBCB8C50B}"/>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5" name="Marcador de pie de página 4">
            <a:extLst>
              <a:ext uri="{FF2B5EF4-FFF2-40B4-BE49-F238E27FC236}">
                <a16:creationId xmlns:a16="http://schemas.microsoft.com/office/drawing/2014/main" id="{75CD573A-46EA-D3F8-7254-3318229A5FE4}"/>
              </a:ext>
            </a:extLst>
          </p:cNvPr>
          <p:cNvSpPr>
            <a:spLocks noGrp="1"/>
          </p:cNvSpPr>
          <p:nvPr>
            <p:ph type="ftr" sz="quarter" idx="11"/>
          </p:nvPr>
        </p:nvSpPr>
        <p:spPr/>
        <p:txBody>
          <a:bodyPr/>
          <a:lstStyle/>
          <a:p>
            <a:endParaRPr lang="en-US" spc="50" dirty="0"/>
          </a:p>
        </p:txBody>
      </p:sp>
      <p:sp>
        <p:nvSpPr>
          <p:cNvPr id="6" name="Marcador de número de diapositiva 5">
            <a:extLst>
              <a:ext uri="{FF2B5EF4-FFF2-40B4-BE49-F238E27FC236}">
                <a16:creationId xmlns:a16="http://schemas.microsoft.com/office/drawing/2014/main" id="{7198E54D-59F6-DEC6-008E-F8F5805E523E}"/>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1515608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823FE32-D9B8-7D33-B4D9-9F8E776FDBBE}"/>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FA1D7CD2-A7BE-544E-C78A-D17C6B29C99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6B7CB22-5AB9-99EC-0D03-6A839603AA43}"/>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5" name="Marcador de pie de página 4">
            <a:extLst>
              <a:ext uri="{FF2B5EF4-FFF2-40B4-BE49-F238E27FC236}">
                <a16:creationId xmlns:a16="http://schemas.microsoft.com/office/drawing/2014/main" id="{2CE9A9B7-B177-8413-1647-AE6316169283}"/>
              </a:ext>
            </a:extLst>
          </p:cNvPr>
          <p:cNvSpPr>
            <a:spLocks noGrp="1"/>
          </p:cNvSpPr>
          <p:nvPr>
            <p:ph type="ftr" sz="quarter" idx="11"/>
          </p:nvPr>
        </p:nvSpPr>
        <p:spPr/>
        <p:txBody>
          <a:bodyPr/>
          <a:lstStyle/>
          <a:p>
            <a:endParaRPr lang="en-US" spc="50" dirty="0"/>
          </a:p>
        </p:txBody>
      </p:sp>
      <p:sp>
        <p:nvSpPr>
          <p:cNvPr id="6" name="Marcador de número de diapositiva 5">
            <a:extLst>
              <a:ext uri="{FF2B5EF4-FFF2-40B4-BE49-F238E27FC236}">
                <a16:creationId xmlns:a16="http://schemas.microsoft.com/office/drawing/2014/main" id="{4935064A-11C7-8131-2122-576BE9AC2C2F}"/>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2083780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B834CA-6457-8DC5-C327-ED3D2956C6A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6B7DBE13-D869-2937-0E21-29A198D89EA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D3AD1CE2-DBC4-CCD7-ACBB-EBBE1EAD800E}"/>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5" name="Marcador de pie de página 4">
            <a:extLst>
              <a:ext uri="{FF2B5EF4-FFF2-40B4-BE49-F238E27FC236}">
                <a16:creationId xmlns:a16="http://schemas.microsoft.com/office/drawing/2014/main" id="{292F55D4-5D8A-A7FC-98A6-4E31535D94E9}"/>
              </a:ext>
            </a:extLst>
          </p:cNvPr>
          <p:cNvSpPr>
            <a:spLocks noGrp="1"/>
          </p:cNvSpPr>
          <p:nvPr>
            <p:ph type="ftr" sz="quarter" idx="11"/>
          </p:nvPr>
        </p:nvSpPr>
        <p:spPr/>
        <p:txBody>
          <a:bodyPr/>
          <a:lstStyle/>
          <a:p>
            <a:endParaRPr lang="en-US" spc="50" dirty="0"/>
          </a:p>
        </p:txBody>
      </p:sp>
      <p:sp>
        <p:nvSpPr>
          <p:cNvPr id="6" name="Marcador de número de diapositiva 5">
            <a:extLst>
              <a:ext uri="{FF2B5EF4-FFF2-40B4-BE49-F238E27FC236}">
                <a16:creationId xmlns:a16="http://schemas.microsoft.com/office/drawing/2014/main" id="{2A94DDF0-5C3A-F5FC-F77F-083F66923028}"/>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562610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D71042-88E7-6B22-02BB-58374E7F744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4B7983D-F615-6091-4481-3F7A4CCA6F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480213B-18B1-4AFB-5EB4-D3C2B9A854B1}"/>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5" name="Marcador de pie de página 4">
            <a:extLst>
              <a:ext uri="{FF2B5EF4-FFF2-40B4-BE49-F238E27FC236}">
                <a16:creationId xmlns:a16="http://schemas.microsoft.com/office/drawing/2014/main" id="{0622A552-D2A6-6BFC-5E96-BA22A8FF3CA3}"/>
              </a:ext>
            </a:extLst>
          </p:cNvPr>
          <p:cNvSpPr>
            <a:spLocks noGrp="1"/>
          </p:cNvSpPr>
          <p:nvPr>
            <p:ph type="ftr" sz="quarter" idx="11"/>
          </p:nvPr>
        </p:nvSpPr>
        <p:spPr/>
        <p:txBody>
          <a:bodyPr/>
          <a:lstStyle/>
          <a:p>
            <a:endParaRPr lang="en-US" spc="50" dirty="0"/>
          </a:p>
        </p:txBody>
      </p:sp>
      <p:sp>
        <p:nvSpPr>
          <p:cNvPr id="6" name="Marcador de número de diapositiva 5">
            <a:extLst>
              <a:ext uri="{FF2B5EF4-FFF2-40B4-BE49-F238E27FC236}">
                <a16:creationId xmlns:a16="http://schemas.microsoft.com/office/drawing/2014/main" id="{FDEF1A15-8DED-DBB2-23E8-DE4968FDB7D3}"/>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384108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44797B-9233-196A-E3F6-47CAF47371B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6A2E2E4B-AFB7-51EF-6B04-4BD0B8E1DF2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675BE434-09AB-47CF-3A8A-C1E16735072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3318D430-A9A0-BA35-BF9C-DC05C73B2B8D}"/>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6" name="Marcador de pie de página 5">
            <a:extLst>
              <a:ext uri="{FF2B5EF4-FFF2-40B4-BE49-F238E27FC236}">
                <a16:creationId xmlns:a16="http://schemas.microsoft.com/office/drawing/2014/main" id="{93B8FC80-9EBD-EC2D-488F-5DD552CECC34}"/>
              </a:ext>
            </a:extLst>
          </p:cNvPr>
          <p:cNvSpPr>
            <a:spLocks noGrp="1"/>
          </p:cNvSpPr>
          <p:nvPr>
            <p:ph type="ftr" sz="quarter" idx="11"/>
          </p:nvPr>
        </p:nvSpPr>
        <p:spPr/>
        <p:txBody>
          <a:bodyPr/>
          <a:lstStyle/>
          <a:p>
            <a:endParaRPr lang="en-US" spc="50" dirty="0"/>
          </a:p>
        </p:txBody>
      </p:sp>
      <p:sp>
        <p:nvSpPr>
          <p:cNvPr id="7" name="Marcador de número de diapositiva 6">
            <a:extLst>
              <a:ext uri="{FF2B5EF4-FFF2-40B4-BE49-F238E27FC236}">
                <a16:creationId xmlns:a16="http://schemas.microsoft.com/office/drawing/2014/main" id="{454D73C0-717C-16E1-8D44-5825EAE2C91F}"/>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769602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5AEAB5-EA6F-9A34-C8A0-D1E2BA6DE05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2261DA5C-EC3E-4785-34BC-28E30554B8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B04B44E-AAA7-7AD7-2652-C2784F82084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8C4A56F3-E31D-A1F6-FB53-A09D6F057E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DDF927D-1A95-78BC-9F5C-4AA5B72617B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B9CBF415-CE7F-F09A-2F30-9B003CE1C323}"/>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8" name="Marcador de pie de página 7">
            <a:extLst>
              <a:ext uri="{FF2B5EF4-FFF2-40B4-BE49-F238E27FC236}">
                <a16:creationId xmlns:a16="http://schemas.microsoft.com/office/drawing/2014/main" id="{3EBB9D5F-89A7-684B-CCDD-FFFBA24A86E6}"/>
              </a:ext>
            </a:extLst>
          </p:cNvPr>
          <p:cNvSpPr>
            <a:spLocks noGrp="1"/>
          </p:cNvSpPr>
          <p:nvPr>
            <p:ph type="ftr" sz="quarter" idx="11"/>
          </p:nvPr>
        </p:nvSpPr>
        <p:spPr/>
        <p:txBody>
          <a:bodyPr/>
          <a:lstStyle/>
          <a:p>
            <a:endParaRPr lang="en-US" spc="50" dirty="0"/>
          </a:p>
        </p:txBody>
      </p:sp>
      <p:sp>
        <p:nvSpPr>
          <p:cNvPr id="9" name="Marcador de número de diapositiva 8">
            <a:extLst>
              <a:ext uri="{FF2B5EF4-FFF2-40B4-BE49-F238E27FC236}">
                <a16:creationId xmlns:a16="http://schemas.microsoft.com/office/drawing/2014/main" id="{15D54CC2-7BE9-2825-F315-8CE7268DE111}"/>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307196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7DEF3D-8840-FC2B-E745-7701FC7F99A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53767FC5-ACD3-B759-042C-C61FD6C40A4B}"/>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4" name="Marcador de pie de página 3">
            <a:extLst>
              <a:ext uri="{FF2B5EF4-FFF2-40B4-BE49-F238E27FC236}">
                <a16:creationId xmlns:a16="http://schemas.microsoft.com/office/drawing/2014/main" id="{5172BDFD-7915-C5E4-F60D-BDDD2BC0D90A}"/>
              </a:ext>
            </a:extLst>
          </p:cNvPr>
          <p:cNvSpPr>
            <a:spLocks noGrp="1"/>
          </p:cNvSpPr>
          <p:nvPr>
            <p:ph type="ftr" sz="quarter" idx="11"/>
          </p:nvPr>
        </p:nvSpPr>
        <p:spPr/>
        <p:txBody>
          <a:bodyPr/>
          <a:lstStyle/>
          <a:p>
            <a:endParaRPr lang="en-US" spc="50" dirty="0"/>
          </a:p>
        </p:txBody>
      </p:sp>
      <p:sp>
        <p:nvSpPr>
          <p:cNvPr id="5" name="Marcador de número de diapositiva 4">
            <a:extLst>
              <a:ext uri="{FF2B5EF4-FFF2-40B4-BE49-F238E27FC236}">
                <a16:creationId xmlns:a16="http://schemas.microsoft.com/office/drawing/2014/main" id="{4D93B8F0-AE1D-9F60-9F0D-622D19B38C2C}"/>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3092995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29AA03C-3701-D815-08A9-C789149F45EB}"/>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3" name="Marcador de pie de página 2">
            <a:extLst>
              <a:ext uri="{FF2B5EF4-FFF2-40B4-BE49-F238E27FC236}">
                <a16:creationId xmlns:a16="http://schemas.microsoft.com/office/drawing/2014/main" id="{58FB1E8E-6910-892D-4815-22C0FF7B0930}"/>
              </a:ext>
            </a:extLst>
          </p:cNvPr>
          <p:cNvSpPr>
            <a:spLocks noGrp="1"/>
          </p:cNvSpPr>
          <p:nvPr>
            <p:ph type="ftr" sz="quarter" idx="11"/>
          </p:nvPr>
        </p:nvSpPr>
        <p:spPr/>
        <p:txBody>
          <a:bodyPr/>
          <a:lstStyle/>
          <a:p>
            <a:endParaRPr lang="en-US" spc="50" dirty="0"/>
          </a:p>
        </p:txBody>
      </p:sp>
      <p:sp>
        <p:nvSpPr>
          <p:cNvPr id="4" name="Marcador de número de diapositiva 3">
            <a:extLst>
              <a:ext uri="{FF2B5EF4-FFF2-40B4-BE49-F238E27FC236}">
                <a16:creationId xmlns:a16="http://schemas.microsoft.com/office/drawing/2014/main" id="{7456DF32-5C41-7BEE-B42B-628C5DF49349}"/>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1889233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967618-8EAF-EBBF-EC98-65EB89DC959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B6932D9-C941-6923-7CC3-D2F3CB73EF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562D4211-1E4A-2B9A-A610-7D21E1A9F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0352E0B-AF8A-A50C-D5FD-EF34A9548A6A}"/>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6" name="Marcador de pie de página 5">
            <a:extLst>
              <a:ext uri="{FF2B5EF4-FFF2-40B4-BE49-F238E27FC236}">
                <a16:creationId xmlns:a16="http://schemas.microsoft.com/office/drawing/2014/main" id="{79E06BAC-7537-545B-5E11-F3F594BCF4E6}"/>
              </a:ext>
            </a:extLst>
          </p:cNvPr>
          <p:cNvSpPr>
            <a:spLocks noGrp="1"/>
          </p:cNvSpPr>
          <p:nvPr>
            <p:ph type="ftr" sz="quarter" idx="11"/>
          </p:nvPr>
        </p:nvSpPr>
        <p:spPr/>
        <p:txBody>
          <a:bodyPr/>
          <a:lstStyle/>
          <a:p>
            <a:endParaRPr lang="en-US" spc="50" dirty="0"/>
          </a:p>
        </p:txBody>
      </p:sp>
      <p:sp>
        <p:nvSpPr>
          <p:cNvPr id="7" name="Marcador de número de diapositiva 6">
            <a:extLst>
              <a:ext uri="{FF2B5EF4-FFF2-40B4-BE49-F238E27FC236}">
                <a16:creationId xmlns:a16="http://schemas.microsoft.com/office/drawing/2014/main" id="{F0900D26-7928-1ADB-B736-500BDFB70DD2}"/>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3034742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B44206-C40B-B42C-DEE9-781EBB70E37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67FB78E6-9428-FEAA-1901-1B6580DC62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8B25348E-F48D-6161-1CEA-8DCFA29B03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9E8DE3A-C6CF-604A-BFD4-3A5E955C74A4}"/>
              </a:ext>
            </a:extLst>
          </p:cNvPr>
          <p:cNvSpPr>
            <a:spLocks noGrp="1"/>
          </p:cNvSpPr>
          <p:nvPr>
            <p:ph type="dt" sz="half" idx="10"/>
          </p:nvPr>
        </p:nvSpPr>
        <p:spPr/>
        <p:txBody>
          <a:bodyPr/>
          <a:lstStyle/>
          <a:p>
            <a:pPr algn="r"/>
            <a:fld id="{A37D6D71-8B28-4ED6-B932-04B197003D23}" type="datetimeFigureOut">
              <a:rPr lang="en-US" smtClean="0"/>
              <a:pPr algn="r"/>
              <a:t>1/19/2024</a:t>
            </a:fld>
            <a:endParaRPr lang="en-US" spc="50" dirty="0"/>
          </a:p>
        </p:txBody>
      </p:sp>
      <p:sp>
        <p:nvSpPr>
          <p:cNvPr id="6" name="Marcador de pie de página 5">
            <a:extLst>
              <a:ext uri="{FF2B5EF4-FFF2-40B4-BE49-F238E27FC236}">
                <a16:creationId xmlns:a16="http://schemas.microsoft.com/office/drawing/2014/main" id="{E0B31623-7031-13F9-C6A7-14211692E523}"/>
              </a:ext>
            </a:extLst>
          </p:cNvPr>
          <p:cNvSpPr>
            <a:spLocks noGrp="1"/>
          </p:cNvSpPr>
          <p:nvPr>
            <p:ph type="ftr" sz="quarter" idx="11"/>
          </p:nvPr>
        </p:nvSpPr>
        <p:spPr/>
        <p:txBody>
          <a:bodyPr/>
          <a:lstStyle/>
          <a:p>
            <a:endParaRPr lang="en-US" spc="50" dirty="0"/>
          </a:p>
        </p:txBody>
      </p:sp>
      <p:sp>
        <p:nvSpPr>
          <p:cNvPr id="7" name="Marcador de número de diapositiva 6">
            <a:extLst>
              <a:ext uri="{FF2B5EF4-FFF2-40B4-BE49-F238E27FC236}">
                <a16:creationId xmlns:a16="http://schemas.microsoft.com/office/drawing/2014/main" id="{F5085A2F-DE36-7ABA-38F9-67429AF56FBA}"/>
              </a:ext>
            </a:extLst>
          </p:cNvPr>
          <p:cNvSpPr>
            <a:spLocks noGrp="1"/>
          </p:cNvSpPr>
          <p:nvPr>
            <p:ph type="sldNum" sz="quarter" idx="12"/>
          </p:nvPr>
        </p:nvSpPr>
        <p:spPr/>
        <p:txBody>
          <a:body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1418036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753566E-1E3D-CB0F-FC16-79B8301970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B9946F9-FD49-381A-2224-6C33AFE71C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5992F868-1FC3-E011-2A5D-1E43C5D3E6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r"/>
            <a:fld id="{A37D6D71-8B28-4ED6-B932-04B197003D23}" type="datetimeFigureOut">
              <a:rPr lang="en-US" smtClean="0"/>
              <a:pPr algn="r"/>
              <a:t>1/19/2024</a:t>
            </a:fld>
            <a:endParaRPr lang="en-US" spc="50" dirty="0"/>
          </a:p>
        </p:txBody>
      </p:sp>
      <p:sp>
        <p:nvSpPr>
          <p:cNvPr id="5" name="Marcador de pie de página 4">
            <a:extLst>
              <a:ext uri="{FF2B5EF4-FFF2-40B4-BE49-F238E27FC236}">
                <a16:creationId xmlns:a16="http://schemas.microsoft.com/office/drawing/2014/main" id="{2B898111-C95A-9216-CF8A-396CB4463A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spc="50" dirty="0"/>
          </a:p>
        </p:txBody>
      </p:sp>
      <p:sp>
        <p:nvSpPr>
          <p:cNvPr id="6" name="Marcador de número de diapositiva 5">
            <a:extLst>
              <a:ext uri="{FF2B5EF4-FFF2-40B4-BE49-F238E27FC236}">
                <a16:creationId xmlns:a16="http://schemas.microsoft.com/office/drawing/2014/main" id="{454C098C-E866-F2C3-3671-B484D817B9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l"/>
            <a:fld id="{F97E8200-1950-409B-82E7-99938E7AE355}" type="slidenum">
              <a:rPr lang="en-US" smtClean="0"/>
              <a:pPr algn="l"/>
              <a:t>‹Nº›</a:t>
            </a:fld>
            <a:endParaRPr lang="en-US" dirty="0"/>
          </a:p>
        </p:txBody>
      </p:sp>
    </p:spTree>
    <p:extLst>
      <p:ext uri="{BB962C8B-B14F-4D97-AF65-F5344CB8AC3E}">
        <p14:creationId xmlns:p14="http://schemas.microsoft.com/office/powerpoint/2010/main" val="991710631"/>
      </p:ext>
    </p:extLst>
  </p:cSld>
  <p:clrMap bg1="lt1" tx1="dk1" bg2="lt2" tx2="dk2" accent1="accent1" accent2="accent2" accent3="accent3" accent4="accent4" accent5="accent5" accent6="accent6" hlink="hlink" folHlink="folHlink"/>
  <p:sldLayoutIdLst>
    <p:sldLayoutId id="2147484532" r:id="rId1"/>
    <p:sldLayoutId id="2147484533" r:id="rId2"/>
    <p:sldLayoutId id="2147484534" r:id="rId3"/>
    <p:sldLayoutId id="2147484535" r:id="rId4"/>
    <p:sldLayoutId id="2147484536" r:id="rId5"/>
    <p:sldLayoutId id="2147484537" r:id="rId6"/>
    <p:sldLayoutId id="2147484538" r:id="rId7"/>
    <p:sldLayoutId id="2147484539" r:id="rId8"/>
    <p:sldLayoutId id="2147484540" r:id="rId9"/>
    <p:sldLayoutId id="2147484541" r:id="rId10"/>
    <p:sldLayoutId id="214748454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27.svg"/></Relationships>
</file>

<file path=ppt/slides/_rels/slide16.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hyperlink" Target="CONSOLIDADO%20NOMINA%202023%20-%20SEPTIEMBRE%20-%20INFORME.xls"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22.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5.svg"/></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image" Target="../media/image6.emf"/><Relationship Id="rId5" Type="http://schemas.openxmlformats.org/officeDocument/2006/relationships/diagramColors" Target="../diagrams/colors1.xml"/><Relationship Id="rId10" Type="http://schemas.openxmlformats.org/officeDocument/2006/relationships/image" Target="../media/image5.emf"/><Relationship Id="rId4" Type="http://schemas.openxmlformats.org/officeDocument/2006/relationships/diagramQuickStyle" Target="../diagrams/quickStyle1.xm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2.emf"/><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hyperlink" Target="../../OneDrive%20-%20ALCALD&#205;A%20MUNICIPIO%20BARRANQUILLA/PLANTA/2023/PLANTA/10%20-%20Octubre%202023.xls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89000"/>
              </a:schemeClr>
            </a:gs>
            <a:gs pos="23000">
              <a:schemeClr val="accent6">
                <a:lumMod val="89000"/>
              </a:schemeClr>
            </a:gs>
            <a:gs pos="69000">
              <a:schemeClr val="accent6">
                <a:lumMod val="75000"/>
              </a:schemeClr>
            </a:gs>
            <a:gs pos="97000">
              <a:schemeClr val="accent6">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52" name="Título 51">
            <a:extLst>
              <a:ext uri="{FF2B5EF4-FFF2-40B4-BE49-F238E27FC236}">
                <a16:creationId xmlns:a16="http://schemas.microsoft.com/office/drawing/2014/main" id="{F88BCDEC-1B62-E643-8576-7CFFB1B741CA}"/>
              </a:ext>
            </a:extLst>
          </p:cNvPr>
          <p:cNvSpPr>
            <a:spLocks noGrp="1"/>
          </p:cNvSpPr>
          <p:nvPr>
            <p:ph type="ctrTitle"/>
          </p:nvPr>
        </p:nvSpPr>
        <p:spPr>
          <a:xfrm>
            <a:off x="1524000" y="1122363"/>
            <a:ext cx="9144000" cy="2133599"/>
          </a:xfrm>
        </p:spPr>
        <p:txBody>
          <a:bodyPr>
            <a:normAutofit/>
          </a:bodyPr>
          <a:lstStyle/>
          <a:p>
            <a:r>
              <a:rPr lang="es-ES" sz="3600" dirty="0">
                <a:solidFill>
                  <a:schemeClr val="bg1"/>
                </a:solidFill>
                <a:latin typeface="Arial Rounded MT Bold" panose="020F0704030504030204" pitchFamily="34" charset="0"/>
              </a:rPr>
              <a:t>SECRETARÍA DE GESTIÓN HUMANA</a:t>
            </a:r>
            <a:endParaRPr lang="es-CO" sz="3600" dirty="0">
              <a:solidFill>
                <a:schemeClr val="bg1"/>
              </a:solidFill>
              <a:latin typeface="Arial Rounded MT Bold" panose="020F0704030504030204" pitchFamily="34" charset="0"/>
            </a:endParaRPr>
          </a:p>
        </p:txBody>
      </p:sp>
      <p:sp>
        <p:nvSpPr>
          <p:cNvPr id="53" name="Subtítulo 52">
            <a:extLst>
              <a:ext uri="{FF2B5EF4-FFF2-40B4-BE49-F238E27FC236}">
                <a16:creationId xmlns:a16="http://schemas.microsoft.com/office/drawing/2014/main" id="{B832847E-48E7-56AA-7755-F88461FA7D13}"/>
              </a:ext>
            </a:extLst>
          </p:cNvPr>
          <p:cNvSpPr>
            <a:spLocks noGrp="1"/>
          </p:cNvSpPr>
          <p:nvPr>
            <p:ph type="subTitle" idx="1"/>
          </p:nvPr>
        </p:nvSpPr>
        <p:spPr>
          <a:xfrm>
            <a:off x="1524000" y="3602038"/>
            <a:ext cx="9144000" cy="980122"/>
          </a:xfrm>
        </p:spPr>
        <p:txBody>
          <a:bodyPr/>
          <a:lstStyle/>
          <a:p>
            <a:r>
              <a:rPr lang="es-ES" b="1" dirty="0">
                <a:solidFill>
                  <a:schemeClr val="bg1"/>
                </a:solidFill>
                <a:latin typeface="Arial Rounded MT Bold" panose="020F0704030504030204" pitchFamily="34" charset="0"/>
              </a:rPr>
              <a:t>Informe de empalme</a:t>
            </a:r>
          </a:p>
          <a:p>
            <a:r>
              <a:rPr lang="es-ES" b="1" dirty="0">
                <a:solidFill>
                  <a:schemeClr val="bg1"/>
                </a:solidFill>
                <a:latin typeface="Arial Rounded MT Bold" panose="020F0704030504030204" pitchFamily="34" charset="0"/>
              </a:rPr>
              <a:t>2020 - 2023</a:t>
            </a:r>
            <a:endParaRPr lang="es-CO" b="1" dirty="0">
              <a:solidFill>
                <a:schemeClr val="bg1"/>
              </a:solidFill>
              <a:latin typeface="Arial Rounded MT Bold" panose="020F0704030504030204" pitchFamily="34" charset="0"/>
            </a:endParaRPr>
          </a:p>
        </p:txBody>
      </p:sp>
      <p:pic>
        <p:nvPicPr>
          <p:cNvPr id="54" name="Imagen 53">
            <a:extLst>
              <a:ext uri="{FF2B5EF4-FFF2-40B4-BE49-F238E27FC236}">
                <a16:creationId xmlns:a16="http://schemas.microsoft.com/office/drawing/2014/main" id="{D2BDE6FE-327E-5C62-8C58-6AC349F0BF3B}"/>
              </a:ext>
            </a:extLst>
          </p:cNvPr>
          <p:cNvPicPr>
            <a:picLocks noChangeAspect="1"/>
          </p:cNvPicPr>
          <p:nvPr/>
        </p:nvPicPr>
        <p:blipFill>
          <a:blip r:embed="rId2"/>
          <a:stretch>
            <a:fillRect/>
          </a:stretch>
        </p:blipFill>
        <p:spPr>
          <a:xfrm>
            <a:off x="5633914" y="6007691"/>
            <a:ext cx="6011177" cy="518205"/>
          </a:xfrm>
          <a:prstGeom prst="rect">
            <a:avLst/>
          </a:prstGeom>
        </p:spPr>
      </p:pic>
    </p:spTree>
    <p:extLst>
      <p:ext uri="{BB962C8B-B14F-4D97-AF65-F5344CB8AC3E}">
        <p14:creationId xmlns:p14="http://schemas.microsoft.com/office/powerpoint/2010/main" val="1311807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lecha: cheurón 9">
            <a:extLst>
              <a:ext uri="{FF2B5EF4-FFF2-40B4-BE49-F238E27FC236}">
                <a16:creationId xmlns:a16="http://schemas.microsoft.com/office/drawing/2014/main" id="{FDCF60EE-981D-8B46-106A-BFB5F7C7AC2E}"/>
              </a:ext>
            </a:extLst>
          </p:cNvPr>
          <p:cNvSpPr/>
          <p:nvPr/>
        </p:nvSpPr>
        <p:spPr>
          <a:xfrm>
            <a:off x="657397" y="415288"/>
            <a:ext cx="353916" cy="224151"/>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1" name="CuadroTexto 10">
            <a:extLst>
              <a:ext uri="{FF2B5EF4-FFF2-40B4-BE49-F238E27FC236}">
                <a16:creationId xmlns:a16="http://schemas.microsoft.com/office/drawing/2014/main" id="{D363DA4C-F7C5-0EF9-3D11-F3652F81C101}"/>
              </a:ext>
            </a:extLst>
          </p:cNvPr>
          <p:cNvSpPr txBox="1"/>
          <p:nvPr/>
        </p:nvSpPr>
        <p:spPr>
          <a:xfrm>
            <a:off x="1127131" y="339723"/>
            <a:ext cx="10186028" cy="375279"/>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Distribución planta por dependencias</a:t>
            </a:r>
            <a:r>
              <a:rPr lang="es-ES" dirty="0">
                <a:solidFill>
                  <a:srgbClr val="000000"/>
                </a:solidFill>
                <a:latin typeface="Arial Rounded MT Bold" panose="020F0704030504030204" pitchFamily="34" charset="0"/>
                <a:ea typeface="Calibri" panose="020F0502020204030204" pitchFamily="34" charset="0"/>
              </a:rPr>
              <a:t>.</a:t>
            </a:r>
            <a:endParaRPr lang="es-ES" dirty="0">
              <a:latin typeface="Arial Rounded MT Bold" panose="020F0704030504030204" pitchFamily="34" charset="0"/>
            </a:endParaRPr>
          </a:p>
          <a:p>
            <a:pPr algn="just"/>
            <a:endParaRPr lang="es-ES" dirty="0">
              <a:latin typeface="Antique Olive Roman" panose="020B0603020204030204" pitchFamily="34" charset="0"/>
            </a:endParaRPr>
          </a:p>
        </p:txBody>
      </p:sp>
      <p:pic>
        <p:nvPicPr>
          <p:cNvPr id="2" name="Imagen 1">
            <a:extLst>
              <a:ext uri="{FF2B5EF4-FFF2-40B4-BE49-F238E27FC236}">
                <a16:creationId xmlns:a16="http://schemas.microsoft.com/office/drawing/2014/main" id="{01510B98-401F-FFD6-4809-60BC5030D99C}"/>
              </a:ext>
            </a:extLst>
          </p:cNvPr>
          <p:cNvPicPr>
            <a:picLocks noChangeAspect="1"/>
          </p:cNvPicPr>
          <p:nvPr/>
        </p:nvPicPr>
        <p:blipFill>
          <a:blip r:embed="rId2"/>
          <a:stretch>
            <a:fillRect/>
          </a:stretch>
        </p:blipFill>
        <p:spPr>
          <a:xfrm>
            <a:off x="1581149" y="955040"/>
            <a:ext cx="9020175" cy="3952240"/>
          </a:xfrm>
          <a:prstGeom prst="rect">
            <a:avLst/>
          </a:prstGeom>
        </p:spPr>
      </p:pic>
      <p:sp>
        <p:nvSpPr>
          <p:cNvPr id="3" name="CuadroTexto 2">
            <a:extLst>
              <a:ext uri="{FF2B5EF4-FFF2-40B4-BE49-F238E27FC236}">
                <a16:creationId xmlns:a16="http://schemas.microsoft.com/office/drawing/2014/main" id="{98F745E9-A382-228A-AA78-9ED29C4076EF}"/>
              </a:ext>
            </a:extLst>
          </p:cNvPr>
          <p:cNvSpPr txBox="1"/>
          <p:nvPr/>
        </p:nvSpPr>
        <p:spPr>
          <a:xfrm>
            <a:off x="1222453" y="5222241"/>
            <a:ext cx="4436667" cy="1148080"/>
          </a:xfrm>
          <a:prstGeom prst="rect">
            <a:avLst/>
          </a:prstGeom>
          <a:noFill/>
        </p:spPr>
        <p:txBody>
          <a:bodyPr wrap="square" rtlCol="0">
            <a:noAutofit/>
          </a:bodyPr>
          <a:lstStyle/>
          <a:p>
            <a:pPr algn="just"/>
            <a:r>
              <a:rPr lang="es-ES" sz="1400" dirty="0">
                <a:solidFill>
                  <a:schemeClr val="accent6">
                    <a:lumMod val="50000"/>
                  </a:schemeClr>
                </a:solidFill>
                <a:latin typeface="Arial Rounded MT Bold" panose="020F0704030504030204" pitchFamily="34" charset="0"/>
              </a:rPr>
              <a:t>Logros:</a:t>
            </a:r>
          </a:p>
          <a:p>
            <a:pPr algn="just"/>
            <a:r>
              <a:rPr lang="es-ES" sz="1400" dirty="0">
                <a:latin typeface="Arial Rounded MT Bold" panose="020F0704030504030204" pitchFamily="34" charset="0"/>
              </a:rPr>
              <a:t>Recolección de información sociodemográfica de los funcionarios por implementación del G+.</a:t>
            </a:r>
          </a:p>
          <a:p>
            <a:pPr algn="just"/>
            <a:r>
              <a:rPr lang="es-ES" sz="1400" dirty="0">
                <a:latin typeface="Arial Rounded MT Bold" panose="020F0704030504030204" pitchFamily="34" charset="0"/>
              </a:rPr>
              <a:t>Reducción de planta transitoria.</a:t>
            </a:r>
            <a:endParaRPr lang="es-CO" sz="1400" dirty="0">
              <a:latin typeface="Arial Rounded MT Bold" panose="020F0704030504030204" pitchFamily="34" charset="0"/>
            </a:endParaRPr>
          </a:p>
        </p:txBody>
      </p:sp>
      <p:sp>
        <p:nvSpPr>
          <p:cNvPr id="4" name="CuadroTexto 3">
            <a:extLst>
              <a:ext uri="{FF2B5EF4-FFF2-40B4-BE49-F238E27FC236}">
                <a16:creationId xmlns:a16="http://schemas.microsoft.com/office/drawing/2014/main" id="{24D66EDF-5245-7F77-824F-7C4088E3930A}"/>
              </a:ext>
            </a:extLst>
          </p:cNvPr>
          <p:cNvSpPr txBox="1"/>
          <p:nvPr/>
        </p:nvSpPr>
        <p:spPr>
          <a:xfrm>
            <a:off x="6458509" y="5147318"/>
            <a:ext cx="4511038" cy="1046479"/>
          </a:xfrm>
          <a:prstGeom prst="rect">
            <a:avLst/>
          </a:prstGeom>
          <a:noFill/>
        </p:spPr>
        <p:txBody>
          <a:bodyPr wrap="square" rtlCol="0">
            <a:noAutofit/>
          </a:bodyPr>
          <a:lstStyle/>
          <a:p>
            <a:pPr algn="just"/>
            <a:r>
              <a:rPr lang="es-ES" sz="1400" dirty="0">
                <a:solidFill>
                  <a:schemeClr val="accent6">
                    <a:lumMod val="50000"/>
                  </a:schemeClr>
                </a:solidFill>
                <a:latin typeface="Arial Rounded MT Bold" panose="020F0704030504030204" pitchFamily="34" charset="0"/>
              </a:rPr>
              <a:t>Retos:</a:t>
            </a:r>
          </a:p>
          <a:p>
            <a:pPr algn="just"/>
            <a:r>
              <a:rPr lang="es-ES" sz="1400" dirty="0">
                <a:latin typeface="Arial Rounded MT Bold" panose="020F0704030504030204" pitchFamily="34" charset="0"/>
              </a:rPr>
              <a:t>Estudio de cargas laborales para mejor distribución de planta.</a:t>
            </a:r>
          </a:p>
          <a:p>
            <a:pPr algn="just"/>
            <a:r>
              <a:rPr lang="es-ES" sz="1400" dirty="0">
                <a:latin typeface="Arial Rounded MT Bold" panose="020F0704030504030204" pitchFamily="34" charset="0"/>
              </a:rPr>
              <a:t>Formalización laboral.</a:t>
            </a:r>
          </a:p>
          <a:p>
            <a:pPr algn="just"/>
            <a:r>
              <a:rPr lang="es-ES" sz="1400" dirty="0">
                <a:latin typeface="Arial Rounded MT Bold" panose="020F0704030504030204" pitchFamily="34" charset="0"/>
              </a:rPr>
              <a:t>Planta envejecida.</a:t>
            </a:r>
          </a:p>
          <a:p>
            <a:pPr algn="just"/>
            <a:endParaRPr lang="es-ES" sz="1400" dirty="0">
              <a:latin typeface="Arial Rounded MT Bold" panose="020F0704030504030204" pitchFamily="34" charset="0"/>
            </a:endParaRPr>
          </a:p>
          <a:p>
            <a:pPr algn="just"/>
            <a:endParaRPr lang="es-CO" sz="1400" dirty="0">
              <a:latin typeface="Arial Rounded MT Bold" panose="020F0704030504030204" pitchFamily="34" charset="0"/>
            </a:endParaRPr>
          </a:p>
        </p:txBody>
      </p:sp>
    </p:spTree>
    <p:extLst>
      <p:ext uri="{BB962C8B-B14F-4D97-AF65-F5344CB8AC3E}">
        <p14:creationId xmlns:p14="http://schemas.microsoft.com/office/powerpoint/2010/main" val="116821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lecha: cheurón 9">
            <a:extLst>
              <a:ext uri="{FF2B5EF4-FFF2-40B4-BE49-F238E27FC236}">
                <a16:creationId xmlns:a16="http://schemas.microsoft.com/office/drawing/2014/main" id="{FDCF60EE-981D-8B46-106A-BFB5F7C7AC2E}"/>
              </a:ext>
            </a:extLst>
          </p:cNvPr>
          <p:cNvSpPr/>
          <p:nvPr/>
        </p:nvSpPr>
        <p:spPr>
          <a:xfrm>
            <a:off x="701883" y="619444"/>
            <a:ext cx="353916" cy="224151"/>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1" name="CuadroTexto 10">
            <a:extLst>
              <a:ext uri="{FF2B5EF4-FFF2-40B4-BE49-F238E27FC236}">
                <a16:creationId xmlns:a16="http://schemas.microsoft.com/office/drawing/2014/main" id="{D363DA4C-F7C5-0EF9-3D11-F3652F81C101}"/>
              </a:ext>
            </a:extLst>
          </p:cNvPr>
          <p:cNvSpPr txBox="1"/>
          <p:nvPr/>
        </p:nvSpPr>
        <p:spPr>
          <a:xfrm>
            <a:off x="1127131" y="552450"/>
            <a:ext cx="10186028" cy="629912"/>
          </a:xfrm>
          <a:prstGeom prst="rect">
            <a:avLst/>
          </a:prstGeom>
          <a:noFill/>
        </p:spPr>
        <p:txBody>
          <a:bodyPr wrap="square" rtlCol="0">
            <a:noAutofit/>
          </a:bodyPr>
          <a:lstStyle/>
          <a:p>
            <a:pPr algn="just"/>
            <a:r>
              <a:rPr lang="es-ES" dirty="0">
                <a:solidFill>
                  <a:srgbClr val="000000"/>
                </a:solidFill>
                <a:latin typeface="Arial Rounded MT Bold" panose="020F0704030504030204" pitchFamily="34" charset="0"/>
                <a:ea typeface="Calibri" panose="020F0502020204030204" pitchFamily="34" charset="0"/>
              </a:rPr>
              <a:t>Concurso de méritos.</a:t>
            </a:r>
            <a:endParaRPr lang="es-ES" dirty="0">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4" name="Rectángulo: esquinas redondeadas 3">
            <a:extLst>
              <a:ext uri="{FF2B5EF4-FFF2-40B4-BE49-F238E27FC236}">
                <a16:creationId xmlns:a16="http://schemas.microsoft.com/office/drawing/2014/main" id="{563E93F4-7550-5E39-770C-643783FD9EDF}"/>
              </a:ext>
            </a:extLst>
          </p:cNvPr>
          <p:cNvSpPr/>
          <p:nvPr/>
        </p:nvSpPr>
        <p:spPr>
          <a:xfrm>
            <a:off x="1200150" y="1319529"/>
            <a:ext cx="9599930" cy="2343151"/>
          </a:xfrm>
          <a:prstGeom prst="roundRect">
            <a:avLst/>
          </a:prstGeom>
          <a:gradFill>
            <a:gsLst>
              <a:gs pos="0">
                <a:schemeClr val="accent6">
                  <a:lumMod val="110000"/>
                  <a:satMod val="105000"/>
                  <a:tint val="67000"/>
                </a:schemeClr>
              </a:gs>
              <a:gs pos="100000">
                <a:schemeClr val="accent6">
                  <a:lumMod val="75000"/>
                </a:schemeClr>
              </a:gs>
              <a:gs pos="100000">
                <a:schemeClr val="accent6">
                  <a:lumMod val="105000"/>
                  <a:satMod val="109000"/>
                  <a:tint val="81000"/>
                </a:schemeClr>
              </a:gs>
            </a:gsLst>
          </a:gradFill>
        </p:spPr>
        <p:style>
          <a:lnRef idx="1">
            <a:schemeClr val="accent6"/>
          </a:lnRef>
          <a:fillRef idx="2">
            <a:schemeClr val="accent6"/>
          </a:fillRef>
          <a:effectRef idx="1">
            <a:schemeClr val="accent6"/>
          </a:effectRef>
          <a:fontRef idx="minor">
            <a:schemeClr val="dk1"/>
          </a:fontRef>
        </p:style>
        <p:txBody>
          <a:bodyPr rtlCol="0" anchor="ctr"/>
          <a:lstStyle/>
          <a:p>
            <a:r>
              <a:rPr lang="es-ES" dirty="0">
                <a:solidFill>
                  <a:srgbClr val="002060"/>
                </a:solidFill>
                <a:latin typeface="Arial Rounded MT Bold" panose="020F0704030504030204" pitchFamily="34" charset="0"/>
              </a:rPr>
              <a:t>      CONVOCATORIA 758 DE 2018 (Finalizada)</a:t>
            </a:r>
          </a:p>
          <a:p>
            <a:endParaRPr lang="es-ES" dirty="0">
              <a:solidFill>
                <a:srgbClr val="002060"/>
              </a:solidFill>
              <a:latin typeface="Arial Rounded MT Bold" panose="020F0704030504030204" pitchFamily="34" charset="0"/>
            </a:endParaRPr>
          </a:p>
          <a:p>
            <a:pPr marL="285750" indent="-285750">
              <a:buFont typeface="Wingdings" panose="05000000000000000000" pitchFamily="2" charset="2"/>
              <a:buChar char="ü"/>
            </a:pPr>
            <a:r>
              <a:rPr lang="es-ES" sz="1600" dirty="0">
                <a:solidFill>
                  <a:schemeClr val="bg1"/>
                </a:solidFill>
                <a:latin typeface="Arial Rounded MT Bold" panose="020F0704030504030204" pitchFamily="34" charset="0"/>
              </a:rPr>
              <a:t>484 cargos provistos en carrera administrativa.</a:t>
            </a:r>
          </a:p>
          <a:p>
            <a:pPr marL="285750" indent="-285750">
              <a:buFont typeface="Wingdings" panose="05000000000000000000" pitchFamily="2" charset="2"/>
              <a:buChar char="ü"/>
            </a:pPr>
            <a:r>
              <a:rPr lang="es-ES" sz="1600" dirty="0">
                <a:solidFill>
                  <a:schemeClr val="bg1"/>
                </a:solidFill>
                <a:latin typeface="Arial Rounded MT Bold" panose="020F0704030504030204" pitchFamily="34" charset="0"/>
              </a:rPr>
              <a:t>62 cargos provistos por aplicación de la Ley 1960 de 2019 – Orden judicial.</a:t>
            </a:r>
          </a:p>
          <a:p>
            <a:pPr marL="285750" indent="-285750">
              <a:buFont typeface="Wingdings" panose="05000000000000000000" pitchFamily="2" charset="2"/>
              <a:buChar char="ü"/>
            </a:pPr>
            <a:r>
              <a:rPr lang="es-ES" sz="1600" dirty="0">
                <a:solidFill>
                  <a:schemeClr val="bg1"/>
                </a:solidFill>
                <a:latin typeface="Arial Rounded MT Bold" panose="020F0704030504030204" pitchFamily="34" charset="0"/>
              </a:rPr>
              <a:t>Más de 200 acciones de tutela atendidas</a:t>
            </a:r>
          </a:p>
          <a:p>
            <a:pPr marL="285750" indent="-285750">
              <a:buFont typeface="Wingdings" panose="05000000000000000000" pitchFamily="2" charset="2"/>
              <a:buChar char="ü"/>
            </a:pPr>
            <a:r>
              <a:rPr lang="es-ES" sz="1600" dirty="0">
                <a:solidFill>
                  <a:schemeClr val="bg1"/>
                </a:solidFill>
                <a:latin typeface="Arial Rounded MT Bold" panose="020F0704030504030204" pitchFamily="34" charset="0"/>
              </a:rPr>
              <a:t>6 órdenes judiciales de reintegro cumplidas.</a:t>
            </a:r>
          </a:p>
          <a:p>
            <a:pPr algn="ctr"/>
            <a:endParaRPr lang="es-CO" dirty="0"/>
          </a:p>
        </p:txBody>
      </p:sp>
      <p:sp>
        <p:nvSpPr>
          <p:cNvPr id="9" name="Rectángulo: esquinas redondeadas 8">
            <a:extLst>
              <a:ext uri="{FF2B5EF4-FFF2-40B4-BE49-F238E27FC236}">
                <a16:creationId xmlns:a16="http://schemas.microsoft.com/office/drawing/2014/main" id="{20101674-EB41-4756-4F09-433EA4A84D28}"/>
              </a:ext>
            </a:extLst>
          </p:cNvPr>
          <p:cNvSpPr/>
          <p:nvPr/>
        </p:nvSpPr>
        <p:spPr>
          <a:xfrm>
            <a:off x="1200150" y="3799847"/>
            <a:ext cx="9599930" cy="2422519"/>
          </a:xfrm>
          <a:prstGeom prst="roundRect">
            <a:avLst/>
          </a:prstGeom>
          <a:gradFill>
            <a:gsLst>
              <a:gs pos="0">
                <a:schemeClr val="accent6">
                  <a:lumMod val="110000"/>
                  <a:satMod val="105000"/>
                  <a:tint val="67000"/>
                </a:schemeClr>
              </a:gs>
              <a:gs pos="0">
                <a:schemeClr val="accent6">
                  <a:lumMod val="75000"/>
                </a:schemeClr>
              </a:gs>
              <a:gs pos="100000">
                <a:schemeClr val="accent6">
                  <a:lumMod val="105000"/>
                  <a:satMod val="109000"/>
                  <a:tint val="81000"/>
                </a:schemeClr>
              </a:gs>
            </a:gsLst>
          </a:gradFill>
        </p:spPr>
        <p:style>
          <a:lnRef idx="1">
            <a:schemeClr val="accent6"/>
          </a:lnRef>
          <a:fillRef idx="2">
            <a:schemeClr val="accent6"/>
          </a:fillRef>
          <a:effectRef idx="1">
            <a:schemeClr val="accent6"/>
          </a:effectRef>
          <a:fontRef idx="minor">
            <a:schemeClr val="dk1"/>
          </a:fontRef>
        </p:style>
        <p:txBody>
          <a:bodyPr rtlCol="0" anchor="ctr"/>
          <a:lstStyle/>
          <a:p>
            <a:endParaRPr lang="es-ES" dirty="0">
              <a:solidFill>
                <a:schemeClr val="accent6">
                  <a:lumMod val="75000"/>
                </a:schemeClr>
              </a:solidFill>
              <a:latin typeface="Arial Rounded MT Bold" panose="020F0704030504030204" pitchFamily="34" charset="0"/>
            </a:endParaRPr>
          </a:p>
          <a:p>
            <a:r>
              <a:rPr lang="es-ES" dirty="0">
                <a:solidFill>
                  <a:srgbClr val="002060"/>
                </a:solidFill>
                <a:latin typeface="Arial Rounded MT Bold" panose="020F0704030504030204" pitchFamily="34" charset="0"/>
              </a:rPr>
              <a:t>      CONVOCATORIA 2289 de 2022 (En curso)</a:t>
            </a:r>
          </a:p>
          <a:p>
            <a:endParaRPr lang="es-ES" dirty="0">
              <a:solidFill>
                <a:schemeClr val="accent6">
                  <a:lumMod val="75000"/>
                </a:schemeClr>
              </a:solidFill>
              <a:latin typeface="Arial Rounded MT Bold" panose="020F0704030504030204" pitchFamily="34" charset="0"/>
            </a:endParaRPr>
          </a:p>
          <a:p>
            <a:pPr marL="285750" indent="-285750">
              <a:buFont typeface="Wingdings" panose="05000000000000000000" pitchFamily="2" charset="2"/>
              <a:buChar char="ü"/>
            </a:pPr>
            <a:r>
              <a:rPr lang="es-ES" sz="1600" dirty="0">
                <a:solidFill>
                  <a:schemeClr val="bg1"/>
                </a:solidFill>
                <a:latin typeface="Arial Rounded MT Bold" panose="020F0704030504030204" pitchFamily="34" charset="0"/>
              </a:rPr>
              <a:t>354 cargos ofertados. (273 en modalidad abierto y 81 en ascenso)</a:t>
            </a:r>
          </a:p>
          <a:p>
            <a:pPr marL="285750" indent="-285750">
              <a:buFont typeface="Wingdings" panose="05000000000000000000" pitchFamily="2" charset="2"/>
              <a:buChar char="ü"/>
            </a:pPr>
            <a:r>
              <a:rPr lang="es-ES" sz="1600" dirty="0">
                <a:solidFill>
                  <a:schemeClr val="bg1"/>
                </a:solidFill>
                <a:latin typeface="Arial Rounded MT Bold" panose="020F0704030504030204" pitchFamily="34" charset="0"/>
              </a:rPr>
              <a:t>Marzo de 2024, mes estimado por cronograma de la CNSC para expedición de listas de elegibles.</a:t>
            </a:r>
          </a:p>
          <a:p>
            <a:pPr marL="285750" indent="-285750">
              <a:buFont typeface="Wingdings" panose="05000000000000000000" pitchFamily="2" charset="2"/>
              <a:buChar char="ü"/>
            </a:pPr>
            <a:r>
              <a:rPr lang="es-ES" sz="1600" dirty="0">
                <a:solidFill>
                  <a:schemeClr val="bg1"/>
                </a:solidFill>
                <a:latin typeface="Arial Rounded MT Bold" panose="020F0704030504030204" pitchFamily="34" charset="0"/>
              </a:rPr>
              <a:t>Desvinculación de personal provisional por no superar las etapas del concurso.</a:t>
            </a:r>
          </a:p>
          <a:p>
            <a:pPr marL="285750" indent="-285750">
              <a:buFont typeface="Wingdings" panose="05000000000000000000" pitchFamily="2" charset="2"/>
              <a:buChar char="ü"/>
            </a:pPr>
            <a:r>
              <a:rPr lang="es-ES" sz="1600" dirty="0">
                <a:solidFill>
                  <a:schemeClr val="bg1"/>
                </a:solidFill>
                <a:latin typeface="Arial Rounded MT Bold" panose="020F0704030504030204" pitchFamily="34" charset="0"/>
              </a:rPr>
              <a:t>Incremento acciones judiciales.</a:t>
            </a:r>
          </a:p>
          <a:p>
            <a:pPr marL="285750" indent="-285750">
              <a:buFont typeface="Wingdings" panose="05000000000000000000" pitchFamily="2" charset="2"/>
              <a:buChar char="ü"/>
            </a:pPr>
            <a:r>
              <a:rPr lang="es-ES" sz="1600" dirty="0">
                <a:solidFill>
                  <a:schemeClr val="bg1"/>
                </a:solidFill>
                <a:latin typeface="Arial Rounded MT Bold" panose="020F0704030504030204" pitchFamily="34" charset="0"/>
              </a:rPr>
              <a:t>Mejoramiento en la prestación de servicio.</a:t>
            </a:r>
          </a:p>
          <a:p>
            <a:pPr algn="ctr"/>
            <a:endParaRPr lang="es-CO" dirty="0"/>
          </a:p>
        </p:txBody>
      </p:sp>
    </p:spTree>
    <p:extLst>
      <p:ext uri="{BB962C8B-B14F-4D97-AF65-F5344CB8AC3E}">
        <p14:creationId xmlns:p14="http://schemas.microsoft.com/office/powerpoint/2010/main" val="2816788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lecha: cheurón 9">
            <a:extLst>
              <a:ext uri="{FF2B5EF4-FFF2-40B4-BE49-F238E27FC236}">
                <a16:creationId xmlns:a16="http://schemas.microsoft.com/office/drawing/2014/main" id="{FDCF60EE-981D-8B46-106A-BFB5F7C7AC2E}"/>
              </a:ext>
            </a:extLst>
          </p:cNvPr>
          <p:cNvSpPr/>
          <p:nvPr/>
        </p:nvSpPr>
        <p:spPr>
          <a:xfrm>
            <a:off x="661241" y="610937"/>
            <a:ext cx="353916" cy="224151"/>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1" name="CuadroTexto 10">
            <a:extLst>
              <a:ext uri="{FF2B5EF4-FFF2-40B4-BE49-F238E27FC236}">
                <a16:creationId xmlns:a16="http://schemas.microsoft.com/office/drawing/2014/main" id="{D363DA4C-F7C5-0EF9-3D11-F3652F81C101}"/>
              </a:ext>
            </a:extLst>
          </p:cNvPr>
          <p:cNvSpPr txBox="1"/>
          <p:nvPr/>
        </p:nvSpPr>
        <p:spPr>
          <a:xfrm>
            <a:off x="1127131" y="531122"/>
            <a:ext cx="10186028" cy="457706"/>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rPr>
              <a:t>Situación de fueros (sindicales y </a:t>
            </a:r>
            <a:r>
              <a:rPr lang="es-ES" dirty="0" err="1">
                <a:solidFill>
                  <a:schemeClr val="accent6">
                    <a:lumMod val="50000"/>
                  </a:schemeClr>
                </a:solidFill>
                <a:latin typeface="Arial Rounded MT Bold" panose="020F0704030504030204" pitchFamily="34" charset="0"/>
              </a:rPr>
              <a:t>prepensionables</a:t>
            </a:r>
            <a:r>
              <a:rPr lang="es-ES" dirty="0">
                <a:solidFill>
                  <a:schemeClr val="accent6">
                    <a:lumMod val="50000"/>
                  </a:schemeClr>
                </a:solidFill>
                <a:latin typeface="Arial Rounded MT Bold" panose="020F0704030504030204" pitchFamily="34" charset="0"/>
              </a:rPr>
              <a:t>)</a:t>
            </a:r>
          </a:p>
          <a:p>
            <a:pPr algn="just"/>
            <a:endParaRPr lang="es-ES" dirty="0">
              <a:latin typeface="Antique Olive Roman" panose="020B0603020204030204" pitchFamily="34" charset="0"/>
            </a:endParaRPr>
          </a:p>
        </p:txBody>
      </p:sp>
      <p:graphicFrame>
        <p:nvGraphicFramePr>
          <p:cNvPr id="6" name="Tabla 5">
            <a:extLst>
              <a:ext uri="{FF2B5EF4-FFF2-40B4-BE49-F238E27FC236}">
                <a16:creationId xmlns:a16="http://schemas.microsoft.com/office/drawing/2014/main" id="{5430E442-C8C6-3682-C178-75A276D06425}"/>
              </a:ext>
            </a:extLst>
          </p:cNvPr>
          <p:cNvGraphicFramePr>
            <a:graphicFrameLocks noGrp="1"/>
          </p:cNvGraphicFramePr>
          <p:nvPr>
            <p:extLst>
              <p:ext uri="{D42A27DB-BD31-4B8C-83A1-F6EECF244321}">
                <p14:modId xmlns:p14="http://schemas.microsoft.com/office/powerpoint/2010/main" val="3813618255"/>
              </p:ext>
            </p:extLst>
          </p:nvPr>
        </p:nvGraphicFramePr>
        <p:xfrm>
          <a:off x="838199" y="1275909"/>
          <a:ext cx="5381848" cy="1748396"/>
        </p:xfrm>
        <a:graphic>
          <a:graphicData uri="http://schemas.openxmlformats.org/drawingml/2006/table">
            <a:tbl>
              <a:tblPr firstRow="1" firstCol="1" bandRow="1"/>
              <a:tblGrid>
                <a:gridCol w="1345462">
                  <a:extLst>
                    <a:ext uri="{9D8B030D-6E8A-4147-A177-3AD203B41FA5}">
                      <a16:colId xmlns:a16="http://schemas.microsoft.com/office/drawing/2014/main" val="3561694722"/>
                    </a:ext>
                  </a:extLst>
                </a:gridCol>
                <a:gridCol w="1345462">
                  <a:extLst>
                    <a:ext uri="{9D8B030D-6E8A-4147-A177-3AD203B41FA5}">
                      <a16:colId xmlns:a16="http://schemas.microsoft.com/office/drawing/2014/main" val="4097252366"/>
                    </a:ext>
                  </a:extLst>
                </a:gridCol>
                <a:gridCol w="1345462">
                  <a:extLst>
                    <a:ext uri="{9D8B030D-6E8A-4147-A177-3AD203B41FA5}">
                      <a16:colId xmlns:a16="http://schemas.microsoft.com/office/drawing/2014/main" val="1778997827"/>
                    </a:ext>
                  </a:extLst>
                </a:gridCol>
                <a:gridCol w="1345462">
                  <a:extLst>
                    <a:ext uri="{9D8B030D-6E8A-4147-A177-3AD203B41FA5}">
                      <a16:colId xmlns:a16="http://schemas.microsoft.com/office/drawing/2014/main" val="1957699125"/>
                    </a:ext>
                  </a:extLst>
                </a:gridCol>
              </a:tblGrid>
              <a:tr h="327482">
                <a:tc>
                  <a:txBody>
                    <a:bodyPr/>
                    <a:lstStyle/>
                    <a:p>
                      <a:pPr algn="ctr">
                        <a:lnSpc>
                          <a:spcPct val="107000"/>
                        </a:lnSpc>
                        <a:spcAft>
                          <a:spcPts val="800"/>
                        </a:spcAft>
                      </a:pPr>
                      <a:r>
                        <a:rPr lang="es-CO" sz="1400" b="1" dirty="0">
                          <a:solidFill>
                            <a:srgbClr val="FFFFFF"/>
                          </a:solidFill>
                          <a:effectLst/>
                          <a:latin typeface="Arial Rounded MT Bold" panose="020F0704030504030204" pitchFamily="34" charset="0"/>
                          <a:ea typeface="Times New Roman" panose="02020603050405020304" pitchFamily="18" charset="0"/>
                          <a:cs typeface="Calibri" panose="020F0502020204030204" pitchFamily="34" charset="0"/>
                        </a:rPr>
                        <a:t>VIGENCIA</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a:lnSpc>
                          <a:spcPct val="107000"/>
                        </a:lnSpc>
                        <a:spcAft>
                          <a:spcPts val="800"/>
                        </a:spcAft>
                      </a:pPr>
                      <a:r>
                        <a:rPr lang="es-CO" sz="1400" b="1" dirty="0">
                          <a:solidFill>
                            <a:srgbClr val="FFFFFF"/>
                          </a:solidFill>
                          <a:effectLst/>
                          <a:latin typeface="Arial Rounded MT Bold" panose="020F0704030504030204" pitchFamily="34" charset="0"/>
                          <a:ea typeface="Times New Roman" panose="02020603050405020304" pitchFamily="18" charset="0"/>
                          <a:cs typeface="Calibri" panose="020F0502020204030204" pitchFamily="34" charset="0"/>
                        </a:rPr>
                        <a:t>NO. DE SINDICATOS</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a:lnSpc>
                          <a:spcPct val="107000"/>
                        </a:lnSpc>
                        <a:spcAft>
                          <a:spcPts val="800"/>
                        </a:spcAft>
                      </a:pPr>
                      <a:r>
                        <a:rPr lang="es-CO" sz="1400" b="1" dirty="0">
                          <a:solidFill>
                            <a:srgbClr val="FFFFFF"/>
                          </a:solidFill>
                          <a:effectLst/>
                          <a:latin typeface="Arial Rounded MT Bold" panose="020F0704030504030204" pitchFamily="34" charset="0"/>
                          <a:ea typeface="Times New Roman" panose="02020603050405020304" pitchFamily="18" charset="0"/>
                          <a:cs typeface="Calibri" panose="020F0502020204030204" pitchFamily="34" charset="0"/>
                        </a:rPr>
                        <a:t>NO. DE AFILIADOS</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a:lnSpc>
                          <a:spcPct val="107000"/>
                        </a:lnSpc>
                        <a:spcAft>
                          <a:spcPts val="800"/>
                        </a:spcAft>
                      </a:pPr>
                      <a:r>
                        <a:rPr lang="es-CO" sz="1400" b="1" dirty="0">
                          <a:solidFill>
                            <a:srgbClr val="FFFFFF"/>
                          </a:solidFill>
                          <a:effectLst/>
                          <a:latin typeface="Arial Rounded MT Bold" panose="020F0704030504030204" pitchFamily="34" charset="0"/>
                          <a:ea typeface="Times New Roman" panose="02020603050405020304" pitchFamily="18" charset="0"/>
                          <a:cs typeface="Calibri" panose="020F0502020204030204" pitchFamily="34" charset="0"/>
                        </a:rPr>
                        <a:t>NO. DE AFORADOS</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2122066692"/>
                  </a:ext>
                </a:extLst>
              </a:tr>
              <a:tr h="327482">
                <a:tc>
                  <a:txBody>
                    <a:bodyPr/>
                    <a:lstStyle/>
                    <a:p>
                      <a:pPr algn="ctr">
                        <a:lnSpc>
                          <a:spcPct val="107000"/>
                        </a:lnSpc>
                        <a:spcAft>
                          <a:spcPts val="800"/>
                        </a:spcAft>
                      </a:pPr>
                      <a:r>
                        <a:rPr lang="es-CO" sz="140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2020</a:t>
                      </a:r>
                      <a:endParaRPr lang="es-CO" sz="140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dirty="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61</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1026</a:t>
                      </a:r>
                      <a:endParaRPr lang="es-CO" sz="140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549</a:t>
                      </a:r>
                      <a:endParaRPr lang="es-CO" sz="140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5601510"/>
                  </a:ext>
                </a:extLst>
              </a:tr>
              <a:tr h="327482">
                <a:tc>
                  <a:txBody>
                    <a:bodyPr/>
                    <a:lstStyle/>
                    <a:p>
                      <a:pPr algn="ctr">
                        <a:lnSpc>
                          <a:spcPct val="107000"/>
                        </a:lnSpc>
                        <a:spcAft>
                          <a:spcPts val="800"/>
                        </a:spcAft>
                      </a:pPr>
                      <a:r>
                        <a:rPr lang="es-CO" sz="140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2021</a:t>
                      </a:r>
                      <a:endParaRPr lang="es-CO" sz="140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dirty="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59</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dirty="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993</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665</a:t>
                      </a:r>
                      <a:endParaRPr lang="es-CO" sz="140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4205398"/>
                  </a:ext>
                </a:extLst>
              </a:tr>
              <a:tr h="327482">
                <a:tc>
                  <a:txBody>
                    <a:bodyPr/>
                    <a:lstStyle/>
                    <a:p>
                      <a:pPr algn="ctr">
                        <a:lnSpc>
                          <a:spcPct val="107000"/>
                        </a:lnSpc>
                        <a:spcAft>
                          <a:spcPts val="800"/>
                        </a:spcAft>
                      </a:pPr>
                      <a:r>
                        <a:rPr lang="es-CO" sz="140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2022</a:t>
                      </a:r>
                      <a:endParaRPr lang="es-CO" sz="140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56</a:t>
                      </a:r>
                      <a:endParaRPr lang="es-CO" sz="140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dirty="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884</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dirty="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616</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8768779"/>
                  </a:ext>
                </a:extLst>
              </a:tr>
              <a:tr h="327482">
                <a:tc>
                  <a:txBody>
                    <a:bodyPr/>
                    <a:lstStyle/>
                    <a:p>
                      <a:pPr algn="ctr">
                        <a:lnSpc>
                          <a:spcPct val="107000"/>
                        </a:lnSpc>
                        <a:spcAft>
                          <a:spcPts val="800"/>
                        </a:spcAft>
                      </a:pPr>
                      <a:r>
                        <a:rPr lang="es-CO" sz="140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2023</a:t>
                      </a:r>
                      <a:endParaRPr lang="es-CO" sz="140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57</a:t>
                      </a:r>
                      <a:endParaRPr lang="es-CO" sz="140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dirty="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880</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800"/>
                        </a:spcAft>
                      </a:pPr>
                      <a:r>
                        <a:rPr lang="es-CO" sz="1400" dirty="0">
                          <a:solidFill>
                            <a:srgbClr val="000000"/>
                          </a:solidFill>
                          <a:effectLst/>
                          <a:latin typeface="Arial Rounded MT Bold" panose="020F0704030504030204" pitchFamily="34" charset="0"/>
                          <a:ea typeface="Times New Roman" panose="02020603050405020304" pitchFamily="18" charset="0"/>
                          <a:cs typeface="Calibri" panose="020F0502020204030204" pitchFamily="34" charset="0"/>
                        </a:rPr>
                        <a:t>607</a:t>
                      </a:r>
                      <a:endParaRPr lang="es-CO" sz="1400" dirty="0">
                        <a:effectLst/>
                        <a:latin typeface="Arial Rounded MT Bold" panose="020F07040305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7958174"/>
                  </a:ext>
                </a:extLst>
              </a:tr>
            </a:tbl>
          </a:graphicData>
        </a:graphic>
      </p:graphicFrame>
      <p:sp>
        <p:nvSpPr>
          <p:cNvPr id="8" name="CuadroTexto 7">
            <a:extLst>
              <a:ext uri="{FF2B5EF4-FFF2-40B4-BE49-F238E27FC236}">
                <a16:creationId xmlns:a16="http://schemas.microsoft.com/office/drawing/2014/main" id="{A6949CF1-999D-FE0F-1E96-D21D49FF01C1}"/>
              </a:ext>
            </a:extLst>
          </p:cNvPr>
          <p:cNvSpPr txBox="1"/>
          <p:nvPr/>
        </p:nvSpPr>
        <p:spPr>
          <a:xfrm>
            <a:off x="6847367" y="1724025"/>
            <a:ext cx="4231759" cy="1177513"/>
          </a:xfrm>
          <a:prstGeom prst="rect">
            <a:avLst/>
          </a:prstGeom>
          <a:noFill/>
        </p:spPr>
        <p:txBody>
          <a:bodyPr wrap="square" rtlCol="0">
            <a:noAutofit/>
          </a:bodyPr>
          <a:lstStyle/>
          <a:p>
            <a:pPr algn="just"/>
            <a:r>
              <a:rPr lang="es-ES" sz="1400" dirty="0">
                <a:latin typeface="Arial Rounded MT Bold" panose="020F0704030504030204" pitchFamily="34" charset="0"/>
              </a:rPr>
              <a:t>Actualmente se viene desarrollando un proceso de depuración, conciliando con el Ministerio del Trabajo, para determinar la participación de los sindicatos en la Entidad.</a:t>
            </a:r>
            <a:endParaRPr lang="es-CO" sz="1400" dirty="0">
              <a:latin typeface="Arial Rounded MT Bold" panose="020F0704030504030204" pitchFamily="34" charset="0"/>
            </a:endParaRPr>
          </a:p>
        </p:txBody>
      </p:sp>
      <p:sp>
        <p:nvSpPr>
          <p:cNvPr id="9" name="CuadroTexto 8">
            <a:extLst>
              <a:ext uri="{FF2B5EF4-FFF2-40B4-BE49-F238E27FC236}">
                <a16:creationId xmlns:a16="http://schemas.microsoft.com/office/drawing/2014/main" id="{8206F5AE-BACF-219A-6D19-A0F7BCCC2769}"/>
              </a:ext>
            </a:extLst>
          </p:cNvPr>
          <p:cNvSpPr txBox="1"/>
          <p:nvPr/>
        </p:nvSpPr>
        <p:spPr>
          <a:xfrm>
            <a:off x="6847367" y="3465127"/>
            <a:ext cx="4231759" cy="2861752"/>
          </a:xfrm>
          <a:prstGeom prst="rect">
            <a:avLst/>
          </a:prstGeom>
          <a:noFill/>
        </p:spPr>
        <p:txBody>
          <a:bodyPr wrap="square" rtlCol="0">
            <a:noAutofit/>
          </a:bodyPr>
          <a:lstStyle/>
          <a:p>
            <a:pPr algn="just"/>
            <a:r>
              <a:rPr lang="es-ES" sz="1400" dirty="0">
                <a:solidFill>
                  <a:schemeClr val="accent6">
                    <a:lumMod val="75000"/>
                  </a:schemeClr>
                </a:solidFill>
                <a:latin typeface="Arial Rounded MT Bold" panose="020F0704030504030204" pitchFamily="34" charset="0"/>
              </a:rPr>
              <a:t>Logros:</a:t>
            </a:r>
          </a:p>
          <a:p>
            <a:pPr algn="just"/>
            <a:r>
              <a:rPr lang="es-ES" sz="1400" dirty="0">
                <a:latin typeface="Arial Rounded MT Bold" panose="020F0704030504030204" pitchFamily="34" charset="0"/>
              </a:rPr>
              <a:t>Retiro forzoso (Acciones judiciales favorables)</a:t>
            </a:r>
          </a:p>
          <a:p>
            <a:pPr algn="just"/>
            <a:r>
              <a:rPr lang="es-ES" sz="1400" dirty="0">
                <a:latin typeface="Arial Rounded MT Bold" panose="020F0704030504030204" pitchFamily="34" charset="0"/>
              </a:rPr>
              <a:t>Disminución de planta transitoria en 20 cargos.</a:t>
            </a:r>
          </a:p>
          <a:p>
            <a:pPr algn="just"/>
            <a:endParaRPr lang="es-ES" sz="1400" dirty="0">
              <a:latin typeface="Arial Rounded MT Bold" panose="020F0704030504030204" pitchFamily="34" charset="0"/>
            </a:endParaRPr>
          </a:p>
          <a:p>
            <a:pPr algn="just"/>
            <a:r>
              <a:rPr lang="es-ES" sz="1400" dirty="0">
                <a:solidFill>
                  <a:schemeClr val="accent6">
                    <a:lumMod val="75000"/>
                  </a:schemeClr>
                </a:solidFill>
                <a:latin typeface="Arial Rounded MT Bold" panose="020F0704030504030204" pitchFamily="34" charset="0"/>
              </a:rPr>
              <a:t>Retos:</a:t>
            </a:r>
          </a:p>
          <a:p>
            <a:pPr algn="just"/>
            <a:r>
              <a:rPr lang="es-ES" sz="1400" dirty="0">
                <a:latin typeface="Arial Rounded MT Bold" panose="020F0704030504030204" pitchFamily="34" charset="0"/>
              </a:rPr>
              <a:t>Normalización en el pago de aportes adeudados.</a:t>
            </a:r>
          </a:p>
          <a:p>
            <a:pPr algn="just"/>
            <a:r>
              <a:rPr lang="es-ES" sz="1400" dirty="0">
                <a:latin typeface="Arial Rounded MT Bold" panose="020F0704030504030204" pitchFamily="34" charset="0"/>
              </a:rPr>
              <a:t>Edad de retiro forzoso</a:t>
            </a:r>
          </a:p>
          <a:p>
            <a:pPr algn="just"/>
            <a:r>
              <a:rPr lang="es-ES" sz="1400" dirty="0">
                <a:latin typeface="Arial Rounded MT Bold" panose="020F0704030504030204" pitchFamily="34" charset="0"/>
              </a:rPr>
              <a:t>Charlas para concientizar a los funcionarios</a:t>
            </a:r>
          </a:p>
          <a:p>
            <a:pPr algn="just"/>
            <a:endParaRPr lang="es-ES" sz="1400" dirty="0">
              <a:latin typeface="Arial Rounded MT Bold" panose="020F0704030504030204" pitchFamily="34" charset="0"/>
            </a:endParaRPr>
          </a:p>
          <a:p>
            <a:pPr algn="just"/>
            <a:r>
              <a:rPr lang="es-ES" sz="1400" dirty="0">
                <a:latin typeface="Arial Rounded MT Bold" panose="020F0704030504030204" pitchFamily="34" charset="0"/>
              </a:rPr>
              <a:t>467 funcionarios equivalente al 23% de la planta.</a:t>
            </a:r>
            <a:endParaRPr lang="es-CO" sz="1400" dirty="0">
              <a:latin typeface="Arial Rounded MT Bold" panose="020F0704030504030204" pitchFamily="34" charset="0"/>
            </a:endParaRPr>
          </a:p>
        </p:txBody>
      </p:sp>
      <p:pic>
        <p:nvPicPr>
          <p:cNvPr id="2" name="Imagen 1">
            <a:extLst>
              <a:ext uri="{FF2B5EF4-FFF2-40B4-BE49-F238E27FC236}">
                <a16:creationId xmlns:a16="http://schemas.microsoft.com/office/drawing/2014/main" id="{E3001595-A195-075E-7A01-F2F4B858AD9E}"/>
              </a:ext>
            </a:extLst>
          </p:cNvPr>
          <p:cNvPicPr>
            <a:picLocks noChangeAspect="1"/>
          </p:cNvPicPr>
          <p:nvPr/>
        </p:nvPicPr>
        <p:blipFill>
          <a:blip r:embed="rId2"/>
          <a:stretch>
            <a:fillRect/>
          </a:stretch>
        </p:blipFill>
        <p:spPr>
          <a:xfrm>
            <a:off x="838199" y="3465126"/>
            <a:ext cx="5381847" cy="2755631"/>
          </a:xfrm>
          <a:prstGeom prst="rect">
            <a:avLst/>
          </a:prstGeom>
        </p:spPr>
      </p:pic>
    </p:spTree>
    <p:extLst>
      <p:ext uri="{BB962C8B-B14F-4D97-AF65-F5344CB8AC3E}">
        <p14:creationId xmlns:p14="http://schemas.microsoft.com/office/powerpoint/2010/main" val="2016662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lecha: cheurón 9">
            <a:extLst>
              <a:ext uri="{FF2B5EF4-FFF2-40B4-BE49-F238E27FC236}">
                <a16:creationId xmlns:a16="http://schemas.microsoft.com/office/drawing/2014/main" id="{FDCF60EE-981D-8B46-106A-BFB5F7C7AC2E}"/>
              </a:ext>
            </a:extLst>
          </p:cNvPr>
          <p:cNvSpPr/>
          <p:nvPr/>
        </p:nvSpPr>
        <p:spPr>
          <a:xfrm>
            <a:off x="657397" y="415288"/>
            <a:ext cx="353916" cy="224151"/>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1" name="CuadroTexto 10">
            <a:extLst>
              <a:ext uri="{FF2B5EF4-FFF2-40B4-BE49-F238E27FC236}">
                <a16:creationId xmlns:a16="http://schemas.microsoft.com/office/drawing/2014/main" id="{D363DA4C-F7C5-0EF9-3D11-F3652F81C101}"/>
              </a:ext>
            </a:extLst>
          </p:cNvPr>
          <p:cNvSpPr txBox="1"/>
          <p:nvPr/>
        </p:nvSpPr>
        <p:spPr>
          <a:xfrm>
            <a:off x="1127131" y="339723"/>
            <a:ext cx="10186028" cy="375279"/>
          </a:xfrm>
          <a:prstGeom prst="rect">
            <a:avLst/>
          </a:prstGeom>
          <a:noFill/>
        </p:spPr>
        <p:txBody>
          <a:bodyPr wrap="square" rtlCol="0">
            <a:noAutofit/>
          </a:bodyPr>
          <a:lstStyle/>
          <a:p>
            <a:pPr algn="just"/>
            <a:r>
              <a:rPr lang="es-ES" dirty="0">
                <a:solidFill>
                  <a:srgbClr val="000000"/>
                </a:solidFill>
                <a:latin typeface="Arial Rounded MT Bold" panose="020F0704030504030204" pitchFamily="34" charset="0"/>
                <a:ea typeface="Calibri" panose="020F0502020204030204" pitchFamily="34" charset="0"/>
              </a:rPr>
              <a:t>Cumplimiento de cuotas legales.</a:t>
            </a:r>
            <a:endParaRPr lang="es-ES" dirty="0">
              <a:latin typeface="Arial Rounded MT Bold" panose="020F0704030504030204" pitchFamily="34" charset="0"/>
            </a:endParaRPr>
          </a:p>
          <a:p>
            <a:pPr algn="just"/>
            <a:endParaRPr lang="es-ES" dirty="0">
              <a:latin typeface="Antique Olive Roman" panose="020B0603020204030204" pitchFamily="34" charset="0"/>
            </a:endParaRPr>
          </a:p>
        </p:txBody>
      </p:sp>
      <p:pic>
        <p:nvPicPr>
          <p:cNvPr id="2" name="Imagen 1">
            <a:extLst>
              <a:ext uri="{FF2B5EF4-FFF2-40B4-BE49-F238E27FC236}">
                <a16:creationId xmlns:a16="http://schemas.microsoft.com/office/drawing/2014/main" id="{0EB22985-981F-3814-676B-E7CC850F580F}"/>
              </a:ext>
            </a:extLst>
          </p:cNvPr>
          <p:cNvPicPr>
            <a:picLocks noChangeAspect="1"/>
          </p:cNvPicPr>
          <p:nvPr/>
        </p:nvPicPr>
        <p:blipFill>
          <a:blip r:embed="rId2"/>
          <a:stretch>
            <a:fillRect/>
          </a:stretch>
        </p:blipFill>
        <p:spPr>
          <a:xfrm>
            <a:off x="450050" y="880212"/>
            <a:ext cx="4563384" cy="2874092"/>
          </a:xfrm>
          <a:prstGeom prst="rect">
            <a:avLst/>
          </a:prstGeom>
        </p:spPr>
      </p:pic>
      <p:pic>
        <p:nvPicPr>
          <p:cNvPr id="3" name="Imagen 2">
            <a:extLst>
              <a:ext uri="{FF2B5EF4-FFF2-40B4-BE49-F238E27FC236}">
                <a16:creationId xmlns:a16="http://schemas.microsoft.com/office/drawing/2014/main" id="{28E8EE96-DEED-BD42-4AD9-7D353FF270A3}"/>
              </a:ext>
            </a:extLst>
          </p:cNvPr>
          <p:cNvPicPr>
            <a:picLocks noChangeAspect="1"/>
          </p:cNvPicPr>
          <p:nvPr/>
        </p:nvPicPr>
        <p:blipFill>
          <a:blip r:embed="rId3"/>
          <a:stretch>
            <a:fillRect/>
          </a:stretch>
        </p:blipFill>
        <p:spPr>
          <a:xfrm>
            <a:off x="450050" y="3919514"/>
            <a:ext cx="4614768" cy="2614635"/>
          </a:xfrm>
          <a:prstGeom prst="rect">
            <a:avLst/>
          </a:prstGeom>
        </p:spPr>
      </p:pic>
      <p:sp>
        <p:nvSpPr>
          <p:cNvPr id="8" name="CuadroTexto 7">
            <a:extLst>
              <a:ext uri="{FF2B5EF4-FFF2-40B4-BE49-F238E27FC236}">
                <a16:creationId xmlns:a16="http://schemas.microsoft.com/office/drawing/2014/main" id="{9B3F001E-8DDE-AC8B-733E-6D8A29CFC3C7}"/>
              </a:ext>
            </a:extLst>
          </p:cNvPr>
          <p:cNvSpPr txBox="1"/>
          <p:nvPr/>
        </p:nvSpPr>
        <p:spPr>
          <a:xfrm>
            <a:off x="5516880" y="880213"/>
            <a:ext cx="5882640" cy="2874092"/>
          </a:xfrm>
          <a:prstGeom prst="rect">
            <a:avLst/>
          </a:prstGeom>
          <a:noFill/>
        </p:spPr>
        <p:txBody>
          <a:bodyPr wrap="square">
            <a:noAutofit/>
          </a:bodyPr>
          <a:lstStyle/>
          <a:p>
            <a:r>
              <a:rPr lang="es-ES" sz="1400" b="1" dirty="0">
                <a:solidFill>
                  <a:schemeClr val="accent6">
                    <a:lumMod val="75000"/>
                  </a:schemeClr>
                </a:solidFill>
                <a:latin typeface="Arial Rounded MT Bold" panose="020F0704030504030204" pitchFamily="34" charset="0"/>
              </a:rPr>
              <a:t>LEY 2011 DE 2017.</a:t>
            </a:r>
          </a:p>
          <a:p>
            <a:endParaRPr lang="es-ES" sz="1400" b="1" dirty="0">
              <a:solidFill>
                <a:schemeClr val="accent6">
                  <a:lumMod val="75000"/>
                </a:schemeClr>
              </a:solidFill>
              <a:latin typeface="Arial Rounded MT Bold" panose="020F0704030504030204" pitchFamily="34" charset="0"/>
            </a:endParaRPr>
          </a:p>
          <a:p>
            <a:pPr algn="just"/>
            <a:r>
              <a:rPr lang="es-ES" sz="1200" dirty="0">
                <a:latin typeface="Arial Rounded MT Bold" panose="020F0704030504030204" pitchFamily="34" charset="0"/>
              </a:rPr>
              <a:t>Para la vigencia 2020, se cumplió con el 1.1%, con 24 personas con condición de discapacidad vinculados a la planta de personal, para la vigencia 2021, se mantuvo la cuota y para 2022, se encontraban vinculados 26 funcionarios para un cumplimiento del 1.2%.</a:t>
            </a:r>
          </a:p>
          <a:p>
            <a:pPr algn="just"/>
            <a:endParaRPr lang="es-ES" sz="1200" dirty="0">
              <a:latin typeface="Arial Rounded MT Bold" panose="020F0704030504030204" pitchFamily="34" charset="0"/>
            </a:endParaRPr>
          </a:p>
          <a:p>
            <a:pPr algn="just"/>
            <a:r>
              <a:rPr lang="es-ES" sz="1200" dirty="0">
                <a:latin typeface="Arial Rounded MT Bold" panose="020F0704030504030204" pitchFamily="34" charset="0"/>
              </a:rPr>
              <a:t>A corte de septiembre, el porcentaje de cargos ocupados con personal en situación de discapacidad corresponde al 2.1%. Se encuentran vinculadas y caracterizadas 44 personas en esta condición. </a:t>
            </a:r>
          </a:p>
        </p:txBody>
      </p:sp>
      <p:sp>
        <p:nvSpPr>
          <p:cNvPr id="12" name="CuadroTexto 11">
            <a:extLst>
              <a:ext uri="{FF2B5EF4-FFF2-40B4-BE49-F238E27FC236}">
                <a16:creationId xmlns:a16="http://schemas.microsoft.com/office/drawing/2014/main" id="{C01AC590-1A3D-C26B-70F8-A902AC41E3D3}"/>
              </a:ext>
            </a:extLst>
          </p:cNvPr>
          <p:cNvSpPr txBox="1"/>
          <p:nvPr/>
        </p:nvSpPr>
        <p:spPr>
          <a:xfrm>
            <a:off x="5516880" y="3919513"/>
            <a:ext cx="6035040" cy="1038567"/>
          </a:xfrm>
          <a:prstGeom prst="rect">
            <a:avLst/>
          </a:prstGeom>
          <a:noFill/>
        </p:spPr>
        <p:txBody>
          <a:bodyPr wrap="square">
            <a:noAutofit/>
          </a:bodyPr>
          <a:lstStyle/>
          <a:p>
            <a:r>
              <a:rPr lang="es-ES" sz="1400" b="1">
                <a:solidFill>
                  <a:schemeClr val="accent6">
                    <a:lumMod val="75000"/>
                  </a:schemeClr>
                </a:solidFill>
                <a:latin typeface="Arial Rounded MT Bold" panose="020F0704030504030204" pitchFamily="34" charset="0"/>
              </a:rPr>
              <a:t>DECRETO 455 DE 2020.</a:t>
            </a:r>
          </a:p>
          <a:p>
            <a:r>
              <a:rPr lang="es-ES" sz="1400" b="1">
                <a:solidFill>
                  <a:schemeClr val="accent6">
                    <a:lumMod val="75000"/>
                  </a:schemeClr>
                </a:solidFill>
                <a:latin typeface="Arial Rounded MT Bold" panose="020F0704030504030204" pitchFamily="34" charset="0"/>
              </a:rPr>
              <a:t>Nivel Decisorio: 29 cargos</a:t>
            </a:r>
          </a:p>
          <a:p>
            <a:r>
              <a:rPr lang="es-ES" sz="1400" b="1">
                <a:solidFill>
                  <a:schemeClr val="accent6">
                    <a:lumMod val="75000"/>
                  </a:schemeClr>
                </a:solidFill>
                <a:latin typeface="Arial Rounded MT Bold" panose="020F0704030504030204" pitchFamily="34" charset="0"/>
              </a:rPr>
              <a:t>Otros Niveles:  43 cargos</a:t>
            </a:r>
          </a:p>
          <a:p>
            <a:r>
              <a:rPr lang="es-ES" sz="1400" b="1">
                <a:solidFill>
                  <a:schemeClr val="accent6">
                    <a:lumMod val="75000"/>
                  </a:schemeClr>
                </a:solidFill>
                <a:latin typeface="Arial Rounded MT Bold" panose="020F0704030504030204" pitchFamily="34" charset="0"/>
              </a:rPr>
              <a:t>Total: 72 cargos.</a:t>
            </a:r>
          </a:p>
          <a:p>
            <a:endParaRPr lang="es-ES" sz="1200" dirty="0">
              <a:latin typeface="Arial Rounded MT Bold" panose="020F0704030504030204" pitchFamily="34" charset="0"/>
            </a:endParaRPr>
          </a:p>
        </p:txBody>
      </p:sp>
      <p:sp>
        <p:nvSpPr>
          <p:cNvPr id="5" name="CuadroTexto 4">
            <a:extLst>
              <a:ext uri="{FF2B5EF4-FFF2-40B4-BE49-F238E27FC236}">
                <a16:creationId xmlns:a16="http://schemas.microsoft.com/office/drawing/2014/main" id="{0D94430D-9637-7B9D-93AA-1E147E88FCC0}"/>
              </a:ext>
            </a:extLst>
          </p:cNvPr>
          <p:cNvSpPr txBox="1"/>
          <p:nvPr/>
        </p:nvSpPr>
        <p:spPr>
          <a:xfrm>
            <a:off x="5516880" y="4958080"/>
            <a:ext cx="3322320" cy="1365537"/>
          </a:xfrm>
          <a:prstGeom prst="rect">
            <a:avLst/>
          </a:prstGeom>
          <a:noFill/>
        </p:spPr>
        <p:txBody>
          <a:bodyPr wrap="square">
            <a:noAutofit/>
          </a:bodyPr>
          <a:lstStyle/>
          <a:p>
            <a:r>
              <a:rPr lang="es-ES" sz="1200" dirty="0"/>
              <a:t>2020: 35%</a:t>
            </a:r>
          </a:p>
          <a:p>
            <a:r>
              <a:rPr lang="es-ES" sz="1200" dirty="0"/>
              <a:t>2021: 45%</a:t>
            </a:r>
          </a:p>
          <a:p>
            <a:r>
              <a:rPr lang="es-ES" sz="1200" dirty="0"/>
              <a:t>2022: 50%</a:t>
            </a:r>
          </a:p>
          <a:p>
            <a:r>
              <a:rPr lang="es-ES" sz="1200" dirty="0"/>
              <a:t>Debe aplicarse de forma paulatina, es decir, en la medida en que los cargos de nivel directivo vayan quedando vacantes.</a:t>
            </a:r>
          </a:p>
        </p:txBody>
      </p:sp>
      <p:sp>
        <p:nvSpPr>
          <p:cNvPr id="7" name="CuadroTexto 6">
            <a:extLst>
              <a:ext uri="{FF2B5EF4-FFF2-40B4-BE49-F238E27FC236}">
                <a16:creationId xmlns:a16="http://schemas.microsoft.com/office/drawing/2014/main" id="{757CDBA8-8963-3E26-783A-1F413A357674}"/>
              </a:ext>
            </a:extLst>
          </p:cNvPr>
          <p:cNvSpPr txBox="1"/>
          <p:nvPr/>
        </p:nvSpPr>
        <p:spPr>
          <a:xfrm>
            <a:off x="8757920" y="4663440"/>
            <a:ext cx="2984030" cy="1274128"/>
          </a:xfrm>
          <a:prstGeom prst="rect">
            <a:avLst/>
          </a:prstGeom>
          <a:noFill/>
        </p:spPr>
        <p:txBody>
          <a:bodyPr wrap="square">
            <a:noAutofit/>
          </a:bodyPr>
          <a:lstStyle/>
          <a:p>
            <a:endParaRPr lang="es-ES" dirty="0"/>
          </a:p>
          <a:p>
            <a:r>
              <a:rPr lang="es-ES" sz="1200" dirty="0"/>
              <a:t>Participación de la mujer en cargos de nivel directivo:</a:t>
            </a:r>
          </a:p>
          <a:p>
            <a:r>
              <a:rPr lang="es-ES" sz="1200" dirty="0"/>
              <a:t>Vigencia 2020: 46%</a:t>
            </a:r>
          </a:p>
          <a:p>
            <a:r>
              <a:rPr lang="es-ES" sz="1200" dirty="0"/>
              <a:t>Vigencia 2021: 41%</a:t>
            </a:r>
          </a:p>
          <a:p>
            <a:r>
              <a:rPr lang="es-ES" sz="1200" dirty="0"/>
              <a:t>Vigencia 2022: 44%</a:t>
            </a:r>
          </a:p>
          <a:p>
            <a:r>
              <a:rPr lang="es-ES" sz="1200" dirty="0"/>
              <a:t>Vigencia 2023: 46% (septiembre)</a:t>
            </a:r>
          </a:p>
        </p:txBody>
      </p:sp>
    </p:spTree>
    <p:extLst>
      <p:ext uri="{BB962C8B-B14F-4D97-AF65-F5344CB8AC3E}">
        <p14:creationId xmlns:p14="http://schemas.microsoft.com/office/powerpoint/2010/main" val="711492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082432" y="602214"/>
            <a:ext cx="8556867" cy="628600"/>
          </a:xfrm>
        </p:spPr>
        <p:txBody>
          <a:bodyPr>
            <a:noAutofit/>
          </a:bodyPr>
          <a:lstStyle/>
          <a:p>
            <a:r>
              <a:rPr lang="es-ES" sz="3600" dirty="0">
                <a:solidFill>
                  <a:schemeClr val="accent6">
                    <a:lumMod val="50000"/>
                  </a:schemeClr>
                </a:solidFill>
                <a:latin typeface="Arial Rounded MT Bold" panose="020F0704030504030204" pitchFamily="34" charset="0"/>
              </a:rPr>
              <a:t>DESARROLLO DEL FUNCIONARIO</a:t>
            </a:r>
            <a:endParaRPr lang="es-CO" sz="3600" dirty="0">
              <a:solidFill>
                <a:schemeClr val="accent6">
                  <a:lumMod val="50000"/>
                </a:schemeClr>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020E4AC9-A644-5483-76CD-BA870BD27C1E}"/>
              </a:ext>
            </a:extLst>
          </p:cNvPr>
          <p:cNvPicPr>
            <a:picLocks noChangeAspect="1"/>
          </p:cNvPicPr>
          <p:nvPr/>
        </p:nvPicPr>
        <p:blipFill>
          <a:blip r:embed="rId2"/>
          <a:stretch>
            <a:fillRect/>
          </a:stretch>
        </p:blipFill>
        <p:spPr>
          <a:xfrm flipV="1">
            <a:off x="1167771" y="1230814"/>
            <a:ext cx="7793349" cy="98744"/>
          </a:xfrm>
          <a:prstGeom prst="rect">
            <a:avLst/>
          </a:prstGeom>
        </p:spPr>
      </p:pic>
      <p:sp>
        <p:nvSpPr>
          <p:cNvPr id="5" name="CuadroTexto 4">
            <a:extLst>
              <a:ext uri="{FF2B5EF4-FFF2-40B4-BE49-F238E27FC236}">
                <a16:creationId xmlns:a16="http://schemas.microsoft.com/office/drawing/2014/main" id="{1A40B53F-1D63-9F54-FE65-A7E309BBDBB9}"/>
              </a:ext>
            </a:extLst>
          </p:cNvPr>
          <p:cNvSpPr txBox="1"/>
          <p:nvPr/>
        </p:nvSpPr>
        <p:spPr>
          <a:xfrm>
            <a:off x="1167771" y="1619250"/>
            <a:ext cx="10186028" cy="464415"/>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Bienestar</a:t>
            </a:r>
            <a:r>
              <a:rPr lang="es-ES" sz="1800" dirty="0">
                <a:solidFill>
                  <a:schemeClr val="accent6">
                    <a:lumMod val="50000"/>
                  </a:schemeClr>
                </a:solidFill>
                <a:effectLst/>
                <a:latin typeface="Arial Rounded MT Bold" panose="020F0704030504030204" pitchFamily="34" charset="0"/>
                <a:ea typeface="Calibri" panose="020F0502020204030204" pitchFamily="34" charset="0"/>
              </a:rPr>
              <a:t>.</a:t>
            </a:r>
            <a:endParaRPr lang="es-ES" dirty="0">
              <a:solidFill>
                <a:schemeClr val="accent6">
                  <a:lumMod val="50000"/>
                </a:schemeClr>
              </a:solidFill>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4" name="CuadroTexto 3">
            <a:extLst>
              <a:ext uri="{FF2B5EF4-FFF2-40B4-BE49-F238E27FC236}">
                <a16:creationId xmlns:a16="http://schemas.microsoft.com/office/drawing/2014/main" id="{9FB0BED7-F433-2325-6C53-2390783E3037}"/>
              </a:ext>
            </a:extLst>
          </p:cNvPr>
          <p:cNvSpPr txBox="1"/>
          <p:nvPr/>
        </p:nvSpPr>
        <p:spPr>
          <a:xfrm>
            <a:off x="1167772" y="2182409"/>
            <a:ext cx="10100304" cy="830997"/>
          </a:xfrm>
          <a:prstGeom prst="rect">
            <a:avLst/>
          </a:prstGeom>
          <a:noFill/>
        </p:spPr>
        <p:txBody>
          <a:bodyPr wrap="square" rtlCol="0">
            <a:spAutoFit/>
          </a:bodyPr>
          <a:lstStyle/>
          <a:p>
            <a:pPr algn="just"/>
            <a:r>
              <a:rPr lang="es-ES" sz="1600" dirty="0">
                <a:latin typeface="Arial Rounded MT Bold" panose="020F0704030504030204" pitchFamily="34" charset="0"/>
              </a:rPr>
              <a:t>Dentro del plan estratégico de gestión humana se incorpora el plan anual de bienestar, se realiza mediante la aplicación de una matriz de necesidades por dependencias, así mismo, se vincula el acuerdo firmado con las organizaciones sindicales vigente.</a:t>
            </a:r>
            <a:endParaRPr lang="es-CO" sz="1600" dirty="0">
              <a:latin typeface="Arial Rounded MT Bold" panose="020F0704030504030204" pitchFamily="34" charset="0"/>
            </a:endParaRPr>
          </a:p>
        </p:txBody>
      </p:sp>
      <p:sp>
        <p:nvSpPr>
          <p:cNvPr id="10" name="CuadroTexto 9">
            <a:extLst>
              <a:ext uri="{FF2B5EF4-FFF2-40B4-BE49-F238E27FC236}">
                <a16:creationId xmlns:a16="http://schemas.microsoft.com/office/drawing/2014/main" id="{6F121442-1659-C54C-8D11-2A45093FF868}"/>
              </a:ext>
            </a:extLst>
          </p:cNvPr>
          <p:cNvSpPr txBox="1"/>
          <p:nvPr/>
        </p:nvSpPr>
        <p:spPr>
          <a:xfrm>
            <a:off x="1167771" y="3112151"/>
            <a:ext cx="10008229" cy="606410"/>
          </a:xfrm>
          <a:prstGeom prst="rect">
            <a:avLst/>
          </a:prstGeom>
          <a:noFill/>
        </p:spPr>
        <p:txBody>
          <a:bodyPr wrap="square" rtlCol="0">
            <a:noAutofit/>
          </a:bodyPr>
          <a:lstStyle/>
          <a:p>
            <a:pPr algn="just"/>
            <a:r>
              <a:rPr lang="es-ES" sz="1600" dirty="0">
                <a:latin typeface="Arial Rounded MT Bold" panose="020F0704030504030204" pitchFamily="34" charset="0"/>
              </a:rPr>
              <a:t>A través del acuerdo sindical vigente hasta el 31 de diciembre de 2023, se establece el rubro a presupuestar la Entidad para invertir en bienestar de los funcionarios</a:t>
            </a:r>
            <a:r>
              <a:rPr lang="es-ES" sz="1400" dirty="0">
                <a:latin typeface="Arial Rounded MT Bold" panose="020F0704030504030204" pitchFamily="34" charset="0"/>
              </a:rPr>
              <a:t>: </a:t>
            </a:r>
            <a:endParaRPr lang="es-CO" sz="1400" dirty="0">
              <a:latin typeface="Arial Rounded MT Bold" panose="020F0704030504030204" pitchFamily="34" charset="0"/>
            </a:endParaRPr>
          </a:p>
        </p:txBody>
      </p:sp>
      <p:pic>
        <p:nvPicPr>
          <p:cNvPr id="19" name="Gráfico 18" descr="Aspiración con relleno sólido">
            <a:extLst>
              <a:ext uri="{FF2B5EF4-FFF2-40B4-BE49-F238E27FC236}">
                <a16:creationId xmlns:a16="http://schemas.microsoft.com/office/drawing/2014/main" id="{0097B260-F93B-203A-9462-D6B07CE428A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55491" y="4607456"/>
            <a:ext cx="854069" cy="790153"/>
          </a:xfrm>
          <a:prstGeom prst="rect">
            <a:avLst/>
          </a:prstGeom>
        </p:spPr>
      </p:pic>
      <p:pic>
        <p:nvPicPr>
          <p:cNvPr id="20" name="Gráfico 19" descr="Aspiración con relleno sólido">
            <a:extLst>
              <a:ext uri="{FF2B5EF4-FFF2-40B4-BE49-F238E27FC236}">
                <a16:creationId xmlns:a16="http://schemas.microsoft.com/office/drawing/2014/main" id="{DF3DB403-5989-9AFF-8102-65D8D1B7AEF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99116" y="4120587"/>
            <a:ext cx="854069" cy="790153"/>
          </a:xfrm>
          <a:prstGeom prst="rect">
            <a:avLst/>
          </a:prstGeom>
        </p:spPr>
      </p:pic>
      <p:pic>
        <p:nvPicPr>
          <p:cNvPr id="21" name="Gráfico 20" descr="Aspiración con relleno sólido">
            <a:extLst>
              <a:ext uri="{FF2B5EF4-FFF2-40B4-BE49-F238E27FC236}">
                <a16:creationId xmlns:a16="http://schemas.microsoft.com/office/drawing/2014/main" id="{61BA4CE8-AE55-4B64-CF10-19EE06E3BC8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47032" y="4448597"/>
            <a:ext cx="854069" cy="790153"/>
          </a:xfrm>
          <a:prstGeom prst="rect">
            <a:avLst/>
          </a:prstGeom>
        </p:spPr>
      </p:pic>
      <p:pic>
        <p:nvPicPr>
          <p:cNvPr id="22" name="Gráfico 21" descr="Aspiración con relleno sólido">
            <a:extLst>
              <a:ext uri="{FF2B5EF4-FFF2-40B4-BE49-F238E27FC236}">
                <a16:creationId xmlns:a16="http://schemas.microsoft.com/office/drawing/2014/main" id="{441EF13C-536A-BE8E-789B-183F52ACC16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990657" y="3747672"/>
            <a:ext cx="854069" cy="790153"/>
          </a:xfrm>
          <a:prstGeom prst="rect">
            <a:avLst/>
          </a:prstGeom>
        </p:spPr>
      </p:pic>
      <p:sp>
        <p:nvSpPr>
          <p:cNvPr id="24" name="CuadroTexto 23">
            <a:extLst>
              <a:ext uri="{FF2B5EF4-FFF2-40B4-BE49-F238E27FC236}">
                <a16:creationId xmlns:a16="http://schemas.microsoft.com/office/drawing/2014/main" id="{120086E7-CA17-8089-CE08-99867F88E672}"/>
              </a:ext>
            </a:extLst>
          </p:cNvPr>
          <p:cNvSpPr txBox="1"/>
          <p:nvPr/>
        </p:nvSpPr>
        <p:spPr>
          <a:xfrm>
            <a:off x="4387699" y="4607457"/>
            <a:ext cx="1809901" cy="650561"/>
          </a:xfrm>
          <a:prstGeom prst="rect">
            <a:avLst/>
          </a:prstGeom>
          <a:noFill/>
        </p:spPr>
        <p:txBody>
          <a:bodyPr wrap="square" rtlCol="0">
            <a:noAutofit/>
          </a:bodyPr>
          <a:lstStyle/>
          <a:p>
            <a:pPr algn="ctr"/>
            <a:r>
              <a:rPr lang="es-ES" sz="1400" dirty="0">
                <a:latin typeface="Arial Rounded MT Bold" panose="020F0704030504030204" pitchFamily="34" charset="0"/>
              </a:rPr>
              <a:t>Vigencia 2021</a:t>
            </a:r>
          </a:p>
          <a:p>
            <a:pPr algn="ctr"/>
            <a:r>
              <a:rPr lang="es-ES" sz="1400" dirty="0">
                <a:latin typeface="Arial Rounded MT Bold" panose="020F0704030504030204" pitchFamily="34" charset="0"/>
              </a:rPr>
              <a:t>$2.477.888.000</a:t>
            </a:r>
          </a:p>
          <a:p>
            <a:pPr algn="ctr"/>
            <a:r>
              <a:rPr lang="es-ES" sz="1400" dirty="0">
                <a:latin typeface="Arial Rounded MT Bold" panose="020F0704030504030204" pitchFamily="34" charset="0"/>
              </a:rPr>
              <a:t>Ejecución: 100%</a:t>
            </a:r>
            <a:endParaRPr lang="es-CO" sz="1400" dirty="0">
              <a:latin typeface="Arial Rounded MT Bold" panose="020F0704030504030204" pitchFamily="34" charset="0"/>
            </a:endParaRPr>
          </a:p>
        </p:txBody>
      </p:sp>
      <p:sp>
        <p:nvSpPr>
          <p:cNvPr id="25" name="CuadroTexto 24">
            <a:extLst>
              <a:ext uri="{FF2B5EF4-FFF2-40B4-BE49-F238E27FC236}">
                <a16:creationId xmlns:a16="http://schemas.microsoft.com/office/drawing/2014/main" id="{DF9E867D-8F2A-9628-BF45-9AB75FA369FA}"/>
              </a:ext>
            </a:extLst>
          </p:cNvPr>
          <p:cNvSpPr txBox="1"/>
          <p:nvPr/>
        </p:nvSpPr>
        <p:spPr>
          <a:xfrm>
            <a:off x="1810948" y="4747048"/>
            <a:ext cx="1651312" cy="650561"/>
          </a:xfrm>
          <a:prstGeom prst="rect">
            <a:avLst/>
          </a:prstGeom>
          <a:noFill/>
        </p:spPr>
        <p:txBody>
          <a:bodyPr wrap="square" rtlCol="0">
            <a:noAutofit/>
          </a:bodyPr>
          <a:lstStyle/>
          <a:p>
            <a:pPr algn="ctr"/>
            <a:r>
              <a:rPr lang="es-ES" sz="1400" dirty="0">
                <a:latin typeface="Arial Rounded MT Bold" panose="020F0704030504030204" pitchFamily="34" charset="0"/>
              </a:rPr>
              <a:t>Vigencia 2020</a:t>
            </a:r>
          </a:p>
          <a:p>
            <a:pPr algn="ctr"/>
            <a:r>
              <a:rPr lang="es-ES" sz="1400" dirty="0">
                <a:latin typeface="Arial Rounded MT Bold" panose="020F0704030504030204" pitchFamily="34" charset="0"/>
              </a:rPr>
              <a:t>$2.240.000.000</a:t>
            </a:r>
          </a:p>
          <a:p>
            <a:pPr algn="ctr"/>
            <a:r>
              <a:rPr lang="es-ES" sz="1400" dirty="0">
                <a:latin typeface="Arial Rounded MT Bold" panose="020F0704030504030204" pitchFamily="34" charset="0"/>
              </a:rPr>
              <a:t>Ejecución: 100%</a:t>
            </a:r>
            <a:endParaRPr lang="es-CO" sz="1400" dirty="0">
              <a:latin typeface="Arial Rounded MT Bold" panose="020F0704030504030204" pitchFamily="34" charset="0"/>
            </a:endParaRPr>
          </a:p>
        </p:txBody>
      </p:sp>
      <p:sp>
        <p:nvSpPr>
          <p:cNvPr id="26" name="CuadroTexto 25">
            <a:extLst>
              <a:ext uri="{FF2B5EF4-FFF2-40B4-BE49-F238E27FC236}">
                <a16:creationId xmlns:a16="http://schemas.microsoft.com/office/drawing/2014/main" id="{1765B88C-F93D-FA1A-E4C8-ADBBDDB4A586}"/>
              </a:ext>
            </a:extLst>
          </p:cNvPr>
          <p:cNvSpPr txBox="1"/>
          <p:nvPr/>
        </p:nvSpPr>
        <p:spPr>
          <a:xfrm>
            <a:off x="7024866" y="4297680"/>
            <a:ext cx="1651312" cy="727169"/>
          </a:xfrm>
          <a:prstGeom prst="rect">
            <a:avLst/>
          </a:prstGeom>
          <a:noFill/>
        </p:spPr>
        <p:txBody>
          <a:bodyPr wrap="square" rtlCol="0">
            <a:noAutofit/>
          </a:bodyPr>
          <a:lstStyle/>
          <a:p>
            <a:pPr algn="ctr"/>
            <a:r>
              <a:rPr lang="es-ES" sz="1400" dirty="0">
                <a:latin typeface="Arial Rounded MT Bold" panose="020F0704030504030204" pitchFamily="34" charset="0"/>
              </a:rPr>
              <a:t>Vigencia 2022</a:t>
            </a:r>
          </a:p>
          <a:p>
            <a:pPr algn="ctr"/>
            <a:r>
              <a:rPr lang="es-ES" sz="1400" dirty="0">
                <a:latin typeface="Arial Rounded MT Bold" panose="020F0704030504030204" pitchFamily="34" charset="0"/>
              </a:rPr>
              <a:t>$2.899.128.960</a:t>
            </a:r>
          </a:p>
          <a:p>
            <a:pPr algn="ctr"/>
            <a:r>
              <a:rPr lang="es-ES" sz="1400" dirty="0">
                <a:latin typeface="Arial Rounded MT Bold" panose="020F0704030504030204" pitchFamily="34" charset="0"/>
              </a:rPr>
              <a:t>Ejecución: 100%</a:t>
            </a:r>
            <a:endParaRPr lang="es-CO" sz="1400" dirty="0">
              <a:latin typeface="Arial Rounded MT Bold" panose="020F0704030504030204" pitchFamily="34" charset="0"/>
            </a:endParaRPr>
          </a:p>
        </p:txBody>
      </p:sp>
      <p:sp>
        <p:nvSpPr>
          <p:cNvPr id="27" name="CuadroTexto 26">
            <a:extLst>
              <a:ext uri="{FF2B5EF4-FFF2-40B4-BE49-F238E27FC236}">
                <a16:creationId xmlns:a16="http://schemas.microsoft.com/office/drawing/2014/main" id="{16FE71CA-F661-A95C-B7BF-3A7AE2A2B587}"/>
              </a:ext>
            </a:extLst>
          </p:cNvPr>
          <p:cNvSpPr txBox="1"/>
          <p:nvPr/>
        </p:nvSpPr>
        <p:spPr>
          <a:xfrm>
            <a:off x="9733280" y="3747672"/>
            <a:ext cx="1534796" cy="790153"/>
          </a:xfrm>
          <a:prstGeom prst="rect">
            <a:avLst/>
          </a:prstGeom>
          <a:noFill/>
        </p:spPr>
        <p:txBody>
          <a:bodyPr wrap="square" rtlCol="0">
            <a:noAutofit/>
          </a:bodyPr>
          <a:lstStyle/>
          <a:p>
            <a:pPr algn="ctr"/>
            <a:r>
              <a:rPr lang="es-ES" sz="1400" dirty="0">
                <a:latin typeface="Arial Rounded MT Bold" panose="020F0704030504030204" pitchFamily="34" charset="0"/>
              </a:rPr>
              <a:t>Vigencia 2023</a:t>
            </a:r>
          </a:p>
          <a:p>
            <a:pPr algn="ctr"/>
            <a:r>
              <a:rPr lang="es-ES" sz="1400" dirty="0">
                <a:latin typeface="Arial Rounded MT Bold" panose="020F0704030504030204" pitchFamily="34" charset="0"/>
              </a:rPr>
              <a:t>$2.904.084.736</a:t>
            </a:r>
          </a:p>
          <a:p>
            <a:pPr algn="ctr"/>
            <a:r>
              <a:rPr lang="es-ES" sz="1400" dirty="0">
                <a:latin typeface="Arial Rounded MT Bold" panose="020F0704030504030204" pitchFamily="34" charset="0"/>
              </a:rPr>
              <a:t>Ejecución: 32%</a:t>
            </a:r>
            <a:endParaRPr lang="es-CO" sz="1400" dirty="0">
              <a:latin typeface="Arial Rounded MT Bold" panose="020F0704030504030204" pitchFamily="34" charset="0"/>
            </a:endParaRPr>
          </a:p>
        </p:txBody>
      </p:sp>
      <p:sp>
        <p:nvSpPr>
          <p:cNvPr id="29" name="CuadroTexto 28">
            <a:extLst>
              <a:ext uri="{FF2B5EF4-FFF2-40B4-BE49-F238E27FC236}">
                <a16:creationId xmlns:a16="http://schemas.microsoft.com/office/drawing/2014/main" id="{D800FFAF-359B-B7A7-B071-EAE073603F58}"/>
              </a:ext>
            </a:extLst>
          </p:cNvPr>
          <p:cNvSpPr txBox="1"/>
          <p:nvPr/>
        </p:nvSpPr>
        <p:spPr>
          <a:xfrm>
            <a:off x="1167771" y="3817307"/>
            <a:ext cx="4648519" cy="606410"/>
          </a:xfrm>
          <a:prstGeom prst="rect">
            <a:avLst/>
          </a:prstGeom>
          <a:noFill/>
        </p:spPr>
        <p:txBody>
          <a:bodyPr wrap="square" rtlCol="0">
            <a:noAutofit/>
          </a:bodyPr>
          <a:lstStyle/>
          <a:p>
            <a:r>
              <a:rPr lang="es-ES" sz="1400" dirty="0">
                <a:latin typeface="Arial Rounded MT Bold" panose="020F0704030504030204" pitchFamily="34" charset="0"/>
              </a:rPr>
              <a:t>Operador: Caja de Compensación </a:t>
            </a:r>
            <a:r>
              <a:rPr lang="es-ES" sz="1400" dirty="0" err="1">
                <a:latin typeface="Arial Rounded MT Bold" panose="020F0704030504030204" pitchFamily="34" charset="0"/>
              </a:rPr>
              <a:t>CajaCopi</a:t>
            </a:r>
            <a:endParaRPr lang="es-CO" sz="1400" dirty="0">
              <a:latin typeface="Arial Rounded MT Bold" panose="020F0704030504030204" pitchFamily="34" charset="0"/>
            </a:endParaRPr>
          </a:p>
        </p:txBody>
      </p:sp>
      <p:pic>
        <p:nvPicPr>
          <p:cNvPr id="30" name="Imagen 29">
            <a:extLst>
              <a:ext uri="{FF2B5EF4-FFF2-40B4-BE49-F238E27FC236}">
                <a16:creationId xmlns:a16="http://schemas.microsoft.com/office/drawing/2014/main" id="{5A01D7AD-2E41-C65F-68B9-ADF8B3801489}"/>
              </a:ext>
            </a:extLst>
          </p:cNvPr>
          <p:cNvPicPr>
            <a:picLocks noChangeAspect="1"/>
          </p:cNvPicPr>
          <p:nvPr/>
        </p:nvPicPr>
        <p:blipFill>
          <a:blip r:embed="rId11"/>
          <a:stretch>
            <a:fillRect/>
          </a:stretch>
        </p:blipFill>
        <p:spPr>
          <a:xfrm>
            <a:off x="799565" y="1697621"/>
            <a:ext cx="384081" cy="237765"/>
          </a:xfrm>
          <a:prstGeom prst="rect">
            <a:avLst/>
          </a:prstGeom>
        </p:spPr>
      </p:pic>
      <p:sp>
        <p:nvSpPr>
          <p:cNvPr id="6" name="CuadroTexto 5">
            <a:extLst>
              <a:ext uri="{FF2B5EF4-FFF2-40B4-BE49-F238E27FC236}">
                <a16:creationId xmlns:a16="http://schemas.microsoft.com/office/drawing/2014/main" id="{34040EF1-C53E-D8F4-15A1-4B631C6D6C10}"/>
              </a:ext>
            </a:extLst>
          </p:cNvPr>
          <p:cNvSpPr txBox="1"/>
          <p:nvPr/>
        </p:nvSpPr>
        <p:spPr>
          <a:xfrm>
            <a:off x="1391920" y="5706961"/>
            <a:ext cx="4513580" cy="946465"/>
          </a:xfrm>
          <a:prstGeom prst="rect">
            <a:avLst/>
          </a:prstGeom>
          <a:noFill/>
        </p:spPr>
        <p:txBody>
          <a:bodyPr wrap="square" rtlCol="0">
            <a:noAutofit/>
          </a:bodyPr>
          <a:lstStyle/>
          <a:p>
            <a:pPr algn="just"/>
            <a:r>
              <a:rPr lang="es-ES" sz="1400" dirty="0">
                <a:solidFill>
                  <a:schemeClr val="accent6">
                    <a:lumMod val="50000"/>
                  </a:schemeClr>
                </a:solidFill>
                <a:latin typeface="Arial Rounded MT Bold" panose="020F0704030504030204" pitchFamily="34" charset="0"/>
              </a:rPr>
              <a:t>Logros:</a:t>
            </a:r>
          </a:p>
          <a:p>
            <a:pPr algn="just"/>
            <a:r>
              <a:rPr lang="es-ES" sz="1400" dirty="0">
                <a:latin typeface="Arial Rounded MT Bold" panose="020F0704030504030204" pitchFamily="34" charset="0"/>
              </a:rPr>
              <a:t>Satisfacción de los funcionarios en los eventos realizados.</a:t>
            </a:r>
            <a:endParaRPr lang="es-CO" sz="1400" dirty="0">
              <a:latin typeface="Arial Rounded MT Bold" panose="020F0704030504030204" pitchFamily="34" charset="0"/>
            </a:endParaRPr>
          </a:p>
        </p:txBody>
      </p:sp>
      <p:sp>
        <p:nvSpPr>
          <p:cNvPr id="7" name="CuadroTexto 6">
            <a:extLst>
              <a:ext uri="{FF2B5EF4-FFF2-40B4-BE49-F238E27FC236}">
                <a16:creationId xmlns:a16="http://schemas.microsoft.com/office/drawing/2014/main" id="{672834E3-7490-50EA-CC15-8C21D8F555E7}"/>
              </a:ext>
            </a:extLst>
          </p:cNvPr>
          <p:cNvSpPr txBox="1"/>
          <p:nvPr/>
        </p:nvSpPr>
        <p:spPr>
          <a:xfrm>
            <a:off x="6726149" y="5603969"/>
            <a:ext cx="4627649" cy="1070944"/>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Retos:</a:t>
            </a:r>
          </a:p>
          <a:p>
            <a:r>
              <a:rPr lang="es-ES" sz="1400" dirty="0">
                <a:latin typeface="Arial Rounded MT Bold" panose="020F0704030504030204" pitchFamily="34" charset="0"/>
              </a:rPr>
              <a:t>Concientizar sobre la asistencia a eventos.</a:t>
            </a:r>
          </a:p>
          <a:p>
            <a:r>
              <a:rPr lang="es-ES" sz="1400" dirty="0">
                <a:latin typeface="Arial Rounded MT Bold" panose="020F0704030504030204" pitchFamily="34" charset="0"/>
              </a:rPr>
              <a:t>Programar eventos sectorizados</a:t>
            </a:r>
            <a:endParaRPr lang="es-CO" sz="1400" dirty="0">
              <a:latin typeface="Arial Rounded MT Bold" panose="020F0704030504030204" pitchFamily="34" charset="0"/>
            </a:endParaRPr>
          </a:p>
        </p:txBody>
      </p:sp>
    </p:spTree>
    <p:extLst>
      <p:ext uri="{BB962C8B-B14F-4D97-AF65-F5344CB8AC3E}">
        <p14:creationId xmlns:p14="http://schemas.microsoft.com/office/powerpoint/2010/main" val="3951159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0B53F-1D63-9F54-FE65-A7E309BBDBB9}"/>
              </a:ext>
            </a:extLst>
          </p:cNvPr>
          <p:cNvSpPr txBox="1"/>
          <p:nvPr/>
        </p:nvSpPr>
        <p:spPr>
          <a:xfrm>
            <a:off x="1167771" y="802640"/>
            <a:ext cx="10186028" cy="584775"/>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Capacitación</a:t>
            </a:r>
            <a:r>
              <a:rPr lang="es-ES" sz="1800" dirty="0">
                <a:solidFill>
                  <a:schemeClr val="accent6">
                    <a:lumMod val="50000"/>
                  </a:schemeClr>
                </a:solidFill>
                <a:effectLst/>
                <a:latin typeface="Arial Rounded MT Bold" panose="020F0704030504030204" pitchFamily="34" charset="0"/>
                <a:ea typeface="Calibri" panose="020F0502020204030204" pitchFamily="34" charset="0"/>
              </a:rPr>
              <a:t>.</a:t>
            </a:r>
            <a:endParaRPr lang="es-ES" dirty="0">
              <a:solidFill>
                <a:schemeClr val="accent6">
                  <a:lumMod val="50000"/>
                </a:schemeClr>
              </a:solidFill>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4" name="CuadroTexto 3">
            <a:extLst>
              <a:ext uri="{FF2B5EF4-FFF2-40B4-BE49-F238E27FC236}">
                <a16:creationId xmlns:a16="http://schemas.microsoft.com/office/drawing/2014/main" id="{9FB0BED7-F433-2325-6C53-2390783E3037}"/>
              </a:ext>
            </a:extLst>
          </p:cNvPr>
          <p:cNvSpPr txBox="1"/>
          <p:nvPr/>
        </p:nvSpPr>
        <p:spPr>
          <a:xfrm>
            <a:off x="1167772" y="1290323"/>
            <a:ext cx="10100304" cy="670557"/>
          </a:xfrm>
          <a:prstGeom prst="rect">
            <a:avLst/>
          </a:prstGeom>
          <a:noFill/>
        </p:spPr>
        <p:txBody>
          <a:bodyPr wrap="square" rtlCol="0">
            <a:noAutofit/>
          </a:bodyPr>
          <a:lstStyle/>
          <a:p>
            <a:pPr algn="just"/>
            <a:r>
              <a:rPr lang="es-ES" sz="1600" dirty="0">
                <a:latin typeface="Arial Rounded MT Bold" panose="020F0704030504030204" pitchFamily="34" charset="0"/>
              </a:rPr>
              <a:t>Se desarrolla conforme el PIC (Plan Institucional de capacitación), el cual se elabora anualmente conforme con el análisis de necesidades.</a:t>
            </a:r>
          </a:p>
          <a:p>
            <a:pPr algn="just"/>
            <a:endParaRPr lang="es-ES" sz="1600" dirty="0">
              <a:latin typeface="Arial Rounded MT Bold" panose="020F0704030504030204" pitchFamily="34" charset="0"/>
            </a:endParaRPr>
          </a:p>
          <a:p>
            <a:pPr algn="just"/>
            <a:endParaRPr lang="es-ES" sz="1600" dirty="0">
              <a:latin typeface="Arial Rounded MT Bold" panose="020F0704030504030204" pitchFamily="34" charset="0"/>
            </a:endParaRPr>
          </a:p>
          <a:p>
            <a:pPr algn="just"/>
            <a:endParaRPr lang="es-CO" sz="1600" dirty="0">
              <a:latin typeface="Arial Rounded MT Bold" panose="020F0704030504030204" pitchFamily="34" charset="0"/>
            </a:endParaRPr>
          </a:p>
        </p:txBody>
      </p:sp>
      <p:pic>
        <p:nvPicPr>
          <p:cNvPr id="9" name="Imagen 8">
            <a:extLst>
              <a:ext uri="{FF2B5EF4-FFF2-40B4-BE49-F238E27FC236}">
                <a16:creationId xmlns:a16="http://schemas.microsoft.com/office/drawing/2014/main" id="{0B09D283-5131-3434-2FE7-B89F23877033}"/>
              </a:ext>
            </a:extLst>
          </p:cNvPr>
          <p:cNvPicPr>
            <a:picLocks noChangeAspect="1"/>
          </p:cNvPicPr>
          <p:nvPr/>
        </p:nvPicPr>
        <p:blipFill>
          <a:blip r:embed="rId2"/>
          <a:stretch>
            <a:fillRect/>
          </a:stretch>
        </p:blipFill>
        <p:spPr>
          <a:xfrm>
            <a:off x="778610" y="927599"/>
            <a:ext cx="384081" cy="237765"/>
          </a:xfrm>
          <a:prstGeom prst="rect">
            <a:avLst/>
          </a:prstGeom>
        </p:spPr>
      </p:pic>
      <p:sp>
        <p:nvSpPr>
          <p:cNvPr id="2" name="Rectángulo: esquinas redondeadas 1">
            <a:extLst>
              <a:ext uri="{FF2B5EF4-FFF2-40B4-BE49-F238E27FC236}">
                <a16:creationId xmlns:a16="http://schemas.microsoft.com/office/drawing/2014/main" id="{DD0F04CA-F93A-7B54-D77F-AD472BD1567F}"/>
              </a:ext>
            </a:extLst>
          </p:cNvPr>
          <p:cNvSpPr/>
          <p:nvPr/>
        </p:nvSpPr>
        <p:spPr>
          <a:xfrm>
            <a:off x="1341753" y="2115821"/>
            <a:ext cx="9508493" cy="2781300"/>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lang="es-CO"/>
          </a:p>
        </p:txBody>
      </p:sp>
      <p:sp>
        <p:nvSpPr>
          <p:cNvPr id="6" name="CuadroTexto 5">
            <a:extLst>
              <a:ext uri="{FF2B5EF4-FFF2-40B4-BE49-F238E27FC236}">
                <a16:creationId xmlns:a16="http://schemas.microsoft.com/office/drawing/2014/main" id="{B0AB5AA9-59FC-B253-6FCF-38E8E41DB443}"/>
              </a:ext>
            </a:extLst>
          </p:cNvPr>
          <p:cNvSpPr txBox="1"/>
          <p:nvPr/>
        </p:nvSpPr>
        <p:spPr>
          <a:xfrm>
            <a:off x="2782656" y="3524249"/>
            <a:ext cx="2141769" cy="857251"/>
          </a:xfrm>
          <a:prstGeom prst="rect">
            <a:avLst/>
          </a:prstGeom>
          <a:noFill/>
        </p:spPr>
        <p:txBody>
          <a:bodyPr wrap="square" rtlCol="0">
            <a:noAutofit/>
          </a:bodyPr>
          <a:lstStyle/>
          <a:p>
            <a:r>
              <a:rPr lang="es-ES" sz="1600" dirty="0">
                <a:solidFill>
                  <a:schemeClr val="accent6">
                    <a:lumMod val="50000"/>
                  </a:schemeClr>
                </a:solidFill>
                <a:latin typeface="Arial Rounded MT Bold" panose="020F0704030504030204" pitchFamily="34" charset="0"/>
              </a:rPr>
              <a:t>Vigencia 2021</a:t>
            </a:r>
          </a:p>
          <a:p>
            <a:r>
              <a:rPr lang="es-ES" sz="1600" dirty="0">
                <a:solidFill>
                  <a:schemeClr val="accent6">
                    <a:lumMod val="50000"/>
                  </a:schemeClr>
                </a:solidFill>
                <a:latin typeface="Arial Rounded MT Bold" panose="020F0704030504030204" pitchFamily="34" charset="0"/>
              </a:rPr>
              <a:t>Ejecución: 100%</a:t>
            </a:r>
            <a:endParaRPr lang="es-CO" sz="1600" dirty="0">
              <a:solidFill>
                <a:schemeClr val="accent6">
                  <a:lumMod val="50000"/>
                </a:schemeClr>
              </a:solidFill>
              <a:latin typeface="Arial Rounded MT Bold" panose="020F0704030504030204" pitchFamily="34" charset="0"/>
            </a:endParaRPr>
          </a:p>
        </p:txBody>
      </p:sp>
      <p:sp>
        <p:nvSpPr>
          <p:cNvPr id="7" name="CuadroTexto 6">
            <a:extLst>
              <a:ext uri="{FF2B5EF4-FFF2-40B4-BE49-F238E27FC236}">
                <a16:creationId xmlns:a16="http://schemas.microsoft.com/office/drawing/2014/main" id="{64C71953-4AAD-369F-5D82-6D23280FD651}"/>
              </a:ext>
            </a:extLst>
          </p:cNvPr>
          <p:cNvSpPr txBox="1"/>
          <p:nvPr/>
        </p:nvSpPr>
        <p:spPr>
          <a:xfrm>
            <a:off x="2705099" y="2448563"/>
            <a:ext cx="2047875" cy="857251"/>
          </a:xfrm>
          <a:prstGeom prst="rect">
            <a:avLst/>
          </a:prstGeom>
          <a:noFill/>
        </p:spPr>
        <p:txBody>
          <a:bodyPr wrap="square" rtlCol="0">
            <a:noAutofit/>
          </a:bodyPr>
          <a:lstStyle/>
          <a:p>
            <a:r>
              <a:rPr lang="es-ES" sz="1600" dirty="0">
                <a:solidFill>
                  <a:schemeClr val="accent6">
                    <a:lumMod val="50000"/>
                  </a:schemeClr>
                </a:solidFill>
                <a:latin typeface="Arial Rounded MT Bold" panose="020F0704030504030204" pitchFamily="34" charset="0"/>
              </a:rPr>
              <a:t>Vigencia 2020</a:t>
            </a:r>
          </a:p>
          <a:p>
            <a:r>
              <a:rPr lang="es-ES" sz="1600" dirty="0">
                <a:solidFill>
                  <a:schemeClr val="accent6">
                    <a:lumMod val="50000"/>
                  </a:schemeClr>
                </a:solidFill>
                <a:latin typeface="Arial Rounded MT Bold" panose="020F0704030504030204" pitchFamily="34" charset="0"/>
              </a:rPr>
              <a:t>Ejecución: 100%</a:t>
            </a:r>
            <a:endParaRPr lang="es-CO" sz="1600" dirty="0">
              <a:solidFill>
                <a:schemeClr val="accent6">
                  <a:lumMod val="50000"/>
                </a:schemeClr>
              </a:solidFill>
              <a:latin typeface="Arial Rounded MT Bold" panose="020F0704030504030204" pitchFamily="34" charset="0"/>
            </a:endParaRPr>
          </a:p>
        </p:txBody>
      </p:sp>
      <p:sp>
        <p:nvSpPr>
          <p:cNvPr id="8" name="CuadroTexto 7">
            <a:extLst>
              <a:ext uri="{FF2B5EF4-FFF2-40B4-BE49-F238E27FC236}">
                <a16:creationId xmlns:a16="http://schemas.microsoft.com/office/drawing/2014/main" id="{04D2AE91-D8A1-BCAC-BB42-3560E887827C}"/>
              </a:ext>
            </a:extLst>
          </p:cNvPr>
          <p:cNvSpPr txBox="1"/>
          <p:nvPr/>
        </p:nvSpPr>
        <p:spPr>
          <a:xfrm flipH="1">
            <a:off x="7513910" y="2543813"/>
            <a:ext cx="1895433" cy="1130299"/>
          </a:xfrm>
          <a:prstGeom prst="rect">
            <a:avLst/>
          </a:prstGeom>
          <a:noFill/>
        </p:spPr>
        <p:txBody>
          <a:bodyPr wrap="square" rtlCol="0">
            <a:noAutofit/>
          </a:bodyPr>
          <a:lstStyle/>
          <a:p>
            <a:r>
              <a:rPr lang="es-ES" sz="1600" dirty="0">
                <a:solidFill>
                  <a:schemeClr val="accent6">
                    <a:lumMod val="50000"/>
                  </a:schemeClr>
                </a:solidFill>
                <a:latin typeface="Arial Rounded MT Bold" panose="020F0704030504030204" pitchFamily="34" charset="0"/>
              </a:rPr>
              <a:t>Vigencia 2022</a:t>
            </a:r>
          </a:p>
          <a:p>
            <a:r>
              <a:rPr lang="es-ES" sz="1600" dirty="0">
                <a:solidFill>
                  <a:schemeClr val="accent6">
                    <a:lumMod val="50000"/>
                  </a:schemeClr>
                </a:solidFill>
                <a:latin typeface="Arial Rounded MT Bold" panose="020F0704030504030204" pitchFamily="34" charset="0"/>
              </a:rPr>
              <a:t>Ejecución: 100%</a:t>
            </a:r>
            <a:endParaRPr lang="es-CO" sz="1600" dirty="0">
              <a:solidFill>
                <a:schemeClr val="accent6">
                  <a:lumMod val="50000"/>
                </a:schemeClr>
              </a:solidFill>
              <a:latin typeface="Arial Rounded MT Bold" panose="020F0704030504030204" pitchFamily="34" charset="0"/>
            </a:endParaRPr>
          </a:p>
        </p:txBody>
      </p:sp>
      <p:sp>
        <p:nvSpPr>
          <p:cNvPr id="10" name="CuadroTexto 9">
            <a:extLst>
              <a:ext uri="{FF2B5EF4-FFF2-40B4-BE49-F238E27FC236}">
                <a16:creationId xmlns:a16="http://schemas.microsoft.com/office/drawing/2014/main" id="{D11479FD-E1F1-20F6-F2BE-07D663475B50}"/>
              </a:ext>
            </a:extLst>
          </p:cNvPr>
          <p:cNvSpPr txBox="1"/>
          <p:nvPr/>
        </p:nvSpPr>
        <p:spPr>
          <a:xfrm flipH="1">
            <a:off x="7513910" y="3429000"/>
            <a:ext cx="2050504" cy="670559"/>
          </a:xfrm>
          <a:prstGeom prst="rect">
            <a:avLst/>
          </a:prstGeom>
          <a:noFill/>
        </p:spPr>
        <p:txBody>
          <a:bodyPr wrap="square" rtlCol="0">
            <a:noAutofit/>
          </a:bodyPr>
          <a:lstStyle/>
          <a:p>
            <a:r>
              <a:rPr lang="es-ES" sz="1600" dirty="0">
                <a:solidFill>
                  <a:schemeClr val="accent6">
                    <a:lumMod val="50000"/>
                  </a:schemeClr>
                </a:solidFill>
                <a:latin typeface="Arial Rounded MT Bold" panose="020F0704030504030204" pitchFamily="34" charset="0"/>
              </a:rPr>
              <a:t>Vigencia 2023</a:t>
            </a:r>
          </a:p>
          <a:p>
            <a:r>
              <a:rPr lang="es-ES" sz="1600" dirty="0">
                <a:solidFill>
                  <a:schemeClr val="accent6">
                    <a:lumMod val="50000"/>
                  </a:schemeClr>
                </a:solidFill>
                <a:latin typeface="Arial Rounded MT Bold" panose="020F0704030504030204" pitchFamily="34" charset="0"/>
              </a:rPr>
              <a:t>Ejecución: 72%</a:t>
            </a:r>
            <a:endParaRPr lang="es-CO" sz="1600" dirty="0">
              <a:solidFill>
                <a:schemeClr val="accent6">
                  <a:lumMod val="50000"/>
                </a:schemeClr>
              </a:solidFill>
              <a:latin typeface="Arial Rounded MT Bold" panose="020F0704030504030204" pitchFamily="34" charset="0"/>
            </a:endParaRPr>
          </a:p>
        </p:txBody>
      </p:sp>
      <p:pic>
        <p:nvPicPr>
          <p:cNvPr id="12" name="Gráfico 11" descr="Aula de clases con relleno sólido">
            <a:extLst>
              <a:ext uri="{FF2B5EF4-FFF2-40B4-BE49-F238E27FC236}">
                <a16:creationId xmlns:a16="http://schemas.microsoft.com/office/drawing/2014/main" id="{BCB6392B-521B-74AE-4AF6-957ECEECF2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45770" y="2376869"/>
            <a:ext cx="759329" cy="759329"/>
          </a:xfrm>
          <a:prstGeom prst="rect">
            <a:avLst/>
          </a:prstGeom>
        </p:spPr>
      </p:pic>
      <p:pic>
        <p:nvPicPr>
          <p:cNvPr id="13" name="Gráfico 12" descr="Aula de clases con relleno sólido">
            <a:extLst>
              <a:ext uri="{FF2B5EF4-FFF2-40B4-BE49-F238E27FC236}">
                <a16:creationId xmlns:a16="http://schemas.microsoft.com/office/drawing/2014/main" id="{73F7CA9F-4D7F-D9E3-EE32-6CD385B4E7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3327" y="3422367"/>
            <a:ext cx="759329" cy="759329"/>
          </a:xfrm>
          <a:prstGeom prst="rect">
            <a:avLst/>
          </a:prstGeom>
        </p:spPr>
      </p:pic>
      <p:pic>
        <p:nvPicPr>
          <p:cNvPr id="14" name="Gráfico 13" descr="Aula de clases con relleno sólido">
            <a:extLst>
              <a:ext uri="{FF2B5EF4-FFF2-40B4-BE49-F238E27FC236}">
                <a16:creationId xmlns:a16="http://schemas.microsoft.com/office/drawing/2014/main" id="{A3BACB71-D043-0447-247B-1DC2D423FF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35530" y="2383078"/>
            <a:ext cx="759329" cy="759329"/>
          </a:xfrm>
          <a:prstGeom prst="rect">
            <a:avLst/>
          </a:prstGeom>
        </p:spPr>
      </p:pic>
      <p:pic>
        <p:nvPicPr>
          <p:cNvPr id="15" name="Gráfico 14" descr="Aula de clases con relleno sólido">
            <a:extLst>
              <a:ext uri="{FF2B5EF4-FFF2-40B4-BE49-F238E27FC236}">
                <a16:creationId xmlns:a16="http://schemas.microsoft.com/office/drawing/2014/main" id="{2E1C569C-B036-A504-4B90-34963AD614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48342" y="3305814"/>
            <a:ext cx="759329" cy="759329"/>
          </a:xfrm>
          <a:prstGeom prst="rect">
            <a:avLst/>
          </a:prstGeom>
        </p:spPr>
      </p:pic>
      <p:sp>
        <p:nvSpPr>
          <p:cNvPr id="16" name="CuadroTexto 15">
            <a:extLst>
              <a:ext uri="{FF2B5EF4-FFF2-40B4-BE49-F238E27FC236}">
                <a16:creationId xmlns:a16="http://schemas.microsoft.com/office/drawing/2014/main" id="{92F3B355-5576-719F-17C5-D8B16885DA8F}"/>
              </a:ext>
            </a:extLst>
          </p:cNvPr>
          <p:cNvSpPr txBox="1"/>
          <p:nvPr/>
        </p:nvSpPr>
        <p:spPr>
          <a:xfrm>
            <a:off x="1609724" y="5115556"/>
            <a:ext cx="4219575" cy="1051564"/>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Logros:</a:t>
            </a:r>
          </a:p>
          <a:p>
            <a:pPr algn="just"/>
            <a:r>
              <a:rPr lang="es-ES" sz="1400" dirty="0">
                <a:latin typeface="Arial Rounded MT Bold" panose="020F0704030504030204" pitchFamily="34" charset="0"/>
              </a:rPr>
              <a:t>Abordar temas requeridos por los funcionarios.</a:t>
            </a:r>
          </a:p>
          <a:p>
            <a:pPr algn="just"/>
            <a:r>
              <a:rPr lang="es-ES" sz="1400" dirty="0">
                <a:latin typeface="Arial Rounded MT Bold" panose="020F0704030504030204" pitchFamily="34" charset="0"/>
              </a:rPr>
              <a:t>Política de Integridad</a:t>
            </a:r>
          </a:p>
          <a:p>
            <a:r>
              <a:rPr lang="es-ES" sz="1400" dirty="0">
                <a:latin typeface="Arial Rounded MT Bold" panose="020F0704030504030204" pitchFamily="34" charset="0"/>
              </a:rPr>
              <a:t>Diplomados internacionales con visitas a campus en el exterior.</a:t>
            </a:r>
            <a:endParaRPr lang="es-CO" sz="1400" dirty="0">
              <a:latin typeface="Arial Rounded MT Bold" panose="020F0704030504030204" pitchFamily="34" charset="0"/>
            </a:endParaRPr>
          </a:p>
        </p:txBody>
      </p:sp>
      <p:sp>
        <p:nvSpPr>
          <p:cNvPr id="17" name="CuadroTexto 16">
            <a:extLst>
              <a:ext uri="{FF2B5EF4-FFF2-40B4-BE49-F238E27FC236}">
                <a16:creationId xmlns:a16="http://schemas.microsoft.com/office/drawing/2014/main" id="{F3ADD6F9-E98B-C5E1-2087-B3D4F30F85BF}"/>
              </a:ext>
            </a:extLst>
          </p:cNvPr>
          <p:cNvSpPr txBox="1"/>
          <p:nvPr/>
        </p:nvSpPr>
        <p:spPr>
          <a:xfrm>
            <a:off x="6490137" y="5164378"/>
            <a:ext cx="4338526" cy="819863"/>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Reto: </a:t>
            </a:r>
          </a:p>
          <a:p>
            <a:r>
              <a:rPr lang="es-ES" sz="1400" dirty="0">
                <a:latin typeface="Arial Rounded MT Bold" panose="020F0704030504030204" pitchFamily="34" charset="0"/>
              </a:rPr>
              <a:t>Alinear al funcionario con las metas de la Entidad.</a:t>
            </a:r>
          </a:p>
          <a:p>
            <a:pPr algn="l"/>
            <a:r>
              <a:rPr lang="es-ES" sz="1400" dirty="0">
                <a:latin typeface="Arial Rounded MT Bold" panose="020F0704030504030204" pitchFamily="34" charset="0"/>
              </a:rPr>
              <a:t>Gestión del conocimiento.</a:t>
            </a:r>
          </a:p>
          <a:p>
            <a:pPr algn="l"/>
            <a:r>
              <a:rPr lang="es-ES" sz="1400" b="0" i="0" dirty="0">
                <a:effectLst/>
                <a:latin typeface="Arial Rounded MT Bold" panose="020F0704030504030204" pitchFamily="34" charset="0"/>
              </a:rPr>
              <a:t>Ingl</a:t>
            </a:r>
            <a:r>
              <a:rPr lang="es-ES" sz="1400" dirty="0">
                <a:latin typeface="Arial Rounded MT Bold" panose="020F0704030504030204" pitchFamily="34" charset="0"/>
              </a:rPr>
              <a:t>és para el trabajo.</a:t>
            </a:r>
            <a:endParaRPr lang="es-ES" sz="1400" b="0" i="0" dirty="0">
              <a:effectLst/>
              <a:latin typeface="Arial Rounded MT Bold" panose="020F0704030504030204" pitchFamily="34" charset="0"/>
            </a:endParaRPr>
          </a:p>
        </p:txBody>
      </p:sp>
    </p:spTree>
    <p:extLst>
      <p:ext uri="{BB962C8B-B14F-4D97-AF65-F5344CB8AC3E}">
        <p14:creationId xmlns:p14="http://schemas.microsoft.com/office/powerpoint/2010/main" val="3826510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0B53F-1D63-9F54-FE65-A7E309BBDBB9}"/>
              </a:ext>
            </a:extLst>
          </p:cNvPr>
          <p:cNvSpPr txBox="1"/>
          <p:nvPr/>
        </p:nvSpPr>
        <p:spPr>
          <a:xfrm>
            <a:off x="1167771" y="802640"/>
            <a:ext cx="10186028" cy="584775"/>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Salud y Seguridad en el Trabajo</a:t>
            </a:r>
            <a:r>
              <a:rPr lang="es-ES" sz="1800" dirty="0">
                <a:solidFill>
                  <a:schemeClr val="accent6">
                    <a:lumMod val="50000"/>
                  </a:schemeClr>
                </a:solidFill>
                <a:effectLst/>
                <a:latin typeface="Arial Rounded MT Bold" panose="020F0704030504030204" pitchFamily="34" charset="0"/>
                <a:ea typeface="Calibri" panose="020F0502020204030204" pitchFamily="34" charset="0"/>
              </a:rPr>
              <a:t>.</a:t>
            </a:r>
            <a:endParaRPr lang="es-ES" dirty="0">
              <a:solidFill>
                <a:schemeClr val="accent6">
                  <a:lumMod val="50000"/>
                </a:schemeClr>
              </a:solidFill>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3" name="CuadroTexto 2">
            <a:extLst>
              <a:ext uri="{FF2B5EF4-FFF2-40B4-BE49-F238E27FC236}">
                <a16:creationId xmlns:a16="http://schemas.microsoft.com/office/drawing/2014/main" id="{E8D627B7-DF9D-7CFD-AC55-6E464FFBB119}"/>
              </a:ext>
            </a:extLst>
          </p:cNvPr>
          <p:cNvSpPr txBox="1"/>
          <p:nvPr/>
        </p:nvSpPr>
        <p:spPr>
          <a:xfrm>
            <a:off x="1167771" y="1290323"/>
            <a:ext cx="9856458" cy="1330957"/>
          </a:xfrm>
          <a:prstGeom prst="rect">
            <a:avLst/>
          </a:prstGeom>
          <a:noFill/>
        </p:spPr>
        <p:txBody>
          <a:bodyPr wrap="square">
            <a:noAutofit/>
          </a:bodyPr>
          <a:lstStyle/>
          <a:p>
            <a:pPr algn="just"/>
            <a:r>
              <a:rPr lang="es-ES" sz="1600" dirty="0">
                <a:latin typeface="Arial Rounded MT Bold" panose="020F0704030504030204" pitchFamily="34" charset="0"/>
              </a:rPr>
              <a:t>El Sistema de Gestión de la Seguridad y Salud en el Trabajo (SG-SST), cuyo propósito principal es la acción conjunta entre la institución, servidores públicos y la Administradora de Riesgos Laborales, para el mejoramiento continuo de las condiciones laborales, de los riesgos y peligros en el lugar de trabajo, se estructura basada en la ley 1562 de 2012, el Decreto 1072 de 2015, Resolución 0312 de 2019.</a:t>
            </a:r>
            <a:endParaRPr lang="es-CO" sz="1600" dirty="0">
              <a:latin typeface="Arial Rounded MT Bold" panose="020F0704030504030204" pitchFamily="34" charset="0"/>
            </a:endParaRPr>
          </a:p>
        </p:txBody>
      </p:sp>
      <p:pic>
        <p:nvPicPr>
          <p:cNvPr id="8" name="Gráfico 7" descr="Doctora contorno">
            <a:extLst>
              <a:ext uri="{FF2B5EF4-FFF2-40B4-BE49-F238E27FC236}">
                <a16:creationId xmlns:a16="http://schemas.microsoft.com/office/drawing/2014/main" id="{8B3AEC0E-822C-698A-80D3-CDD300DE2C0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65174" y="4387843"/>
            <a:ext cx="914400" cy="914400"/>
          </a:xfrm>
          <a:prstGeom prst="rect">
            <a:avLst/>
          </a:prstGeom>
        </p:spPr>
      </p:pic>
      <p:pic>
        <p:nvPicPr>
          <p:cNvPr id="9" name="Gráfico 8" descr="Doctora contorno">
            <a:extLst>
              <a:ext uri="{FF2B5EF4-FFF2-40B4-BE49-F238E27FC236}">
                <a16:creationId xmlns:a16="http://schemas.microsoft.com/office/drawing/2014/main" id="{4CFD55F7-88F3-BFD1-C169-D95702ABA7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39310" y="4460240"/>
            <a:ext cx="914400" cy="914400"/>
          </a:xfrm>
          <a:prstGeom prst="rect">
            <a:avLst/>
          </a:prstGeom>
        </p:spPr>
      </p:pic>
      <p:pic>
        <p:nvPicPr>
          <p:cNvPr id="10" name="Gráfico 9" descr="Doctora contorno">
            <a:extLst>
              <a:ext uri="{FF2B5EF4-FFF2-40B4-BE49-F238E27FC236}">
                <a16:creationId xmlns:a16="http://schemas.microsoft.com/office/drawing/2014/main" id="{8A52FC97-90C7-BD8C-1CDA-BC880DE72A0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90137" y="2971800"/>
            <a:ext cx="914400" cy="914400"/>
          </a:xfrm>
          <a:prstGeom prst="rect">
            <a:avLst/>
          </a:prstGeom>
        </p:spPr>
      </p:pic>
      <p:pic>
        <p:nvPicPr>
          <p:cNvPr id="11" name="Gráfico 10" descr="Doctora contorno">
            <a:extLst>
              <a:ext uri="{FF2B5EF4-FFF2-40B4-BE49-F238E27FC236}">
                <a16:creationId xmlns:a16="http://schemas.microsoft.com/office/drawing/2014/main" id="{905318BB-DBEE-7394-440F-5E8CED5084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57047" y="3048002"/>
            <a:ext cx="914400" cy="914400"/>
          </a:xfrm>
          <a:prstGeom prst="rect">
            <a:avLst/>
          </a:prstGeom>
        </p:spPr>
      </p:pic>
      <p:sp>
        <p:nvSpPr>
          <p:cNvPr id="13" name="CuadroTexto 12">
            <a:extLst>
              <a:ext uri="{FF2B5EF4-FFF2-40B4-BE49-F238E27FC236}">
                <a16:creationId xmlns:a16="http://schemas.microsoft.com/office/drawing/2014/main" id="{148B8746-17F9-B0EA-41B4-D5A6DEFAA0EB}"/>
              </a:ext>
            </a:extLst>
          </p:cNvPr>
          <p:cNvSpPr txBox="1"/>
          <p:nvPr/>
        </p:nvSpPr>
        <p:spPr>
          <a:xfrm>
            <a:off x="2627586" y="3108963"/>
            <a:ext cx="1828800" cy="670558"/>
          </a:xfrm>
          <a:prstGeom prst="rect">
            <a:avLst/>
          </a:prstGeom>
          <a:noFill/>
        </p:spPr>
        <p:txBody>
          <a:bodyPr wrap="square" rtlCol="0">
            <a:noAutofit/>
          </a:bodyPr>
          <a:lstStyle/>
          <a:p>
            <a:r>
              <a:rPr lang="es-ES" sz="1600" dirty="0">
                <a:solidFill>
                  <a:schemeClr val="accent6">
                    <a:lumMod val="50000"/>
                  </a:schemeClr>
                </a:solidFill>
                <a:latin typeface="Arial Rounded MT Bold" panose="020F0704030504030204" pitchFamily="34" charset="0"/>
              </a:rPr>
              <a:t>Vigencia 2020</a:t>
            </a:r>
          </a:p>
          <a:p>
            <a:r>
              <a:rPr lang="es-ES" sz="1600" dirty="0">
                <a:solidFill>
                  <a:schemeClr val="accent6">
                    <a:lumMod val="50000"/>
                  </a:schemeClr>
                </a:solidFill>
                <a:latin typeface="Arial Rounded MT Bold" panose="020F0704030504030204" pitchFamily="34" charset="0"/>
              </a:rPr>
              <a:t>Ejecución: 94%</a:t>
            </a:r>
            <a:endParaRPr lang="es-CO" sz="1600" dirty="0">
              <a:solidFill>
                <a:schemeClr val="accent6">
                  <a:lumMod val="50000"/>
                </a:schemeClr>
              </a:solidFill>
              <a:latin typeface="Arial Rounded MT Bold" panose="020F0704030504030204" pitchFamily="34" charset="0"/>
            </a:endParaRPr>
          </a:p>
        </p:txBody>
      </p:sp>
      <p:sp>
        <p:nvSpPr>
          <p:cNvPr id="14" name="CuadroTexto 13">
            <a:extLst>
              <a:ext uri="{FF2B5EF4-FFF2-40B4-BE49-F238E27FC236}">
                <a16:creationId xmlns:a16="http://schemas.microsoft.com/office/drawing/2014/main" id="{9F1B8F75-D75C-63AC-4092-4356EDDEC687}"/>
              </a:ext>
            </a:extLst>
          </p:cNvPr>
          <p:cNvSpPr txBox="1"/>
          <p:nvPr/>
        </p:nvSpPr>
        <p:spPr>
          <a:xfrm>
            <a:off x="7781925" y="3144521"/>
            <a:ext cx="1782489" cy="670558"/>
          </a:xfrm>
          <a:prstGeom prst="rect">
            <a:avLst/>
          </a:prstGeom>
          <a:noFill/>
        </p:spPr>
        <p:txBody>
          <a:bodyPr wrap="square" rtlCol="0">
            <a:noAutofit/>
          </a:bodyPr>
          <a:lstStyle/>
          <a:p>
            <a:r>
              <a:rPr lang="es-ES" sz="1600" dirty="0">
                <a:solidFill>
                  <a:schemeClr val="accent6">
                    <a:lumMod val="50000"/>
                  </a:schemeClr>
                </a:solidFill>
                <a:latin typeface="Arial Rounded MT Bold" panose="020F0704030504030204" pitchFamily="34" charset="0"/>
              </a:rPr>
              <a:t>Vigencia 2021</a:t>
            </a:r>
          </a:p>
          <a:p>
            <a:r>
              <a:rPr lang="es-ES" sz="1600" dirty="0">
                <a:solidFill>
                  <a:schemeClr val="accent6">
                    <a:lumMod val="50000"/>
                  </a:schemeClr>
                </a:solidFill>
                <a:latin typeface="Arial Rounded MT Bold" panose="020F0704030504030204" pitchFamily="34" charset="0"/>
              </a:rPr>
              <a:t>Ejecución: 96%</a:t>
            </a:r>
            <a:endParaRPr lang="es-CO" sz="1600" dirty="0">
              <a:solidFill>
                <a:schemeClr val="accent6">
                  <a:lumMod val="50000"/>
                </a:schemeClr>
              </a:solidFill>
              <a:latin typeface="Arial Rounded MT Bold" panose="020F0704030504030204" pitchFamily="34" charset="0"/>
            </a:endParaRPr>
          </a:p>
        </p:txBody>
      </p:sp>
      <p:sp>
        <p:nvSpPr>
          <p:cNvPr id="15" name="CuadroTexto 14">
            <a:extLst>
              <a:ext uri="{FF2B5EF4-FFF2-40B4-BE49-F238E27FC236}">
                <a16:creationId xmlns:a16="http://schemas.microsoft.com/office/drawing/2014/main" id="{7C9EB6C6-DDA6-F64F-EBC2-5F795D6784F3}"/>
              </a:ext>
            </a:extLst>
          </p:cNvPr>
          <p:cNvSpPr txBox="1"/>
          <p:nvPr/>
        </p:nvSpPr>
        <p:spPr>
          <a:xfrm>
            <a:off x="2627586" y="4653278"/>
            <a:ext cx="1828800" cy="670558"/>
          </a:xfrm>
          <a:prstGeom prst="rect">
            <a:avLst/>
          </a:prstGeom>
          <a:noFill/>
        </p:spPr>
        <p:txBody>
          <a:bodyPr wrap="square" rtlCol="0">
            <a:noAutofit/>
          </a:bodyPr>
          <a:lstStyle/>
          <a:p>
            <a:r>
              <a:rPr lang="es-ES" sz="1600" dirty="0">
                <a:solidFill>
                  <a:schemeClr val="accent6">
                    <a:lumMod val="50000"/>
                  </a:schemeClr>
                </a:solidFill>
                <a:latin typeface="Arial Rounded MT Bold" panose="020F0704030504030204" pitchFamily="34" charset="0"/>
              </a:rPr>
              <a:t>Vigencia 2022</a:t>
            </a:r>
          </a:p>
          <a:p>
            <a:r>
              <a:rPr lang="es-ES" sz="1600" dirty="0">
                <a:solidFill>
                  <a:schemeClr val="accent6">
                    <a:lumMod val="50000"/>
                  </a:schemeClr>
                </a:solidFill>
                <a:latin typeface="Arial Rounded MT Bold" panose="020F0704030504030204" pitchFamily="34" charset="0"/>
              </a:rPr>
              <a:t>Ejecución: 96%</a:t>
            </a:r>
            <a:endParaRPr lang="es-CO" sz="1600" dirty="0">
              <a:solidFill>
                <a:schemeClr val="accent6">
                  <a:lumMod val="50000"/>
                </a:schemeClr>
              </a:solidFill>
              <a:latin typeface="Arial Rounded MT Bold" panose="020F0704030504030204" pitchFamily="34" charset="0"/>
            </a:endParaRPr>
          </a:p>
        </p:txBody>
      </p:sp>
      <p:sp>
        <p:nvSpPr>
          <p:cNvPr id="16" name="CuadroTexto 15">
            <a:extLst>
              <a:ext uri="{FF2B5EF4-FFF2-40B4-BE49-F238E27FC236}">
                <a16:creationId xmlns:a16="http://schemas.microsoft.com/office/drawing/2014/main" id="{ABC9FC15-40A5-2608-C008-50AFC03D92B1}"/>
              </a:ext>
            </a:extLst>
          </p:cNvPr>
          <p:cNvSpPr txBox="1"/>
          <p:nvPr/>
        </p:nvSpPr>
        <p:spPr>
          <a:xfrm>
            <a:off x="7735617" y="4653278"/>
            <a:ext cx="1998934" cy="746758"/>
          </a:xfrm>
          <a:prstGeom prst="rect">
            <a:avLst/>
          </a:prstGeom>
          <a:noFill/>
        </p:spPr>
        <p:txBody>
          <a:bodyPr wrap="square" rtlCol="0">
            <a:noAutofit/>
          </a:bodyPr>
          <a:lstStyle/>
          <a:p>
            <a:r>
              <a:rPr lang="es-ES" sz="1600" dirty="0">
                <a:solidFill>
                  <a:schemeClr val="accent6">
                    <a:lumMod val="50000"/>
                  </a:schemeClr>
                </a:solidFill>
                <a:latin typeface="Arial Rounded MT Bold" panose="020F0704030504030204" pitchFamily="34" charset="0"/>
              </a:rPr>
              <a:t>Vigencia 2023</a:t>
            </a:r>
          </a:p>
          <a:p>
            <a:r>
              <a:rPr lang="es-ES" sz="1600" dirty="0">
                <a:solidFill>
                  <a:schemeClr val="accent6">
                    <a:lumMod val="50000"/>
                  </a:schemeClr>
                </a:solidFill>
                <a:latin typeface="Arial Rounded MT Bold" panose="020F0704030504030204" pitchFamily="34" charset="0"/>
              </a:rPr>
              <a:t>Ejecución: 81%</a:t>
            </a:r>
            <a:endParaRPr lang="es-CO" dirty="0">
              <a:solidFill>
                <a:schemeClr val="accent6">
                  <a:lumMod val="50000"/>
                </a:schemeClr>
              </a:solidFill>
              <a:latin typeface="Arial Rounded MT Bold" panose="020F0704030504030204" pitchFamily="34" charset="0"/>
            </a:endParaRPr>
          </a:p>
        </p:txBody>
      </p:sp>
      <p:pic>
        <p:nvPicPr>
          <p:cNvPr id="17" name="Imagen 16">
            <a:extLst>
              <a:ext uri="{FF2B5EF4-FFF2-40B4-BE49-F238E27FC236}">
                <a16:creationId xmlns:a16="http://schemas.microsoft.com/office/drawing/2014/main" id="{AB4D3E4A-FEAE-8323-997D-A2A8D6820BFC}"/>
              </a:ext>
            </a:extLst>
          </p:cNvPr>
          <p:cNvPicPr>
            <a:picLocks noChangeAspect="1"/>
          </p:cNvPicPr>
          <p:nvPr/>
        </p:nvPicPr>
        <p:blipFill>
          <a:blip r:embed="rId4"/>
          <a:stretch>
            <a:fillRect/>
          </a:stretch>
        </p:blipFill>
        <p:spPr>
          <a:xfrm>
            <a:off x="783690" y="895362"/>
            <a:ext cx="384081" cy="237765"/>
          </a:xfrm>
          <a:prstGeom prst="rect">
            <a:avLst/>
          </a:prstGeom>
        </p:spPr>
      </p:pic>
      <p:sp>
        <p:nvSpPr>
          <p:cNvPr id="2" name="Rectángulo: esquinas redondeadas 1">
            <a:extLst>
              <a:ext uri="{FF2B5EF4-FFF2-40B4-BE49-F238E27FC236}">
                <a16:creationId xmlns:a16="http://schemas.microsoft.com/office/drawing/2014/main" id="{03AE14D1-6900-F119-CEC2-F5BCE8FC31C7}"/>
              </a:ext>
            </a:extLst>
          </p:cNvPr>
          <p:cNvSpPr/>
          <p:nvPr/>
        </p:nvSpPr>
        <p:spPr>
          <a:xfrm>
            <a:off x="1320170" y="2778476"/>
            <a:ext cx="9508493" cy="2860324"/>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lang="es-CO"/>
          </a:p>
        </p:txBody>
      </p:sp>
      <p:sp>
        <p:nvSpPr>
          <p:cNvPr id="7" name="CuadroTexto 6">
            <a:extLst>
              <a:ext uri="{FF2B5EF4-FFF2-40B4-BE49-F238E27FC236}">
                <a16:creationId xmlns:a16="http://schemas.microsoft.com/office/drawing/2014/main" id="{7D1184E9-879A-4983-D715-889AC9BCFEEB}"/>
              </a:ext>
            </a:extLst>
          </p:cNvPr>
          <p:cNvSpPr txBox="1"/>
          <p:nvPr/>
        </p:nvSpPr>
        <p:spPr>
          <a:xfrm>
            <a:off x="1609725" y="5831838"/>
            <a:ext cx="3752850" cy="335282"/>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Logros:</a:t>
            </a:r>
          </a:p>
          <a:p>
            <a:r>
              <a:rPr lang="es-ES" sz="1400" dirty="0">
                <a:latin typeface="Arial Rounded MT Bold" panose="020F0704030504030204" pitchFamily="34" charset="0"/>
              </a:rPr>
              <a:t>Minimizar riesgos laborales gracias a los programas de  prevención.</a:t>
            </a:r>
            <a:endParaRPr lang="es-CO" sz="1400" dirty="0">
              <a:latin typeface="Arial Rounded MT Bold" panose="020F0704030504030204" pitchFamily="34" charset="0"/>
            </a:endParaRPr>
          </a:p>
        </p:txBody>
      </p:sp>
      <p:sp>
        <p:nvSpPr>
          <p:cNvPr id="12" name="CuadroTexto 11">
            <a:extLst>
              <a:ext uri="{FF2B5EF4-FFF2-40B4-BE49-F238E27FC236}">
                <a16:creationId xmlns:a16="http://schemas.microsoft.com/office/drawing/2014/main" id="{7D7E3CDE-4E38-1B9E-A2FC-4BAEA9E9410A}"/>
              </a:ext>
            </a:extLst>
          </p:cNvPr>
          <p:cNvSpPr txBox="1"/>
          <p:nvPr/>
        </p:nvSpPr>
        <p:spPr>
          <a:xfrm>
            <a:off x="6490137" y="5831838"/>
            <a:ext cx="4338526" cy="152403"/>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Reto: </a:t>
            </a:r>
          </a:p>
          <a:p>
            <a:pPr algn="l"/>
            <a:r>
              <a:rPr lang="es-ES" sz="1400" b="0" i="0" dirty="0">
                <a:effectLst/>
                <a:latin typeface="Arial Rounded MT Bold" panose="020F0704030504030204" pitchFamily="34" charset="0"/>
              </a:rPr>
              <a:t>Certificación ISO 45001:2018 SG Seguridad y Salud en el Trabajo</a:t>
            </a:r>
          </a:p>
        </p:txBody>
      </p:sp>
    </p:spTree>
    <p:extLst>
      <p:ext uri="{BB962C8B-B14F-4D97-AF65-F5344CB8AC3E}">
        <p14:creationId xmlns:p14="http://schemas.microsoft.com/office/powerpoint/2010/main" val="3613582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0B53F-1D63-9F54-FE65-A7E309BBDBB9}"/>
              </a:ext>
            </a:extLst>
          </p:cNvPr>
          <p:cNvSpPr txBox="1"/>
          <p:nvPr/>
        </p:nvSpPr>
        <p:spPr>
          <a:xfrm>
            <a:off x="1167771" y="802640"/>
            <a:ext cx="10186028" cy="584775"/>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Evaluación del desempeño</a:t>
            </a:r>
            <a:endParaRPr lang="es-ES" dirty="0">
              <a:solidFill>
                <a:schemeClr val="accent6">
                  <a:lumMod val="50000"/>
                </a:schemeClr>
              </a:solidFill>
              <a:latin typeface="Arial Rounded MT Bold" panose="020F0704030504030204" pitchFamily="34" charset="0"/>
            </a:endParaRPr>
          </a:p>
          <a:p>
            <a:pPr algn="just"/>
            <a:endParaRPr lang="es-ES" dirty="0">
              <a:latin typeface="Antique Olive Roman" panose="020B0603020204030204" pitchFamily="34" charset="0"/>
            </a:endParaRPr>
          </a:p>
        </p:txBody>
      </p:sp>
      <p:pic>
        <p:nvPicPr>
          <p:cNvPr id="17" name="Imagen 16">
            <a:extLst>
              <a:ext uri="{FF2B5EF4-FFF2-40B4-BE49-F238E27FC236}">
                <a16:creationId xmlns:a16="http://schemas.microsoft.com/office/drawing/2014/main" id="{AB4D3E4A-FEAE-8323-997D-A2A8D6820BFC}"/>
              </a:ext>
            </a:extLst>
          </p:cNvPr>
          <p:cNvPicPr>
            <a:picLocks noChangeAspect="1"/>
          </p:cNvPicPr>
          <p:nvPr/>
        </p:nvPicPr>
        <p:blipFill>
          <a:blip r:embed="rId2"/>
          <a:stretch>
            <a:fillRect/>
          </a:stretch>
        </p:blipFill>
        <p:spPr>
          <a:xfrm>
            <a:off x="783690" y="895362"/>
            <a:ext cx="384081" cy="237765"/>
          </a:xfrm>
          <a:prstGeom prst="rect">
            <a:avLst/>
          </a:prstGeom>
        </p:spPr>
      </p:pic>
      <p:sp>
        <p:nvSpPr>
          <p:cNvPr id="7" name="CuadroTexto 6">
            <a:extLst>
              <a:ext uri="{FF2B5EF4-FFF2-40B4-BE49-F238E27FC236}">
                <a16:creationId xmlns:a16="http://schemas.microsoft.com/office/drawing/2014/main" id="{7D1184E9-879A-4983-D715-889AC9BCFEEB}"/>
              </a:ext>
            </a:extLst>
          </p:cNvPr>
          <p:cNvSpPr txBox="1"/>
          <p:nvPr/>
        </p:nvSpPr>
        <p:spPr>
          <a:xfrm>
            <a:off x="1167770" y="5572758"/>
            <a:ext cx="4451980" cy="482601"/>
          </a:xfrm>
          <a:prstGeom prst="rect">
            <a:avLst/>
          </a:prstGeom>
          <a:noFill/>
        </p:spPr>
        <p:txBody>
          <a:bodyPr wrap="square" rtlCol="0">
            <a:noAutofit/>
          </a:bodyPr>
          <a:lstStyle/>
          <a:p>
            <a:pPr algn="just"/>
            <a:r>
              <a:rPr lang="es-ES" sz="1400" dirty="0">
                <a:solidFill>
                  <a:schemeClr val="accent6">
                    <a:lumMod val="50000"/>
                  </a:schemeClr>
                </a:solidFill>
                <a:latin typeface="Arial Rounded MT Bold" panose="020F0704030504030204" pitchFamily="34" charset="0"/>
              </a:rPr>
              <a:t>Logros:</a:t>
            </a:r>
          </a:p>
          <a:p>
            <a:pPr algn="just"/>
            <a:r>
              <a:rPr lang="es-ES" sz="1400" dirty="0">
                <a:latin typeface="Arial Rounded MT Bold" panose="020F0704030504030204" pitchFamily="34" charset="0"/>
              </a:rPr>
              <a:t>Compromiso en el cumplimiento de las evaluaciones periódicas.</a:t>
            </a:r>
            <a:endParaRPr lang="es-CO" sz="1400" dirty="0">
              <a:latin typeface="Arial Rounded MT Bold" panose="020F0704030504030204" pitchFamily="34" charset="0"/>
            </a:endParaRPr>
          </a:p>
        </p:txBody>
      </p:sp>
      <p:sp>
        <p:nvSpPr>
          <p:cNvPr id="12" name="CuadroTexto 11">
            <a:extLst>
              <a:ext uri="{FF2B5EF4-FFF2-40B4-BE49-F238E27FC236}">
                <a16:creationId xmlns:a16="http://schemas.microsoft.com/office/drawing/2014/main" id="{7D7E3CDE-4E38-1B9E-A2FC-4BAEA9E9410A}"/>
              </a:ext>
            </a:extLst>
          </p:cNvPr>
          <p:cNvSpPr txBox="1"/>
          <p:nvPr/>
        </p:nvSpPr>
        <p:spPr>
          <a:xfrm>
            <a:off x="6490136" y="5501641"/>
            <a:ext cx="4654113" cy="482601"/>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Retos: </a:t>
            </a:r>
          </a:p>
          <a:p>
            <a:pPr algn="l"/>
            <a:r>
              <a:rPr lang="es-ES" sz="1400" dirty="0">
                <a:latin typeface="Arial Rounded MT Bold" panose="020F0704030504030204" pitchFamily="34" charset="0"/>
              </a:rPr>
              <a:t>Objetividad en las evaluaciones por parte de los directivos.</a:t>
            </a:r>
          </a:p>
          <a:p>
            <a:pPr algn="l"/>
            <a:r>
              <a:rPr lang="es-ES" sz="1400" b="0" i="0" dirty="0">
                <a:effectLst/>
                <a:latin typeface="Arial Rounded MT Bold" panose="020F0704030504030204" pitchFamily="34" charset="0"/>
              </a:rPr>
              <a:t>Implementaci</a:t>
            </a:r>
            <a:r>
              <a:rPr lang="es-ES" sz="1400" dirty="0">
                <a:latin typeface="Arial Rounded MT Bold" panose="020F0704030504030204" pitchFamily="34" charset="0"/>
              </a:rPr>
              <a:t>ón sistema propio evaluación</a:t>
            </a:r>
          </a:p>
        </p:txBody>
      </p:sp>
      <p:graphicFrame>
        <p:nvGraphicFramePr>
          <p:cNvPr id="4" name="Gráfico 3">
            <a:extLst>
              <a:ext uri="{FF2B5EF4-FFF2-40B4-BE49-F238E27FC236}">
                <a16:creationId xmlns:a16="http://schemas.microsoft.com/office/drawing/2014/main" id="{3985B0DC-017C-AD75-5963-F196648E6B4F}"/>
              </a:ext>
            </a:extLst>
          </p:cNvPr>
          <p:cNvGraphicFramePr/>
          <p:nvPr>
            <p:extLst>
              <p:ext uri="{D42A27DB-BD31-4B8C-83A1-F6EECF244321}">
                <p14:modId xmlns:p14="http://schemas.microsoft.com/office/powerpoint/2010/main" val="1431696415"/>
              </p:ext>
            </p:extLst>
          </p:nvPr>
        </p:nvGraphicFramePr>
        <p:xfrm>
          <a:off x="1265274" y="1562985"/>
          <a:ext cx="6751675" cy="3742661"/>
        </p:xfrm>
        <a:graphic>
          <a:graphicData uri="http://schemas.openxmlformats.org/drawingml/2006/chart">
            <c:chart xmlns:c="http://schemas.openxmlformats.org/drawingml/2006/chart" xmlns:r="http://schemas.openxmlformats.org/officeDocument/2006/relationships" r:id="rId3"/>
          </a:graphicData>
        </a:graphic>
      </p:graphicFrame>
      <p:sp>
        <p:nvSpPr>
          <p:cNvPr id="18" name="CuadroTexto 17">
            <a:extLst>
              <a:ext uri="{FF2B5EF4-FFF2-40B4-BE49-F238E27FC236}">
                <a16:creationId xmlns:a16="http://schemas.microsoft.com/office/drawing/2014/main" id="{E150454E-DAC3-CB48-39A9-2CECF2BE99A8}"/>
              </a:ext>
            </a:extLst>
          </p:cNvPr>
          <p:cNvSpPr txBox="1"/>
          <p:nvPr/>
        </p:nvSpPr>
        <p:spPr>
          <a:xfrm>
            <a:off x="8176436" y="1562985"/>
            <a:ext cx="3177363" cy="3754874"/>
          </a:xfrm>
          <a:prstGeom prst="rect">
            <a:avLst/>
          </a:prstGeom>
          <a:noFill/>
        </p:spPr>
        <p:txBody>
          <a:bodyPr wrap="square">
            <a:spAutoFit/>
          </a:bodyPr>
          <a:lstStyle/>
          <a:p>
            <a:pPr algn="just"/>
            <a:r>
              <a:rPr lang="es-ES" sz="1400" dirty="0">
                <a:latin typeface="Arial Rounded MT Bold" panose="020F0704030504030204" pitchFamily="34" charset="0"/>
              </a:rPr>
              <a:t>Como puede observarse en la gráfica anterior, para la vigencia 2020 se tenía establecida una meta del 70% de funcionarios calificados en nivel sobresaliente, logrando para esta vigencia un 96% de cumplimiento. Para la vigencia 2021, se fijó un 81%, logrando un 73%, y para la vigencia 2022, el 80% alcanzado el 85% de cumplimiento de la meta.</a:t>
            </a:r>
          </a:p>
          <a:p>
            <a:pPr algn="just"/>
            <a:r>
              <a:rPr lang="es-ES" sz="1400" dirty="0">
                <a:latin typeface="Arial Rounded MT Bold" panose="020F0704030504030204" pitchFamily="34" charset="0"/>
              </a:rPr>
              <a:t>Para el primer corte de evaluación del periodo correspondiente al 2022 – 2023, se ha alcanzado un porcentaje del 85% de cumplimiento parcial.</a:t>
            </a:r>
          </a:p>
        </p:txBody>
      </p:sp>
    </p:spTree>
    <p:extLst>
      <p:ext uri="{BB962C8B-B14F-4D97-AF65-F5344CB8AC3E}">
        <p14:creationId xmlns:p14="http://schemas.microsoft.com/office/powerpoint/2010/main" val="2991631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082432" y="602214"/>
            <a:ext cx="8556867" cy="628600"/>
          </a:xfrm>
        </p:spPr>
        <p:txBody>
          <a:bodyPr>
            <a:noAutofit/>
          </a:bodyPr>
          <a:lstStyle/>
          <a:p>
            <a:r>
              <a:rPr lang="es-ES" sz="3600" dirty="0">
                <a:solidFill>
                  <a:schemeClr val="accent6">
                    <a:lumMod val="50000"/>
                  </a:schemeClr>
                </a:solidFill>
                <a:latin typeface="Arial Rounded MT Bold" panose="020F0704030504030204" pitchFamily="34" charset="0"/>
              </a:rPr>
              <a:t>COMPENSACIÓN</a:t>
            </a:r>
            <a:endParaRPr lang="es-CO" sz="3600" dirty="0">
              <a:solidFill>
                <a:schemeClr val="accent6">
                  <a:lumMod val="50000"/>
                </a:schemeClr>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020E4AC9-A644-5483-76CD-BA870BD27C1E}"/>
              </a:ext>
            </a:extLst>
          </p:cNvPr>
          <p:cNvPicPr>
            <a:picLocks noChangeAspect="1"/>
          </p:cNvPicPr>
          <p:nvPr/>
        </p:nvPicPr>
        <p:blipFill>
          <a:blip r:embed="rId2"/>
          <a:stretch>
            <a:fillRect/>
          </a:stretch>
        </p:blipFill>
        <p:spPr>
          <a:xfrm>
            <a:off x="1167771" y="1181502"/>
            <a:ext cx="3891909" cy="49312"/>
          </a:xfrm>
          <a:prstGeom prst="rect">
            <a:avLst/>
          </a:prstGeom>
        </p:spPr>
      </p:pic>
      <p:pic>
        <p:nvPicPr>
          <p:cNvPr id="4" name="Imagen 3">
            <a:extLst>
              <a:ext uri="{FF2B5EF4-FFF2-40B4-BE49-F238E27FC236}">
                <a16:creationId xmlns:a16="http://schemas.microsoft.com/office/drawing/2014/main" id="{9BCD7039-F802-C317-BF46-267135A46FAC}"/>
              </a:ext>
            </a:extLst>
          </p:cNvPr>
          <p:cNvPicPr>
            <a:picLocks noChangeAspect="1"/>
          </p:cNvPicPr>
          <p:nvPr/>
        </p:nvPicPr>
        <p:blipFill>
          <a:blip r:embed="rId3"/>
          <a:stretch>
            <a:fillRect/>
          </a:stretch>
        </p:blipFill>
        <p:spPr>
          <a:xfrm>
            <a:off x="698351" y="1483713"/>
            <a:ext cx="384081" cy="237765"/>
          </a:xfrm>
          <a:prstGeom prst="rect">
            <a:avLst/>
          </a:prstGeom>
        </p:spPr>
      </p:pic>
      <p:sp>
        <p:nvSpPr>
          <p:cNvPr id="5" name="CuadroTexto 4">
            <a:extLst>
              <a:ext uri="{FF2B5EF4-FFF2-40B4-BE49-F238E27FC236}">
                <a16:creationId xmlns:a16="http://schemas.microsoft.com/office/drawing/2014/main" id="{A00F86F4-0BA7-4F0A-AF3C-6C1B91231364}"/>
              </a:ext>
            </a:extLst>
          </p:cNvPr>
          <p:cNvSpPr txBox="1"/>
          <p:nvPr/>
        </p:nvSpPr>
        <p:spPr>
          <a:xfrm>
            <a:off x="1167771" y="1345690"/>
            <a:ext cx="10186028" cy="415009"/>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Nómina Activos</a:t>
            </a:r>
            <a:r>
              <a:rPr lang="es-ES" sz="1800" dirty="0">
                <a:solidFill>
                  <a:schemeClr val="accent6">
                    <a:lumMod val="50000"/>
                  </a:schemeClr>
                </a:solidFill>
                <a:effectLst/>
                <a:latin typeface="Arial Rounded MT Bold" panose="020F0704030504030204" pitchFamily="34" charset="0"/>
                <a:ea typeface="Calibri" panose="020F0502020204030204" pitchFamily="34" charset="0"/>
              </a:rPr>
              <a:t>.</a:t>
            </a:r>
            <a:endParaRPr lang="es-ES" dirty="0">
              <a:solidFill>
                <a:schemeClr val="accent6">
                  <a:lumMod val="50000"/>
                </a:schemeClr>
              </a:solidFill>
              <a:latin typeface="Arial Rounded MT Bold" panose="020F0704030504030204" pitchFamily="34" charset="0"/>
            </a:endParaRPr>
          </a:p>
          <a:p>
            <a:pPr algn="just"/>
            <a:endParaRPr lang="es-ES" dirty="0">
              <a:latin typeface="Antique Olive Roman" panose="020B0603020204030204" pitchFamily="34" charset="0"/>
            </a:endParaRPr>
          </a:p>
        </p:txBody>
      </p:sp>
      <p:graphicFrame>
        <p:nvGraphicFramePr>
          <p:cNvPr id="8" name="Tabla 7">
            <a:extLst>
              <a:ext uri="{FF2B5EF4-FFF2-40B4-BE49-F238E27FC236}">
                <a16:creationId xmlns:a16="http://schemas.microsoft.com/office/drawing/2014/main" id="{DFEA415B-C037-8E03-2D93-2A92C7496323}"/>
              </a:ext>
            </a:extLst>
          </p:cNvPr>
          <p:cNvGraphicFramePr>
            <a:graphicFrameLocks noGrp="1"/>
          </p:cNvGraphicFramePr>
          <p:nvPr>
            <p:extLst>
              <p:ext uri="{D42A27DB-BD31-4B8C-83A1-F6EECF244321}">
                <p14:modId xmlns:p14="http://schemas.microsoft.com/office/powerpoint/2010/main" val="2618980902"/>
              </p:ext>
            </p:extLst>
          </p:nvPr>
        </p:nvGraphicFramePr>
        <p:xfrm>
          <a:off x="1167771" y="2209800"/>
          <a:ext cx="9966955" cy="3743534"/>
        </p:xfrm>
        <a:graphic>
          <a:graphicData uri="http://schemas.openxmlformats.org/drawingml/2006/table">
            <a:tbl>
              <a:tblPr/>
              <a:tblGrid>
                <a:gridCol w="2347358">
                  <a:extLst>
                    <a:ext uri="{9D8B030D-6E8A-4147-A177-3AD203B41FA5}">
                      <a16:colId xmlns:a16="http://schemas.microsoft.com/office/drawing/2014/main" val="2657687536"/>
                    </a:ext>
                  </a:extLst>
                </a:gridCol>
                <a:gridCol w="1862982">
                  <a:extLst>
                    <a:ext uri="{9D8B030D-6E8A-4147-A177-3AD203B41FA5}">
                      <a16:colId xmlns:a16="http://schemas.microsoft.com/office/drawing/2014/main" val="2592018013"/>
                    </a:ext>
                  </a:extLst>
                </a:gridCol>
                <a:gridCol w="2086541">
                  <a:extLst>
                    <a:ext uri="{9D8B030D-6E8A-4147-A177-3AD203B41FA5}">
                      <a16:colId xmlns:a16="http://schemas.microsoft.com/office/drawing/2014/main" val="3328861399"/>
                    </a:ext>
                  </a:extLst>
                </a:gridCol>
                <a:gridCol w="1807092">
                  <a:extLst>
                    <a:ext uri="{9D8B030D-6E8A-4147-A177-3AD203B41FA5}">
                      <a16:colId xmlns:a16="http://schemas.microsoft.com/office/drawing/2014/main" val="4039770605"/>
                    </a:ext>
                  </a:extLst>
                </a:gridCol>
                <a:gridCol w="1862982">
                  <a:extLst>
                    <a:ext uri="{9D8B030D-6E8A-4147-A177-3AD203B41FA5}">
                      <a16:colId xmlns:a16="http://schemas.microsoft.com/office/drawing/2014/main" val="2203859599"/>
                    </a:ext>
                  </a:extLst>
                </a:gridCol>
              </a:tblGrid>
              <a:tr h="413808">
                <a:tc>
                  <a:txBody>
                    <a:bodyPr/>
                    <a:lstStyle/>
                    <a:p>
                      <a:pPr algn="ctr" fontAlgn="ctr"/>
                      <a:r>
                        <a:rPr lang="es-CO" sz="1400" b="1" i="0" u="none" strike="noStrike" dirty="0">
                          <a:solidFill>
                            <a:srgbClr val="FFFFFF"/>
                          </a:solidFill>
                          <a:effectLst/>
                          <a:latin typeface="Arial Rounded MT Bold" panose="020F0704030504030204" pitchFamily="34" charset="0"/>
                        </a:rPr>
                        <a:t>Tipo de Nomina</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fontAlgn="ctr"/>
                      <a:r>
                        <a:rPr lang="es-CO" sz="1400" b="1" i="0" u="none" strike="noStrike">
                          <a:solidFill>
                            <a:srgbClr val="FFFFFF"/>
                          </a:solidFill>
                          <a:effectLst/>
                          <a:latin typeface="Arial Rounded MT Bold" panose="020F0704030504030204" pitchFamily="34" charset="0"/>
                        </a:rPr>
                        <a:t>2020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fontAlgn="ctr"/>
                      <a:r>
                        <a:rPr lang="es-CO" sz="1400" b="1" i="0" u="none" strike="noStrike">
                          <a:solidFill>
                            <a:srgbClr val="FFFFFF"/>
                          </a:solidFill>
                          <a:effectLst/>
                          <a:latin typeface="Arial Rounded MT Bold" panose="020F0704030504030204" pitchFamily="34" charset="0"/>
                        </a:rPr>
                        <a:t>2021</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fontAlgn="ctr"/>
                      <a:r>
                        <a:rPr lang="es-CO" sz="1400" b="1" i="0" u="none" strike="noStrike">
                          <a:solidFill>
                            <a:srgbClr val="FFFFFF"/>
                          </a:solidFill>
                          <a:effectLst/>
                          <a:latin typeface="Arial Rounded MT Bold" panose="020F0704030504030204" pitchFamily="34" charset="0"/>
                        </a:rPr>
                        <a:t>2022</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ctr" fontAlgn="ctr"/>
                      <a:r>
                        <a:rPr lang="es-CO" sz="1400" b="1" i="0" u="none" strike="noStrike" dirty="0">
                          <a:solidFill>
                            <a:srgbClr val="FFFFFF"/>
                          </a:solidFill>
                          <a:effectLst/>
                          <a:latin typeface="Arial Rounded MT Bold" panose="020F0704030504030204" pitchFamily="34" charset="0"/>
                        </a:rPr>
                        <a:t>2023 (Sept)</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3961148587"/>
                  </a:ext>
                </a:extLst>
              </a:tr>
              <a:tr h="413808">
                <a:tc>
                  <a:txBody>
                    <a:bodyPr/>
                    <a:lstStyle/>
                    <a:p>
                      <a:pPr algn="l" fontAlgn="ctr"/>
                      <a:r>
                        <a:rPr lang="es-CO" sz="1400" b="0" i="0" u="none" strike="noStrike" dirty="0">
                          <a:solidFill>
                            <a:srgbClr val="000000"/>
                          </a:solidFill>
                          <a:effectLst/>
                          <a:latin typeface="Arial Rounded MT Bold" panose="020F0704030504030204" pitchFamily="34" charset="0"/>
                        </a:rPr>
                        <a:t>Administración central</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$ 93.997.882.693</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$ 103.398.496.713</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$ 112.406.344.911</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$ 88.887.939.888</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1522329"/>
                  </a:ext>
                </a:extLst>
              </a:tr>
              <a:tr h="413808">
                <a:tc>
                  <a:txBody>
                    <a:bodyPr/>
                    <a:lstStyle/>
                    <a:p>
                      <a:pPr algn="l" fontAlgn="ctr"/>
                      <a:r>
                        <a:rPr lang="es-CO" sz="1400" b="0" i="0" u="none" strike="noStrike">
                          <a:solidFill>
                            <a:srgbClr val="000000"/>
                          </a:solidFill>
                          <a:effectLst/>
                          <a:latin typeface="Arial Rounded MT Bold" panose="020F0704030504030204" pitchFamily="34" charset="0"/>
                        </a:rPr>
                        <a:t>Bomberos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$ 10.981.624.972</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$ 12.211.174.376</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$ 13.254.105.475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$ 9.854.574.666</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47013"/>
                  </a:ext>
                </a:extLst>
              </a:tr>
              <a:tr h="413808">
                <a:tc>
                  <a:txBody>
                    <a:bodyPr/>
                    <a:lstStyle/>
                    <a:p>
                      <a:pPr algn="l" fontAlgn="ctr"/>
                      <a:r>
                        <a:rPr lang="es-CO" sz="1400" b="0" i="0" u="none" strike="noStrike">
                          <a:solidFill>
                            <a:srgbClr val="000000"/>
                          </a:solidFill>
                          <a:effectLst/>
                          <a:latin typeface="Arial Rounded MT Bold" panose="020F0704030504030204" pitchFamily="34" charset="0"/>
                        </a:rPr>
                        <a:t>Inspecciones y Comisarias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$ 7.195.683.611</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$ 7.748.857.032</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$ 9.388.974.980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$ 7.441.870.937</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1478059"/>
                  </a:ext>
                </a:extLst>
              </a:tr>
              <a:tr h="413808">
                <a:tc>
                  <a:txBody>
                    <a:bodyPr/>
                    <a:lstStyle/>
                    <a:p>
                      <a:pPr algn="l" fontAlgn="ctr"/>
                      <a:r>
                        <a:rPr lang="es-CO" sz="1400" b="0" i="0" u="none" strike="noStrike" dirty="0">
                          <a:solidFill>
                            <a:srgbClr val="000000"/>
                          </a:solidFill>
                          <a:effectLst/>
                          <a:latin typeface="Arial Rounded MT Bold" panose="020F0704030504030204" pitchFamily="34" charset="0"/>
                        </a:rPr>
                        <a:t>PAB</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$ 5.370.719.800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$ 4.868.545.555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$ 4.413.582.265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$ 3.313.400.694</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7528018"/>
                  </a:ext>
                </a:extLst>
              </a:tr>
              <a:tr h="413808">
                <a:tc>
                  <a:txBody>
                    <a:bodyPr/>
                    <a:lstStyle/>
                    <a:p>
                      <a:pPr algn="l" fontAlgn="ctr"/>
                      <a:r>
                        <a:rPr lang="es-ES" sz="1400" b="0" i="0" u="none" strike="noStrike" dirty="0">
                          <a:solidFill>
                            <a:srgbClr val="000000"/>
                          </a:solidFill>
                          <a:effectLst/>
                          <a:latin typeface="Arial Rounded MT Bold" panose="020F0704030504030204" pitchFamily="34" charset="0"/>
                        </a:rPr>
                        <a:t>A</a:t>
                      </a:r>
                      <a:r>
                        <a:rPr lang="es-CO" sz="1400" b="0" i="0" u="none" strike="noStrike" dirty="0" err="1">
                          <a:solidFill>
                            <a:srgbClr val="000000"/>
                          </a:solidFill>
                          <a:effectLst/>
                          <a:latin typeface="Arial Rounded MT Bold" panose="020F0704030504030204" pitchFamily="34" charset="0"/>
                        </a:rPr>
                        <a:t>dministrativos</a:t>
                      </a:r>
                      <a:r>
                        <a:rPr lang="es-CO" sz="1400" b="0" i="0" u="none" strike="noStrike" dirty="0">
                          <a:solidFill>
                            <a:srgbClr val="000000"/>
                          </a:solidFill>
                          <a:effectLst/>
                          <a:latin typeface="Arial Rounded MT Bold" panose="020F0704030504030204" pitchFamily="34" charset="0"/>
                        </a:rPr>
                        <a:t> educación</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$ 9.470.039.440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$ 9.371.973.892</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$ 10.434.199.825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$ 7.988.823.356</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6269105"/>
                  </a:ext>
                </a:extLst>
              </a:tr>
              <a:tr h="413808">
                <a:tc>
                  <a:txBody>
                    <a:bodyPr/>
                    <a:lstStyle/>
                    <a:p>
                      <a:pPr algn="l" fontAlgn="ctr"/>
                      <a:r>
                        <a:rPr lang="es-CO" sz="1400" b="0" i="0" u="none" strike="noStrike" dirty="0">
                          <a:solidFill>
                            <a:srgbClr val="000000"/>
                          </a:solidFill>
                          <a:effectLst/>
                          <a:latin typeface="Arial Rounded MT Bold" panose="020F0704030504030204" pitchFamily="34" charset="0"/>
                        </a:rPr>
                        <a:t>Técnicos PAB</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s-CO" sz="1400" b="0" i="0" u="none" strike="noStrike">
                          <a:solidFill>
                            <a:srgbClr val="000000"/>
                          </a:solidFill>
                          <a:effectLst/>
                          <a:latin typeface="Arial Rounded MT Bold" panose="020F0704030504030204" pitchFamily="34" charset="0"/>
                        </a:rPr>
                        <a:t> $                              -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$ 241.313.101</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$ 372.237.619</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$ 321.654.134</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6570924"/>
                  </a:ext>
                </a:extLst>
              </a:tr>
              <a:tr h="413808">
                <a:tc>
                  <a:txBody>
                    <a:bodyPr/>
                    <a:lstStyle/>
                    <a:p>
                      <a:pPr algn="l" fontAlgn="ctr"/>
                      <a:r>
                        <a:rPr lang="es-CO" sz="1400" b="0" i="0" u="none" strike="noStrike">
                          <a:solidFill>
                            <a:srgbClr val="000000"/>
                          </a:solidFill>
                          <a:effectLst/>
                          <a:latin typeface="Arial Rounded MT Bold" panose="020F0704030504030204" pitchFamily="34" charset="0"/>
                        </a:rPr>
                        <a:t>Seguridad social y parafiscales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$ 42.264.298.406</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a:solidFill>
                            <a:srgbClr val="000000"/>
                          </a:solidFill>
                          <a:effectLst/>
                          <a:latin typeface="Arial Rounded MT Bold" panose="020F0704030504030204" pitchFamily="34" charset="0"/>
                        </a:rPr>
                        <a:t>$ 44.071.748.231</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$ 49.845.200.400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CO" sz="1400" b="0" i="0" u="none" strike="noStrike" dirty="0">
                          <a:solidFill>
                            <a:srgbClr val="000000"/>
                          </a:solidFill>
                          <a:effectLst/>
                          <a:latin typeface="Arial Rounded MT Bold" panose="020F0704030504030204" pitchFamily="34" charset="0"/>
                        </a:rPr>
                        <a:t>$ 43.522.616.096</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0797754"/>
                  </a:ext>
                </a:extLst>
              </a:tr>
              <a:tr h="413808">
                <a:tc>
                  <a:txBody>
                    <a:bodyPr/>
                    <a:lstStyle/>
                    <a:p>
                      <a:pPr algn="ctr" fontAlgn="ctr"/>
                      <a:r>
                        <a:rPr lang="es-CO" sz="1400" b="1" i="0" u="none" strike="noStrike" dirty="0">
                          <a:solidFill>
                            <a:srgbClr val="FFFFFF"/>
                          </a:solidFill>
                          <a:effectLst/>
                          <a:latin typeface="Arial Rounded MT Bold" panose="020F0704030504030204" pitchFamily="34" charset="0"/>
                        </a:rPr>
                        <a:t>Totales Nominas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r" fontAlgn="ctr"/>
                      <a:r>
                        <a:rPr lang="es-CO" sz="1400" b="1" i="0" u="none" strike="noStrike">
                          <a:solidFill>
                            <a:srgbClr val="FFFFFF"/>
                          </a:solidFill>
                          <a:effectLst/>
                          <a:latin typeface="Arial Rounded MT Bold" panose="020F0704030504030204" pitchFamily="34" charset="0"/>
                        </a:rPr>
                        <a:t>$ 169.280.248.922</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r" fontAlgn="ctr"/>
                      <a:r>
                        <a:rPr lang="es-CO" sz="1400" b="1" i="0" u="none" strike="noStrike" dirty="0">
                          <a:solidFill>
                            <a:srgbClr val="FFFFFF"/>
                          </a:solidFill>
                          <a:effectLst/>
                          <a:latin typeface="Arial Rounded MT Bold" panose="020F0704030504030204" pitchFamily="34" charset="0"/>
                        </a:rPr>
                        <a:t>$ 181.912.108.900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r" fontAlgn="ctr"/>
                      <a:r>
                        <a:rPr lang="es-CO" sz="1400" b="1" i="0" u="none" strike="noStrike" dirty="0">
                          <a:solidFill>
                            <a:srgbClr val="FFFFFF"/>
                          </a:solidFill>
                          <a:effectLst/>
                          <a:latin typeface="Arial Rounded MT Bold" panose="020F0704030504030204" pitchFamily="34" charset="0"/>
                        </a:rPr>
                        <a:t>$ 200.114.645.475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a:txBody>
                    <a:bodyPr/>
                    <a:lstStyle/>
                    <a:p>
                      <a:pPr algn="r" fontAlgn="ctr"/>
                      <a:r>
                        <a:rPr lang="es-CO" sz="1400" b="1" i="0" u="none" strike="noStrike" dirty="0">
                          <a:solidFill>
                            <a:srgbClr val="FFFFFF"/>
                          </a:solidFill>
                          <a:effectLst/>
                          <a:latin typeface="Arial Rounded MT Bold" panose="020F0704030504030204" pitchFamily="34" charset="0"/>
                        </a:rPr>
                        <a:t>$ 161.330.879.771</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1803750001"/>
                  </a:ext>
                </a:extLst>
              </a:tr>
            </a:tbl>
          </a:graphicData>
        </a:graphic>
      </p:graphicFrame>
      <p:sp>
        <p:nvSpPr>
          <p:cNvPr id="6" name="CuadroTexto 5">
            <a:hlinkClick r:id="rId4" action="ppaction://hlinkfile"/>
            <a:extLst>
              <a:ext uri="{FF2B5EF4-FFF2-40B4-BE49-F238E27FC236}">
                <a16:creationId xmlns:a16="http://schemas.microsoft.com/office/drawing/2014/main" id="{E5A06ED9-F286-DF38-840F-53F0DD428909}"/>
              </a:ext>
            </a:extLst>
          </p:cNvPr>
          <p:cNvSpPr txBox="1"/>
          <p:nvPr/>
        </p:nvSpPr>
        <p:spPr>
          <a:xfrm>
            <a:off x="1082432" y="6255786"/>
            <a:ext cx="3766614" cy="307777"/>
          </a:xfrm>
          <a:prstGeom prst="rect">
            <a:avLst/>
          </a:prstGeom>
          <a:noFill/>
        </p:spPr>
        <p:txBody>
          <a:bodyPr wrap="square" rtlCol="0">
            <a:spAutoFit/>
          </a:bodyPr>
          <a:lstStyle/>
          <a:p>
            <a:r>
              <a:rPr lang="es-ES" sz="1400" dirty="0">
                <a:latin typeface="Arial Rounded MT Bold" panose="020F0704030504030204" pitchFamily="34" charset="0"/>
              </a:rPr>
              <a:t>CONSOLIDADOS NOMINAS </a:t>
            </a:r>
            <a:endParaRPr lang="es-CO" sz="1400" dirty="0">
              <a:latin typeface="Arial Rounded MT Bold" panose="020F0704030504030204" pitchFamily="34" charset="0"/>
            </a:endParaRPr>
          </a:p>
        </p:txBody>
      </p:sp>
    </p:spTree>
    <p:extLst>
      <p:ext uri="{BB962C8B-B14F-4D97-AF65-F5344CB8AC3E}">
        <p14:creationId xmlns:p14="http://schemas.microsoft.com/office/powerpoint/2010/main" val="1964825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ED6683E0-8FC6-C3CE-C0B0-4A1F9D2F49E7}"/>
              </a:ext>
            </a:extLst>
          </p:cNvPr>
          <p:cNvPicPr>
            <a:picLocks noChangeAspect="1"/>
          </p:cNvPicPr>
          <p:nvPr/>
        </p:nvPicPr>
        <p:blipFill>
          <a:blip r:embed="rId2"/>
          <a:stretch>
            <a:fillRect/>
          </a:stretch>
        </p:blipFill>
        <p:spPr>
          <a:xfrm>
            <a:off x="751840" y="772161"/>
            <a:ext cx="6969760" cy="4460240"/>
          </a:xfrm>
          <a:prstGeom prst="rect">
            <a:avLst/>
          </a:prstGeom>
        </p:spPr>
      </p:pic>
      <p:sp>
        <p:nvSpPr>
          <p:cNvPr id="11" name="CuadroTexto 10">
            <a:extLst>
              <a:ext uri="{FF2B5EF4-FFF2-40B4-BE49-F238E27FC236}">
                <a16:creationId xmlns:a16="http://schemas.microsoft.com/office/drawing/2014/main" id="{62F305A3-370E-4F1B-384E-D52678C2272D}"/>
              </a:ext>
            </a:extLst>
          </p:cNvPr>
          <p:cNvSpPr txBox="1"/>
          <p:nvPr/>
        </p:nvSpPr>
        <p:spPr>
          <a:xfrm>
            <a:off x="7964170" y="1158241"/>
            <a:ext cx="3771900" cy="3881120"/>
          </a:xfrm>
          <a:prstGeom prst="rect">
            <a:avLst/>
          </a:prstGeom>
          <a:noFill/>
        </p:spPr>
        <p:txBody>
          <a:bodyPr wrap="square">
            <a:noAutofit/>
          </a:bodyPr>
          <a:lstStyle/>
          <a:p>
            <a:pPr algn="just"/>
            <a:r>
              <a:rPr lang="es-ES" sz="1600" b="1" dirty="0">
                <a:solidFill>
                  <a:schemeClr val="accent6">
                    <a:lumMod val="75000"/>
                  </a:schemeClr>
                </a:solidFill>
                <a:latin typeface="Arial Rounded MT Bold" panose="020F0704030504030204" pitchFamily="34" charset="0"/>
              </a:rPr>
              <a:t>VIGENCIA 2020</a:t>
            </a:r>
            <a:r>
              <a:rPr lang="es-ES" sz="1600" dirty="0">
                <a:latin typeface="Arial Rounded MT Bold" panose="020F0704030504030204" pitchFamily="34" charset="0"/>
              </a:rPr>
              <a:t>, se autorizó un incremento salarial mediante Decreto 355 de 2020 del 5.12%</a:t>
            </a:r>
          </a:p>
          <a:p>
            <a:pPr algn="just"/>
            <a:endParaRPr lang="es-ES" sz="1600" dirty="0">
              <a:latin typeface="Arial Rounded MT Bold" panose="020F0704030504030204" pitchFamily="34" charset="0"/>
            </a:endParaRPr>
          </a:p>
          <a:p>
            <a:pPr algn="just"/>
            <a:r>
              <a:rPr lang="es-ES" sz="1600" b="1" dirty="0">
                <a:solidFill>
                  <a:schemeClr val="accent6">
                    <a:lumMod val="75000"/>
                  </a:schemeClr>
                </a:solidFill>
                <a:latin typeface="Arial Rounded MT Bold" panose="020F0704030504030204" pitchFamily="34" charset="0"/>
              </a:rPr>
              <a:t>VIGENCIA 2021</a:t>
            </a:r>
            <a:r>
              <a:rPr lang="es-ES" sz="1600" dirty="0">
                <a:latin typeface="Arial Rounded MT Bold" panose="020F0704030504030204" pitchFamily="34" charset="0"/>
              </a:rPr>
              <a:t>, se autorizó un incremento salarial mediante Decreto 183 de 2021 del 6.5%</a:t>
            </a:r>
          </a:p>
          <a:p>
            <a:pPr algn="just"/>
            <a:endParaRPr lang="es-ES" sz="1600" dirty="0">
              <a:latin typeface="Arial Rounded MT Bold" panose="020F0704030504030204" pitchFamily="34" charset="0"/>
            </a:endParaRPr>
          </a:p>
          <a:p>
            <a:pPr algn="just"/>
            <a:r>
              <a:rPr lang="es-ES" sz="1600" b="1" dirty="0">
                <a:solidFill>
                  <a:schemeClr val="accent6">
                    <a:lumMod val="75000"/>
                  </a:schemeClr>
                </a:solidFill>
                <a:latin typeface="Arial Rounded MT Bold" panose="020F0704030504030204" pitchFamily="34" charset="0"/>
              </a:rPr>
              <a:t>VIGENCIA 2022</a:t>
            </a:r>
            <a:r>
              <a:rPr lang="es-ES" sz="1600" dirty="0">
                <a:latin typeface="Arial Rounded MT Bold" panose="020F0704030504030204" pitchFamily="34" charset="0"/>
              </a:rPr>
              <a:t>, se autorizó un incremento salarial mediante Decreto 272 de 2022 del 7.26%</a:t>
            </a:r>
          </a:p>
          <a:p>
            <a:pPr algn="just"/>
            <a:endParaRPr lang="es-ES" sz="1600" dirty="0">
              <a:latin typeface="Arial Rounded MT Bold" panose="020F0704030504030204" pitchFamily="34" charset="0"/>
            </a:endParaRPr>
          </a:p>
          <a:p>
            <a:pPr algn="just"/>
            <a:r>
              <a:rPr lang="es-ES" sz="1600" b="1" dirty="0">
                <a:solidFill>
                  <a:schemeClr val="accent6">
                    <a:lumMod val="75000"/>
                  </a:schemeClr>
                </a:solidFill>
                <a:latin typeface="Arial Rounded MT Bold" panose="020F0704030504030204" pitchFamily="34" charset="0"/>
              </a:rPr>
              <a:t>VIGENCIA 2023</a:t>
            </a:r>
            <a:r>
              <a:rPr lang="es-ES" sz="1600" dirty="0">
                <a:latin typeface="Arial Rounded MT Bold" panose="020F0704030504030204" pitchFamily="34" charset="0"/>
              </a:rPr>
              <a:t>, se autorizó un incremento salarial mediante Decreto 122 de 2023 del 14.62%</a:t>
            </a:r>
          </a:p>
          <a:p>
            <a:pPr algn="just"/>
            <a:endParaRPr lang="es-ES" sz="1600" dirty="0">
              <a:latin typeface="Arial Rounded MT Bold" panose="020F0704030504030204" pitchFamily="34" charset="0"/>
            </a:endParaRPr>
          </a:p>
          <a:p>
            <a:endParaRPr lang="es-ES" dirty="0"/>
          </a:p>
        </p:txBody>
      </p:sp>
      <p:sp>
        <p:nvSpPr>
          <p:cNvPr id="12" name="CuadroTexto 11">
            <a:extLst>
              <a:ext uri="{FF2B5EF4-FFF2-40B4-BE49-F238E27FC236}">
                <a16:creationId xmlns:a16="http://schemas.microsoft.com/office/drawing/2014/main" id="{55601CF7-389B-B551-08B5-E21D20D78581}"/>
              </a:ext>
            </a:extLst>
          </p:cNvPr>
          <p:cNvSpPr txBox="1"/>
          <p:nvPr/>
        </p:nvSpPr>
        <p:spPr>
          <a:xfrm>
            <a:off x="751841" y="5394960"/>
            <a:ext cx="5232399" cy="853440"/>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Logros:</a:t>
            </a:r>
          </a:p>
          <a:p>
            <a:r>
              <a:rPr lang="es-ES" sz="1400" dirty="0">
                <a:latin typeface="Arial Rounded MT Bold" panose="020F0704030504030204" pitchFamily="34" charset="0"/>
              </a:rPr>
              <a:t>Mínimo error en liquidación de nóminas.</a:t>
            </a:r>
          </a:p>
          <a:p>
            <a:r>
              <a:rPr lang="es-ES" sz="1400" dirty="0">
                <a:latin typeface="Arial Rounded MT Bold" panose="020F0704030504030204" pitchFamily="34" charset="0"/>
              </a:rPr>
              <a:t>Cumplimiento con las entregas de nóminas</a:t>
            </a:r>
          </a:p>
        </p:txBody>
      </p:sp>
      <p:sp>
        <p:nvSpPr>
          <p:cNvPr id="13" name="CuadroTexto 12">
            <a:extLst>
              <a:ext uri="{FF2B5EF4-FFF2-40B4-BE49-F238E27FC236}">
                <a16:creationId xmlns:a16="http://schemas.microsoft.com/office/drawing/2014/main" id="{734B349B-4310-853E-24CE-ECE588D870AD}"/>
              </a:ext>
            </a:extLst>
          </p:cNvPr>
          <p:cNvSpPr txBox="1"/>
          <p:nvPr/>
        </p:nvSpPr>
        <p:spPr>
          <a:xfrm>
            <a:off x="6136640" y="5394960"/>
            <a:ext cx="5232399" cy="853440"/>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Retos:</a:t>
            </a:r>
          </a:p>
          <a:p>
            <a:r>
              <a:rPr lang="es-ES" sz="1400" dirty="0">
                <a:latin typeface="Arial Rounded MT Bold" panose="020F0704030504030204" pitchFamily="34" charset="0"/>
              </a:rPr>
              <a:t>Actualización de Software.</a:t>
            </a:r>
          </a:p>
          <a:p>
            <a:r>
              <a:rPr lang="es-ES" sz="1400" dirty="0">
                <a:latin typeface="Arial Rounded MT Bold" panose="020F0704030504030204" pitchFamily="34" charset="0"/>
              </a:rPr>
              <a:t>Novedades en línea.</a:t>
            </a:r>
          </a:p>
        </p:txBody>
      </p:sp>
    </p:spTree>
    <p:extLst>
      <p:ext uri="{BB962C8B-B14F-4D97-AF65-F5344CB8AC3E}">
        <p14:creationId xmlns:p14="http://schemas.microsoft.com/office/powerpoint/2010/main" val="233823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501E6C80-09C7-80FC-AC5A-DA142987B6FE}"/>
              </a:ext>
            </a:extLst>
          </p:cNvPr>
          <p:cNvPicPr>
            <a:picLocks noChangeAspect="1"/>
          </p:cNvPicPr>
          <p:nvPr/>
        </p:nvPicPr>
        <p:blipFill>
          <a:blip r:embed="rId2">
            <a:alphaModFix amt="35000"/>
          </a:blip>
          <a:stretch>
            <a:fillRect/>
          </a:stretch>
        </p:blipFill>
        <p:spPr>
          <a:xfrm>
            <a:off x="2982685" y="350520"/>
            <a:ext cx="5756232" cy="6156960"/>
          </a:xfrm>
          <a:prstGeom prst="rect">
            <a:avLst/>
          </a:prstGeom>
          <a:ln>
            <a:noFill/>
          </a:ln>
          <a:effectLst>
            <a:outerShdw blurRad="292100" dist="139700" dir="2700000" algn="tl" rotWithShape="0">
              <a:srgbClr val="333333">
                <a:alpha val="65000"/>
              </a:srgbClr>
            </a:outerShdw>
          </a:effectLst>
        </p:spPr>
      </p:pic>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143000" y="952500"/>
            <a:ext cx="2238375" cy="666750"/>
          </a:xfrm>
        </p:spPr>
        <p:txBody>
          <a:bodyPr>
            <a:noAutofit/>
          </a:bodyPr>
          <a:lstStyle/>
          <a:p>
            <a:r>
              <a:rPr lang="es-ES" dirty="0">
                <a:solidFill>
                  <a:schemeClr val="accent6">
                    <a:lumMod val="50000"/>
                  </a:schemeClr>
                </a:solidFill>
                <a:latin typeface="Arial Rounded MT Bold" panose="020F0704030504030204" pitchFamily="34" charset="0"/>
              </a:rPr>
              <a:t>MISIÓN</a:t>
            </a:r>
            <a:endParaRPr lang="es-CO" dirty="0">
              <a:solidFill>
                <a:schemeClr val="accent6">
                  <a:lumMod val="50000"/>
                </a:schemeClr>
              </a:solidFill>
              <a:latin typeface="Arial Rounded MT Bold" panose="020F0704030504030204" pitchFamily="34" charset="0"/>
            </a:endParaRPr>
          </a:p>
        </p:txBody>
      </p:sp>
      <p:sp>
        <p:nvSpPr>
          <p:cNvPr id="5" name="Título 1">
            <a:extLst>
              <a:ext uri="{FF2B5EF4-FFF2-40B4-BE49-F238E27FC236}">
                <a16:creationId xmlns:a16="http://schemas.microsoft.com/office/drawing/2014/main" id="{D37C2BF7-3132-AEF3-751B-8489DFCB9C59}"/>
              </a:ext>
            </a:extLst>
          </p:cNvPr>
          <p:cNvSpPr txBox="1">
            <a:spLocks/>
          </p:cNvSpPr>
          <p:nvPr/>
        </p:nvSpPr>
        <p:spPr>
          <a:xfrm>
            <a:off x="5791200" y="3138804"/>
            <a:ext cx="3667125" cy="1247776"/>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endParaRPr lang="es-ES" dirty="0">
              <a:latin typeface="Arial Rounded MT Bold" panose="020F0704030504030204" pitchFamily="34" charset="0"/>
            </a:endParaRPr>
          </a:p>
          <a:p>
            <a:endParaRPr lang="es-ES" dirty="0">
              <a:latin typeface="Arial Rounded MT Bold" panose="020F0704030504030204" pitchFamily="34" charset="0"/>
            </a:endParaRPr>
          </a:p>
          <a:p>
            <a:endParaRPr lang="es-ES" dirty="0">
              <a:latin typeface="Arial Rounded MT Bold" panose="020F0704030504030204" pitchFamily="34" charset="0"/>
            </a:endParaRPr>
          </a:p>
          <a:p>
            <a:endParaRPr lang="es-ES" dirty="0">
              <a:latin typeface="Arial Rounded MT Bold" panose="020F0704030504030204" pitchFamily="34" charset="0"/>
            </a:endParaRPr>
          </a:p>
          <a:p>
            <a:endParaRPr lang="es-ES" dirty="0">
              <a:latin typeface="Arial Rounded MT Bold" panose="020F0704030504030204" pitchFamily="34" charset="0"/>
            </a:endParaRPr>
          </a:p>
          <a:p>
            <a:endParaRPr lang="es-ES" sz="14400" dirty="0">
              <a:latin typeface="Arial Rounded MT Bold" panose="020F0704030504030204" pitchFamily="34" charset="0"/>
            </a:endParaRPr>
          </a:p>
          <a:p>
            <a:endParaRPr lang="es-ES" sz="14400" dirty="0">
              <a:latin typeface="Arial Rounded MT Bold" panose="020F0704030504030204" pitchFamily="34" charset="0"/>
            </a:endParaRPr>
          </a:p>
          <a:p>
            <a:r>
              <a:rPr lang="es-ES" sz="17600" dirty="0">
                <a:solidFill>
                  <a:schemeClr val="accent6">
                    <a:lumMod val="50000"/>
                  </a:schemeClr>
                </a:solidFill>
                <a:latin typeface="Arial Rounded MT Bold" panose="020F0704030504030204" pitchFamily="34" charset="0"/>
              </a:rPr>
              <a:t>VISIÓN</a:t>
            </a:r>
            <a:endParaRPr lang="es-CO" sz="17600" dirty="0">
              <a:solidFill>
                <a:schemeClr val="accent6">
                  <a:lumMod val="50000"/>
                </a:schemeClr>
              </a:solidFill>
              <a:latin typeface="Arial Rounded MT Bold" panose="020F0704030504030204" pitchFamily="34" charset="0"/>
            </a:endParaRPr>
          </a:p>
        </p:txBody>
      </p:sp>
      <p:sp>
        <p:nvSpPr>
          <p:cNvPr id="6" name="CuadroTexto 5">
            <a:extLst>
              <a:ext uri="{FF2B5EF4-FFF2-40B4-BE49-F238E27FC236}">
                <a16:creationId xmlns:a16="http://schemas.microsoft.com/office/drawing/2014/main" id="{A008DE3F-52FE-69F9-4F6D-911D77EC5600}"/>
              </a:ext>
            </a:extLst>
          </p:cNvPr>
          <p:cNvSpPr txBox="1"/>
          <p:nvPr/>
        </p:nvSpPr>
        <p:spPr>
          <a:xfrm>
            <a:off x="1143000" y="1504949"/>
            <a:ext cx="5581650" cy="2031325"/>
          </a:xfrm>
          <a:prstGeom prst="rect">
            <a:avLst/>
          </a:prstGeom>
          <a:noFill/>
        </p:spPr>
        <p:txBody>
          <a:bodyPr wrap="square" rtlCol="0">
            <a:spAutoFit/>
          </a:bodyPr>
          <a:lstStyle/>
          <a:p>
            <a:pPr algn="just"/>
            <a:r>
              <a:rPr lang="es-CO" sz="1400" dirty="0">
                <a:effectLst/>
                <a:latin typeface="Arial Rounded MT Bold" panose="020F0704030504030204" pitchFamily="34" charset="0"/>
                <a:ea typeface="Calibri" panose="020F0502020204030204" pitchFamily="34" charset="0"/>
              </a:rPr>
              <a:t>Gestionar las políticas, planes y acciones en materia de selección de</a:t>
            </a:r>
            <a:r>
              <a:rPr lang="es-CO" sz="1400" spc="-320"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talento</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humano,</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administrar</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los</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procedimientos</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para</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aumentar</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la</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competitividad</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de</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las</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dependencias,</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en</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el</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cumplimento</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de</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las</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responsabilidades institucionales, orientar y dirigir la calificación de servicios</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del personal de carrera y los programas de capacitación, bienestar social y</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salud</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ocupacional</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que</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permitan</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crear</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un</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ambiente</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de</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trabajo</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positivo,</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generando</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sentido</a:t>
            </a:r>
            <a:r>
              <a:rPr lang="es-CO" sz="1400" spc="-10"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de</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pertenencia</a:t>
            </a:r>
            <a:r>
              <a:rPr lang="es-CO" sz="1400" spc="-1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en el servidor</a:t>
            </a:r>
            <a:r>
              <a:rPr lang="es-CO" sz="1400" spc="1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público</a:t>
            </a:r>
            <a:endParaRPr lang="es-CO" sz="1400" dirty="0">
              <a:latin typeface="Arial Rounded MT Bold" panose="020F0704030504030204" pitchFamily="34" charset="0"/>
            </a:endParaRPr>
          </a:p>
        </p:txBody>
      </p:sp>
      <p:sp>
        <p:nvSpPr>
          <p:cNvPr id="8" name="CuadroTexto 7">
            <a:extLst>
              <a:ext uri="{FF2B5EF4-FFF2-40B4-BE49-F238E27FC236}">
                <a16:creationId xmlns:a16="http://schemas.microsoft.com/office/drawing/2014/main" id="{C947657E-7259-7948-0FC5-11944DB9E813}"/>
              </a:ext>
            </a:extLst>
          </p:cNvPr>
          <p:cNvSpPr txBox="1"/>
          <p:nvPr/>
        </p:nvSpPr>
        <p:spPr>
          <a:xfrm rot="10800000" flipV="1">
            <a:off x="5913119" y="4598551"/>
            <a:ext cx="5659753" cy="1169551"/>
          </a:xfrm>
          <a:prstGeom prst="rect">
            <a:avLst/>
          </a:prstGeom>
          <a:noFill/>
        </p:spPr>
        <p:txBody>
          <a:bodyPr wrap="square">
            <a:spAutoFit/>
          </a:bodyPr>
          <a:lstStyle/>
          <a:p>
            <a:pPr algn="just"/>
            <a:r>
              <a:rPr lang="es-CO" sz="1400" dirty="0">
                <a:effectLst/>
                <a:latin typeface="Arial Rounded MT Bold" panose="020F0704030504030204" pitchFamily="34" charset="0"/>
                <a:ea typeface="Calibri" panose="020F0502020204030204" pitchFamily="34" charset="0"/>
              </a:rPr>
              <a:t>Ubicar el talento humano de la Alcaldía en el más alto grado de</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eficiencia y eficacia, estableciendo sistemas y prácticas de gerencia fundadas </a:t>
            </a:r>
            <a:r>
              <a:rPr lang="es-CO" sz="1400" spc="-320"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en el mérito,</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el rendimiento, la honestidad, la flexibilidad,</a:t>
            </a:r>
            <a:r>
              <a:rPr lang="es-CO" sz="1400" spc="330"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la transparencia</a:t>
            </a:r>
            <a:r>
              <a:rPr lang="es-CO" sz="1400" spc="33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y</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la</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capacidad</a:t>
            </a:r>
            <a:r>
              <a:rPr lang="es-CO" sz="1400" spc="-10"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de</a:t>
            </a:r>
            <a:r>
              <a:rPr lang="es-CO" sz="1400" spc="10"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respuesta,</a:t>
            </a:r>
            <a:r>
              <a:rPr lang="es-CO" sz="1400" spc="-10"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de</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acuerdo</a:t>
            </a:r>
            <a:r>
              <a:rPr lang="es-CO" sz="1400" spc="5"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con</a:t>
            </a:r>
            <a:r>
              <a:rPr lang="es-CO" sz="1400" spc="-10" dirty="0">
                <a:effectLst/>
                <a:latin typeface="Arial Rounded MT Bold" panose="020F0704030504030204" pitchFamily="34" charset="0"/>
                <a:ea typeface="Calibri" panose="020F0502020204030204" pitchFamily="34" charset="0"/>
              </a:rPr>
              <a:t> </a:t>
            </a:r>
            <a:r>
              <a:rPr lang="es-CO" sz="1400" dirty="0">
                <a:effectLst/>
                <a:latin typeface="Arial Rounded MT Bold" panose="020F0704030504030204" pitchFamily="34" charset="0"/>
                <a:ea typeface="Calibri" panose="020F0502020204030204" pitchFamily="34" charset="0"/>
              </a:rPr>
              <a:t>la normatividad vigente.</a:t>
            </a:r>
            <a:endParaRPr lang="es-CO" sz="1400" dirty="0">
              <a:latin typeface="Arial Rounded MT Bold" panose="020F0704030504030204" pitchFamily="34" charset="0"/>
            </a:endParaRPr>
          </a:p>
        </p:txBody>
      </p:sp>
    </p:spTree>
    <p:extLst>
      <p:ext uri="{BB962C8B-B14F-4D97-AF65-F5344CB8AC3E}">
        <p14:creationId xmlns:p14="http://schemas.microsoft.com/office/powerpoint/2010/main" val="2947722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D2F26484-42AA-5622-87EB-A107360B3047}"/>
              </a:ext>
            </a:extLst>
          </p:cNvPr>
          <p:cNvSpPr txBox="1"/>
          <p:nvPr/>
        </p:nvSpPr>
        <p:spPr>
          <a:xfrm>
            <a:off x="1167771" y="802640"/>
            <a:ext cx="10186028" cy="584775"/>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Nómina Pensionados</a:t>
            </a:r>
            <a:r>
              <a:rPr lang="es-ES" sz="1800" dirty="0">
                <a:solidFill>
                  <a:schemeClr val="accent6">
                    <a:lumMod val="50000"/>
                  </a:schemeClr>
                </a:solidFill>
                <a:effectLst/>
                <a:latin typeface="Arial Rounded MT Bold" panose="020F0704030504030204" pitchFamily="34" charset="0"/>
                <a:ea typeface="Calibri" panose="020F0502020204030204" pitchFamily="34" charset="0"/>
              </a:rPr>
              <a:t>.</a:t>
            </a:r>
            <a:endParaRPr lang="es-ES" dirty="0">
              <a:solidFill>
                <a:schemeClr val="accent6">
                  <a:lumMod val="50000"/>
                </a:schemeClr>
              </a:solidFill>
              <a:latin typeface="Arial Rounded MT Bold" panose="020F0704030504030204" pitchFamily="34" charset="0"/>
            </a:endParaRPr>
          </a:p>
          <a:p>
            <a:pPr algn="just"/>
            <a:endParaRPr lang="es-ES" dirty="0">
              <a:latin typeface="Antique Olive Roman" panose="020B0603020204030204" pitchFamily="34" charset="0"/>
            </a:endParaRPr>
          </a:p>
        </p:txBody>
      </p:sp>
      <p:pic>
        <p:nvPicPr>
          <p:cNvPr id="7" name="Imagen 6">
            <a:extLst>
              <a:ext uri="{FF2B5EF4-FFF2-40B4-BE49-F238E27FC236}">
                <a16:creationId xmlns:a16="http://schemas.microsoft.com/office/drawing/2014/main" id="{0A8DE79E-ADF0-1B5D-1CB2-E0BA5F7FF805}"/>
              </a:ext>
            </a:extLst>
          </p:cNvPr>
          <p:cNvPicPr>
            <a:picLocks noChangeAspect="1"/>
          </p:cNvPicPr>
          <p:nvPr/>
        </p:nvPicPr>
        <p:blipFill>
          <a:blip r:embed="rId2"/>
          <a:stretch>
            <a:fillRect/>
          </a:stretch>
        </p:blipFill>
        <p:spPr>
          <a:xfrm>
            <a:off x="783690" y="895362"/>
            <a:ext cx="384081" cy="237765"/>
          </a:xfrm>
          <a:prstGeom prst="rect">
            <a:avLst/>
          </a:prstGeom>
        </p:spPr>
      </p:pic>
      <p:graphicFrame>
        <p:nvGraphicFramePr>
          <p:cNvPr id="8" name="Gráfico 7">
            <a:extLst>
              <a:ext uri="{FF2B5EF4-FFF2-40B4-BE49-F238E27FC236}">
                <a16:creationId xmlns:a16="http://schemas.microsoft.com/office/drawing/2014/main" id="{591646D6-F465-450D-89D6-B3EB50E9BEEE}"/>
              </a:ext>
            </a:extLst>
          </p:cNvPr>
          <p:cNvGraphicFramePr>
            <a:graphicFrameLocks/>
          </p:cNvGraphicFramePr>
          <p:nvPr/>
        </p:nvGraphicFramePr>
        <p:xfrm>
          <a:off x="563527" y="1480136"/>
          <a:ext cx="5532474" cy="305038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Gráfico 8">
            <a:extLst>
              <a:ext uri="{FF2B5EF4-FFF2-40B4-BE49-F238E27FC236}">
                <a16:creationId xmlns:a16="http://schemas.microsoft.com/office/drawing/2014/main" id="{C007E0D6-44C7-43AD-8B6E-B8440FA000EC}"/>
              </a:ext>
            </a:extLst>
          </p:cNvPr>
          <p:cNvGraphicFramePr>
            <a:graphicFrameLocks/>
          </p:cNvGraphicFramePr>
          <p:nvPr/>
        </p:nvGraphicFramePr>
        <p:xfrm>
          <a:off x="6205406" y="1480136"/>
          <a:ext cx="5649896" cy="3050382"/>
        </p:xfrm>
        <a:graphic>
          <a:graphicData uri="http://schemas.openxmlformats.org/drawingml/2006/chart">
            <c:chart xmlns:c="http://schemas.openxmlformats.org/drawingml/2006/chart" xmlns:r="http://schemas.openxmlformats.org/officeDocument/2006/relationships" r:id="rId4"/>
          </a:graphicData>
        </a:graphic>
      </p:graphicFrame>
      <p:sp>
        <p:nvSpPr>
          <p:cNvPr id="11" name="CuadroTexto 10">
            <a:extLst>
              <a:ext uri="{FF2B5EF4-FFF2-40B4-BE49-F238E27FC236}">
                <a16:creationId xmlns:a16="http://schemas.microsoft.com/office/drawing/2014/main" id="{C646FE86-335B-5D2E-6EA2-01B33770A5FC}"/>
              </a:ext>
            </a:extLst>
          </p:cNvPr>
          <p:cNvSpPr txBox="1"/>
          <p:nvPr/>
        </p:nvSpPr>
        <p:spPr>
          <a:xfrm>
            <a:off x="563526" y="4976037"/>
            <a:ext cx="5532473" cy="1191083"/>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Logros:</a:t>
            </a:r>
          </a:p>
          <a:p>
            <a:r>
              <a:rPr lang="es-ES" sz="1400" dirty="0">
                <a:latin typeface="Arial Rounded MT Bold" panose="020F0704030504030204" pitchFamily="34" charset="0"/>
              </a:rPr>
              <a:t>Depuración de nómina (Cruces de información y visitas domiciliarias, estudio de casos)</a:t>
            </a:r>
          </a:p>
          <a:p>
            <a:r>
              <a:rPr lang="es-ES" sz="1400" dirty="0">
                <a:latin typeface="Arial Rounded MT Bold" panose="020F0704030504030204" pitchFamily="34" charset="0"/>
              </a:rPr>
              <a:t>Obtención de recursos por parte del Ministerio de Hacienda. Por la vigencia 2023, desembolsarán $54mm</a:t>
            </a:r>
          </a:p>
          <a:p>
            <a:endParaRPr lang="es-CO" sz="1400" dirty="0">
              <a:latin typeface="Arial Rounded MT Bold" panose="020F0704030504030204" pitchFamily="34" charset="0"/>
            </a:endParaRPr>
          </a:p>
        </p:txBody>
      </p:sp>
      <p:sp>
        <p:nvSpPr>
          <p:cNvPr id="12" name="CuadroTexto 11">
            <a:extLst>
              <a:ext uri="{FF2B5EF4-FFF2-40B4-BE49-F238E27FC236}">
                <a16:creationId xmlns:a16="http://schemas.microsoft.com/office/drawing/2014/main" id="{FD03FB07-E32C-EC4C-58BF-9F8C4782A734}"/>
              </a:ext>
            </a:extLst>
          </p:cNvPr>
          <p:cNvSpPr txBox="1"/>
          <p:nvPr/>
        </p:nvSpPr>
        <p:spPr>
          <a:xfrm>
            <a:off x="6322828" y="4976038"/>
            <a:ext cx="5532473" cy="447546"/>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Retos:</a:t>
            </a:r>
          </a:p>
          <a:p>
            <a:r>
              <a:rPr lang="es-CO" sz="1400" dirty="0">
                <a:latin typeface="Arial Rounded MT Bold" panose="020F0704030504030204" pitchFamily="34" charset="0"/>
              </a:rPr>
              <a:t>Depuración nómina de pensionados.</a:t>
            </a:r>
          </a:p>
        </p:txBody>
      </p:sp>
    </p:spTree>
    <p:extLst>
      <p:ext uri="{BB962C8B-B14F-4D97-AF65-F5344CB8AC3E}">
        <p14:creationId xmlns:p14="http://schemas.microsoft.com/office/powerpoint/2010/main" val="550164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082432" y="602214"/>
            <a:ext cx="8556867" cy="628600"/>
          </a:xfrm>
        </p:spPr>
        <p:txBody>
          <a:bodyPr>
            <a:noAutofit/>
          </a:bodyPr>
          <a:lstStyle/>
          <a:p>
            <a:r>
              <a:rPr lang="es-ES" sz="3600" dirty="0">
                <a:solidFill>
                  <a:schemeClr val="accent6">
                    <a:lumMod val="50000"/>
                  </a:schemeClr>
                </a:solidFill>
                <a:latin typeface="Arial Rounded MT Bold" panose="020F0704030504030204" pitchFamily="34" charset="0"/>
              </a:rPr>
              <a:t>PENSIONES</a:t>
            </a:r>
            <a:endParaRPr lang="es-CO" sz="3600" dirty="0">
              <a:solidFill>
                <a:schemeClr val="accent6">
                  <a:lumMod val="50000"/>
                </a:schemeClr>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020E4AC9-A644-5483-76CD-BA870BD27C1E}"/>
              </a:ext>
            </a:extLst>
          </p:cNvPr>
          <p:cNvPicPr>
            <a:picLocks noChangeAspect="1"/>
          </p:cNvPicPr>
          <p:nvPr/>
        </p:nvPicPr>
        <p:blipFill>
          <a:blip r:embed="rId2"/>
          <a:stretch>
            <a:fillRect/>
          </a:stretch>
        </p:blipFill>
        <p:spPr>
          <a:xfrm>
            <a:off x="1167771" y="1181502"/>
            <a:ext cx="3891909" cy="49312"/>
          </a:xfrm>
          <a:prstGeom prst="rect">
            <a:avLst/>
          </a:prstGeom>
        </p:spPr>
      </p:pic>
      <p:pic>
        <p:nvPicPr>
          <p:cNvPr id="4" name="Imagen 3">
            <a:extLst>
              <a:ext uri="{FF2B5EF4-FFF2-40B4-BE49-F238E27FC236}">
                <a16:creationId xmlns:a16="http://schemas.microsoft.com/office/drawing/2014/main" id="{9BCD7039-F802-C317-BF46-267135A46FAC}"/>
              </a:ext>
            </a:extLst>
          </p:cNvPr>
          <p:cNvPicPr>
            <a:picLocks noChangeAspect="1"/>
          </p:cNvPicPr>
          <p:nvPr/>
        </p:nvPicPr>
        <p:blipFill>
          <a:blip r:embed="rId3"/>
          <a:stretch>
            <a:fillRect/>
          </a:stretch>
        </p:blipFill>
        <p:spPr>
          <a:xfrm>
            <a:off x="698351" y="1483713"/>
            <a:ext cx="384081" cy="237765"/>
          </a:xfrm>
          <a:prstGeom prst="rect">
            <a:avLst/>
          </a:prstGeom>
        </p:spPr>
      </p:pic>
      <p:sp>
        <p:nvSpPr>
          <p:cNvPr id="5" name="CuadroTexto 4">
            <a:extLst>
              <a:ext uri="{FF2B5EF4-FFF2-40B4-BE49-F238E27FC236}">
                <a16:creationId xmlns:a16="http://schemas.microsoft.com/office/drawing/2014/main" id="{A00F86F4-0BA7-4F0A-AF3C-6C1B91231364}"/>
              </a:ext>
            </a:extLst>
          </p:cNvPr>
          <p:cNvSpPr txBox="1"/>
          <p:nvPr/>
        </p:nvSpPr>
        <p:spPr>
          <a:xfrm>
            <a:off x="1167771" y="1483713"/>
            <a:ext cx="10186028" cy="326388"/>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Sustituciones.</a:t>
            </a:r>
          </a:p>
        </p:txBody>
      </p:sp>
      <p:pic>
        <p:nvPicPr>
          <p:cNvPr id="8" name="Imagen 7">
            <a:extLst>
              <a:ext uri="{FF2B5EF4-FFF2-40B4-BE49-F238E27FC236}">
                <a16:creationId xmlns:a16="http://schemas.microsoft.com/office/drawing/2014/main" id="{FC8E221C-054A-28DD-38D4-663106A9A1D0}"/>
              </a:ext>
            </a:extLst>
          </p:cNvPr>
          <p:cNvPicPr>
            <a:picLocks noChangeAspect="1"/>
          </p:cNvPicPr>
          <p:nvPr/>
        </p:nvPicPr>
        <p:blipFill>
          <a:blip r:embed="rId3"/>
          <a:stretch>
            <a:fillRect/>
          </a:stretch>
        </p:blipFill>
        <p:spPr>
          <a:xfrm>
            <a:off x="698350" y="4198559"/>
            <a:ext cx="384081" cy="237765"/>
          </a:xfrm>
          <a:prstGeom prst="rect">
            <a:avLst/>
          </a:prstGeom>
        </p:spPr>
      </p:pic>
      <p:sp>
        <p:nvSpPr>
          <p:cNvPr id="10" name="CuadroTexto 9">
            <a:extLst>
              <a:ext uri="{FF2B5EF4-FFF2-40B4-BE49-F238E27FC236}">
                <a16:creationId xmlns:a16="http://schemas.microsoft.com/office/drawing/2014/main" id="{4E3666A1-A67A-E85D-085F-70B27D00EFC5}"/>
              </a:ext>
            </a:extLst>
          </p:cNvPr>
          <p:cNvSpPr txBox="1"/>
          <p:nvPr/>
        </p:nvSpPr>
        <p:spPr>
          <a:xfrm>
            <a:off x="1307622" y="4109936"/>
            <a:ext cx="10186028" cy="326388"/>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Indemnizaciones sustitutivas.</a:t>
            </a:r>
          </a:p>
        </p:txBody>
      </p:sp>
      <p:pic>
        <p:nvPicPr>
          <p:cNvPr id="14" name="Imagen 13">
            <a:extLst>
              <a:ext uri="{FF2B5EF4-FFF2-40B4-BE49-F238E27FC236}">
                <a16:creationId xmlns:a16="http://schemas.microsoft.com/office/drawing/2014/main" id="{DA3D4BCD-8572-B209-21CD-F15860EB0143}"/>
              </a:ext>
            </a:extLst>
          </p:cNvPr>
          <p:cNvPicPr>
            <a:picLocks noChangeAspect="1"/>
          </p:cNvPicPr>
          <p:nvPr/>
        </p:nvPicPr>
        <p:blipFill>
          <a:blip r:embed="rId4"/>
          <a:stretch>
            <a:fillRect/>
          </a:stretch>
        </p:blipFill>
        <p:spPr>
          <a:xfrm>
            <a:off x="1600200" y="2228850"/>
            <a:ext cx="8772525" cy="1670074"/>
          </a:xfrm>
          <a:prstGeom prst="rect">
            <a:avLst/>
          </a:prstGeom>
        </p:spPr>
      </p:pic>
      <p:pic>
        <p:nvPicPr>
          <p:cNvPr id="16" name="Imagen 15">
            <a:extLst>
              <a:ext uri="{FF2B5EF4-FFF2-40B4-BE49-F238E27FC236}">
                <a16:creationId xmlns:a16="http://schemas.microsoft.com/office/drawing/2014/main" id="{B77BC6F3-2A36-2E6A-14D4-CB6C43A9958D}"/>
              </a:ext>
            </a:extLst>
          </p:cNvPr>
          <p:cNvPicPr>
            <a:picLocks noChangeAspect="1"/>
          </p:cNvPicPr>
          <p:nvPr/>
        </p:nvPicPr>
        <p:blipFill>
          <a:blip r:embed="rId5"/>
          <a:stretch>
            <a:fillRect/>
          </a:stretch>
        </p:blipFill>
        <p:spPr>
          <a:xfrm>
            <a:off x="1704975" y="4600173"/>
            <a:ext cx="8782049" cy="1712361"/>
          </a:xfrm>
          <a:prstGeom prst="rect">
            <a:avLst/>
          </a:prstGeom>
        </p:spPr>
      </p:pic>
    </p:spTree>
    <p:extLst>
      <p:ext uri="{BB962C8B-B14F-4D97-AF65-F5344CB8AC3E}">
        <p14:creationId xmlns:p14="http://schemas.microsoft.com/office/powerpoint/2010/main" val="3383462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9BCD7039-F802-C317-BF46-267135A46FAC}"/>
              </a:ext>
            </a:extLst>
          </p:cNvPr>
          <p:cNvPicPr>
            <a:picLocks noChangeAspect="1"/>
          </p:cNvPicPr>
          <p:nvPr/>
        </p:nvPicPr>
        <p:blipFill>
          <a:blip r:embed="rId2"/>
          <a:stretch>
            <a:fillRect/>
          </a:stretch>
        </p:blipFill>
        <p:spPr>
          <a:xfrm>
            <a:off x="646160" y="758774"/>
            <a:ext cx="384081" cy="237765"/>
          </a:xfrm>
          <a:prstGeom prst="rect">
            <a:avLst/>
          </a:prstGeom>
        </p:spPr>
      </p:pic>
      <p:sp>
        <p:nvSpPr>
          <p:cNvPr id="5" name="CuadroTexto 4">
            <a:extLst>
              <a:ext uri="{FF2B5EF4-FFF2-40B4-BE49-F238E27FC236}">
                <a16:creationId xmlns:a16="http://schemas.microsoft.com/office/drawing/2014/main" id="{A00F86F4-0BA7-4F0A-AF3C-6C1B91231364}"/>
              </a:ext>
            </a:extLst>
          </p:cNvPr>
          <p:cNvSpPr txBox="1"/>
          <p:nvPr/>
        </p:nvSpPr>
        <p:spPr>
          <a:xfrm>
            <a:off x="1167771" y="659220"/>
            <a:ext cx="10186028" cy="400583"/>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Bonos pensionales.</a:t>
            </a:r>
          </a:p>
        </p:txBody>
      </p:sp>
      <p:pic>
        <p:nvPicPr>
          <p:cNvPr id="8" name="Imagen 7">
            <a:extLst>
              <a:ext uri="{FF2B5EF4-FFF2-40B4-BE49-F238E27FC236}">
                <a16:creationId xmlns:a16="http://schemas.microsoft.com/office/drawing/2014/main" id="{FC8E221C-054A-28DD-38D4-663106A9A1D0}"/>
              </a:ext>
            </a:extLst>
          </p:cNvPr>
          <p:cNvPicPr>
            <a:picLocks noChangeAspect="1"/>
          </p:cNvPicPr>
          <p:nvPr/>
        </p:nvPicPr>
        <p:blipFill>
          <a:blip r:embed="rId2"/>
          <a:stretch>
            <a:fillRect/>
          </a:stretch>
        </p:blipFill>
        <p:spPr>
          <a:xfrm>
            <a:off x="707875" y="4330625"/>
            <a:ext cx="384081" cy="237765"/>
          </a:xfrm>
          <a:prstGeom prst="rect">
            <a:avLst/>
          </a:prstGeom>
        </p:spPr>
      </p:pic>
      <p:sp>
        <p:nvSpPr>
          <p:cNvPr id="10" name="CuadroTexto 9">
            <a:extLst>
              <a:ext uri="{FF2B5EF4-FFF2-40B4-BE49-F238E27FC236}">
                <a16:creationId xmlns:a16="http://schemas.microsoft.com/office/drawing/2014/main" id="{4E3666A1-A67A-E85D-085F-70B27D00EFC5}"/>
              </a:ext>
            </a:extLst>
          </p:cNvPr>
          <p:cNvSpPr txBox="1"/>
          <p:nvPr/>
        </p:nvSpPr>
        <p:spPr>
          <a:xfrm>
            <a:off x="1167771" y="4287224"/>
            <a:ext cx="10325879" cy="541951"/>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Cuotas partes.</a:t>
            </a:r>
          </a:p>
        </p:txBody>
      </p:sp>
      <p:pic>
        <p:nvPicPr>
          <p:cNvPr id="11" name="Imagen 10">
            <a:extLst>
              <a:ext uri="{FF2B5EF4-FFF2-40B4-BE49-F238E27FC236}">
                <a16:creationId xmlns:a16="http://schemas.microsoft.com/office/drawing/2014/main" id="{F73AB59C-E615-805F-C9FB-2D436164E68C}"/>
              </a:ext>
            </a:extLst>
          </p:cNvPr>
          <p:cNvPicPr>
            <a:picLocks noChangeAspect="1"/>
          </p:cNvPicPr>
          <p:nvPr/>
        </p:nvPicPr>
        <p:blipFill>
          <a:blip r:embed="rId3"/>
          <a:stretch>
            <a:fillRect/>
          </a:stretch>
        </p:blipFill>
        <p:spPr>
          <a:xfrm>
            <a:off x="1167771" y="1207054"/>
            <a:ext cx="5711494" cy="2902882"/>
          </a:xfrm>
          <a:prstGeom prst="rect">
            <a:avLst/>
          </a:prstGeom>
        </p:spPr>
      </p:pic>
      <p:sp>
        <p:nvSpPr>
          <p:cNvPr id="13" name="CuadroTexto 12">
            <a:extLst>
              <a:ext uri="{FF2B5EF4-FFF2-40B4-BE49-F238E27FC236}">
                <a16:creationId xmlns:a16="http://schemas.microsoft.com/office/drawing/2014/main" id="{D59897A9-64CE-DE75-E11D-8B125A4E7852}"/>
              </a:ext>
            </a:extLst>
          </p:cNvPr>
          <p:cNvSpPr txBox="1"/>
          <p:nvPr/>
        </p:nvSpPr>
        <p:spPr>
          <a:xfrm>
            <a:off x="7155712" y="2073349"/>
            <a:ext cx="3763925" cy="1200329"/>
          </a:xfrm>
          <a:prstGeom prst="rect">
            <a:avLst/>
          </a:prstGeom>
          <a:noFill/>
        </p:spPr>
        <p:txBody>
          <a:bodyPr wrap="square" rtlCol="0">
            <a:spAutoFit/>
          </a:bodyPr>
          <a:lstStyle/>
          <a:p>
            <a:pPr algn="just"/>
            <a:r>
              <a:rPr lang="es-ES" dirty="0">
                <a:latin typeface="Arial Rounded MT Bold" panose="020F0704030504030204" pitchFamily="34" charset="0"/>
              </a:rPr>
              <a:t>Pagados con recursos de FONPET, hasta el monto de $8.403.361.340, destinados por el Ministerio de Hacienda</a:t>
            </a:r>
            <a:endParaRPr lang="es-CO" dirty="0">
              <a:latin typeface="Arial Rounded MT Bold" panose="020F0704030504030204" pitchFamily="34" charset="0"/>
            </a:endParaRPr>
          </a:p>
        </p:txBody>
      </p:sp>
      <p:sp>
        <p:nvSpPr>
          <p:cNvPr id="2" name="CuadroTexto 1">
            <a:extLst>
              <a:ext uri="{FF2B5EF4-FFF2-40B4-BE49-F238E27FC236}">
                <a16:creationId xmlns:a16="http://schemas.microsoft.com/office/drawing/2014/main" id="{C2933C58-04A1-A71D-04EF-5F5028E25614}"/>
              </a:ext>
            </a:extLst>
          </p:cNvPr>
          <p:cNvSpPr txBox="1"/>
          <p:nvPr/>
        </p:nvSpPr>
        <p:spPr>
          <a:xfrm>
            <a:off x="1552574" y="5076824"/>
            <a:ext cx="9172575" cy="369332"/>
          </a:xfrm>
          <a:prstGeom prst="rect">
            <a:avLst/>
          </a:prstGeom>
          <a:noFill/>
        </p:spPr>
        <p:txBody>
          <a:bodyPr wrap="square" rtlCol="0">
            <a:spAutoFit/>
          </a:bodyPr>
          <a:lstStyle/>
          <a:p>
            <a:r>
              <a:rPr lang="es-ES" dirty="0"/>
              <a:t>FACTURACIÓN ENERO – SEPTIEMBRE				</a:t>
            </a:r>
            <a:r>
              <a:rPr lang="es-ES" b="1" dirty="0"/>
              <a:t>$204.496.659</a:t>
            </a:r>
            <a:endParaRPr lang="es-CO" b="1" dirty="0"/>
          </a:p>
        </p:txBody>
      </p:sp>
    </p:spTree>
    <p:extLst>
      <p:ext uri="{BB962C8B-B14F-4D97-AF65-F5344CB8AC3E}">
        <p14:creationId xmlns:p14="http://schemas.microsoft.com/office/powerpoint/2010/main" val="25574144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082432" y="602214"/>
            <a:ext cx="8556867" cy="628600"/>
          </a:xfrm>
        </p:spPr>
        <p:txBody>
          <a:bodyPr>
            <a:noAutofit/>
          </a:bodyPr>
          <a:lstStyle/>
          <a:p>
            <a:r>
              <a:rPr lang="es-ES" sz="3600" dirty="0">
                <a:solidFill>
                  <a:schemeClr val="accent6">
                    <a:lumMod val="50000"/>
                  </a:schemeClr>
                </a:solidFill>
                <a:latin typeface="Arial Rounded MT Bold" panose="020F0704030504030204" pitchFamily="34" charset="0"/>
              </a:rPr>
              <a:t>GESTIÓN DOCUMENTAL</a:t>
            </a:r>
            <a:endParaRPr lang="es-CO" sz="3600" dirty="0">
              <a:solidFill>
                <a:schemeClr val="accent6">
                  <a:lumMod val="50000"/>
                </a:schemeClr>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020E4AC9-A644-5483-76CD-BA870BD27C1E}"/>
              </a:ext>
            </a:extLst>
          </p:cNvPr>
          <p:cNvPicPr>
            <a:picLocks noChangeAspect="1"/>
          </p:cNvPicPr>
          <p:nvPr/>
        </p:nvPicPr>
        <p:blipFill>
          <a:blip r:embed="rId2"/>
          <a:stretch>
            <a:fillRect/>
          </a:stretch>
        </p:blipFill>
        <p:spPr>
          <a:xfrm>
            <a:off x="1167771" y="1181502"/>
            <a:ext cx="5520108" cy="69942"/>
          </a:xfrm>
          <a:prstGeom prst="rect">
            <a:avLst/>
          </a:prstGeom>
        </p:spPr>
      </p:pic>
      <p:sp>
        <p:nvSpPr>
          <p:cNvPr id="5" name="CuadroTexto 4">
            <a:extLst>
              <a:ext uri="{FF2B5EF4-FFF2-40B4-BE49-F238E27FC236}">
                <a16:creationId xmlns:a16="http://schemas.microsoft.com/office/drawing/2014/main" id="{A00F86F4-0BA7-4F0A-AF3C-6C1B91231364}"/>
              </a:ext>
            </a:extLst>
          </p:cNvPr>
          <p:cNvSpPr txBox="1"/>
          <p:nvPr/>
        </p:nvSpPr>
        <p:spPr>
          <a:xfrm>
            <a:off x="1956391" y="2359149"/>
            <a:ext cx="9397408" cy="628600"/>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rPr>
              <a:t>Administración de 2082 expedientes laborales de empleados activos, 17.673 retirados y 2335 pensionados.</a:t>
            </a:r>
          </a:p>
          <a:p>
            <a:pPr algn="just"/>
            <a:endParaRPr lang="es-ES" dirty="0">
              <a:latin typeface="Antique Olive Roman" panose="020B0603020204030204" pitchFamily="34" charset="0"/>
            </a:endParaRPr>
          </a:p>
        </p:txBody>
      </p:sp>
      <p:sp>
        <p:nvSpPr>
          <p:cNvPr id="8" name="CuadroTexto 7">
            <a:extLst>
              <a:ext uri="{FF2B5EF4-FFF2-40B4-BE49-F238E27FC236}">
                <a16:creationId xmlns:a16="http://schemas.microsoft.com/office/drawing/2014/main" id="{1187178F-6356-0315-A682-06BD6DECF031}"/>
              </a:ext>
            </a:extLst>
          </p:cNvPr>
          <p:cNvSpPr txBox="1"/>
          <p:nvPr/>
        </p:nvSpPr>
        <p:spPr>
          <a:xfrm>
            <a:off x="1167770" y="3678866"/>
            <a:ext cx="4928229" cy="1679944"/>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Logros:</a:t>
            </a:r>
          </a:p>
          <a:p>
            <a:r>
              <a:rPr lang="es-ES" sz="1400" dirty="0">
                <a:latin typeface="Arial Rounded MT Bold" panose="020F0704030504030204" pitchFamily="34" charset="0"/>
              </a:rPr>
              <a:t>Avance en la meta de organización de expedientes conforme los lineamientos del Archivo General de la nación.</a:t>
            </a:r>
          </a:p>
          <a:p>
            <a:endParaRPr lang="es-ES" sz="1400" dirty="0">
              <a:latin typeface="Arial Rounded MT Bold" panose="020F0704030504030204" pitchFamily="34" charset="0"/>
            </a:endParaRPr>
          </a:p>
          <a:p>
            <a:endParaRPr lang="es-CO" sz="1400" dirty="0">
              <a:latin typeface="Arial Rounded MT Bold" panose="020F0704030504030204" pitchFamily="34" charset="0"/>
            </a:endParaRPr>
          </a:p>
        </p:txBody>
      </p:sp>
      <p:pic>
        <p:nvPicPr>
          <p:cNvPr id="14" name="Gráfico 13" descr="Caja (archivo) contorno">
            <a:extLst>
              <a:ext uri="{FF2B5EF4-FFF2-40B4-BE49-F238E27FC236}">
                <a16:creationId xmlns:a16="http://schemas.microsoft.com/office/drawing/2014/main" id="{FDAF7673-C06C-5AF0-37A7-3EA253040F0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1991" y="2264734"/>
            <a:ext cx="914400" cy="914400"/>
          </a:xfrm>
          <a:prstGeom prst="rect">
            <a:avLst/>
          </a:prstGeom>
        </p:spPr>
      </p:pic>
      <p:sp>
        <p:nvSpPr>
          <p:cNvPr id="15" name="CuadroTexto 14">
            <a:extLst>
              <a:ext uri="{FF2B5EF4-FFF2-40B4-BE49-F238E27FC236}">
                <a16:creationId xmlns:a16="http://schemas.microsoft.com/office/drawing/2014/main" id="{71230FFA-5576-3F31-69BA-05BAFA881A86}"/>
              </a:ext>
            </a:extLst>
          </p:cNvPr>
          <p:cNvSpPr txBox="1"/>
          <p:nvPr/>
        </p:nvSpPr>
        <p:spPr>
          <a:xfrm>
            <a:off x="6095999" y="3487481"/>
            <a:ext cx="5257800" cy="1598869"/>
          </a:xfrm>
          <a:prstGeom prst="rect">
            <a:avLst/>
          </a:prstGeom>
          <a:noFill/>
        </p:spPr>
        <p:txBody>
          <a:bodyPr wrap="square" rtlCol="0">
            <a:noAutofit/>
          </a:bodyPr>
          <a:lstStyle/>
          <a:p>
            <a:r>
              <a:rPr lang="es-ES" sz="1400" dirty="0">
                <a:solidFill>
                  <a:schemeClr val="accent6">
                    <a:lumMod val="50000"/>
                  </a:schemeClr>
                </a:solidFill>
                <a:latin typeface="Arial Rounded MT Bold" panose="020F0704030504030204" pitchFamily="34" charset="0"/>
              </a:rPr>
              <a:t>Retos:</a:t>
            </a:r>
          </a:p>
          <a:p>
            <a:pPr algn="just"/>
            <a:r>
              <a:rPr lang="es-ES" sz="1400" dirty="0">
                <a:latin typeface="Arial Rounded MT Bold" panose="020F0704030504030204" pitchFamily="34" charset="0"/>
              </a:rPr>
              <a:t>Espacio físico reducido.</a:t>
            </a:r>
          </a:p>
          <a:p>
            <a:pPr algn="just"/>
            <a:r>
              <a:rPr lang="es-ES" sz="1400" dirty="0">
                <a:latin typeface="Arial Rounded MT Bold" panose="020F0704030504030204" pitchFamily="34" charset="0"/>
              </a:rPr>
              <a:t>Digitalización para conservar expedientes en riesgo de deterioro.</a:t>
            </a:r>
          </a:p>
          <a:p>
            <a:pPr algn="just"/>
            <a:r>
              <a:rPr lang="es-ES" sz="1400" dirty="0">
                <a:latin typeface="Arial Rounded MT Bold" panose="020F0704030504030204" pitchFamily="34" charset="0"/>
              </a:rPr>
              <a:t>Instalaciones del archivo de expedientes de funcionarios inactivos con problemas de humedad y espacios.</a:t>
            </a:r>
          </a:p>
          <a:p>
            <a:pPr algn="just"/>
            <a:endParaRPr lang="es-ES" sz="1400" dirty="0">
              <a:latin typeface="Arial Rounded MT Bold" panose="020F0704030504030204" pitchFamily="34" charset="0"/>
            </a:endParaRPr>
          </a:p>
          <a:p>
            <a:endParaRPr lang="es-CO" sz="1400" dirty="0">
              <a:latin typeface="Arial Rounded MT Bold" panose="020F0704030504030204" pitchFamily="34" charset="0"/>
            </a:endParaRPr>
          </a:p>
        </p:txBody>
      </p:sp>
    </p:spTree>
    <p:extLst>
      <p:ext uri="{BB962C8B-B14F-4D97-AF65-F5344CB8AC3E}">
        <p14:creationId xmlns:p14="http://schemas.microsoft.com/office/powerpoint/2010/main" val="25867260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082432" y="602214"/>
            <a:ext cx="8556867" cy="628600"/>
          </a:xfrm>
        </p:spPr>
        <p:txBody>
          <a:bodyPr>
            <a:noAutofit/>
          </a:bodyPr>
          <a:lstStyle/>
          <a:p>
            <a:r>
              <a:rPr lang="es-ES" sz="3600" dirty="0">
                <a:solidFill>
                  <a:schemeClr val="accent6">
                    <a:lumMod val="50000"/>
                  </a:schemeClr>
                </a:solidFill>
                <a:latin typeface="Arial Rounded MT Bold" panose="020F0704030504030204" pitchFamily="34" charset="0"/>
              </a:rPr>
              <a:t>CONTRATACIÓN</a:t>
            </a:r>
            <a:endParaRPr lang="es-CO" sz="3600" dirty="0">
              <a:solidFill>
                <a:schemeClr val="accent6">
                  <a:lumMod val="50000"/>
                </a:schemeClr>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020E4AC9-A644-5483-76CD-BA870BD27C1E}"/>
              </a:ext>
            </a:extLst>
          </p:cNvPr>
          <p:cNvPicPr>
            <a:picLocks noChangeAspect="1"/>
          </p:cNvPicPr>
          <p:nvPr/>
        </p:nvPicPr>
        <p:blipFill>
          <a:blip r:embed="rId2"/>
          <a:stretch>
            <a:fillRect/>
          </a:stretch>
        </p:blipFill>
        <p:spPr>
          <a:xfrm>
            <a:off x="1167771" y="1181502"/>
            <a:ext cx="5520108" cy="69942"/>
          </a:xfrm>
          <a:prstGeom prst="rect">
            <a:avLst/>
          </a:prstGeom>
        </p:spPr>
      </p:pic>
      <p:graphicFrame>
        <p:nvGraphicFramePr>
          <p:cNvPr id="5" name="Tabla 4">
            <a:extLst>
              <a:ext uri="{FF2B5EF4-FFF2-40B4-BE49-F238E27FC236}">
                <a16:creationId xmlns:a16="http://schemas.microsoft.com/office/drawing/2014/main" id="{C945E542-DF63-9DA0-01B1-7AC9E05FC31C}"/>
              </a:ext>
            </a:extLst>
          </p:cNvPr>
          <p:cNvGraphicFramePr>
            <a:graphicFrameLocks noGrp="1"/>
          </p:cNvGraphicFramePr>
          <p:nvPr>
            <p:extLst>
              <p:ext uri="{D42A27DB-BD31-4B8C-83A1-F6EECF244321}">
                <p14:modId xmlns:p14="http://schemas.microsoft.com/office/powerpoint/2010/main" val="752302079"/>
              </p:ext>
            </p:extLst>
          </p:nvPr>
        </p:nvGraphicFramePr>
        <p:xfrm>
          <a:off x="1295400" y="1810102"/>
          <a:ext cx="8934449" cy="3647720"/>
        </p:xfrm>
        <a:graphic>
          <a:graphicData uri="http://schemas.openxmlformats.org/drawingml/2006/table">
            <a:tbl>
              <a:tblPr/>
              <a:tblGrid>
                <a:gridCol w="3332110">
                  <a:extLst>
                    <a:ext uri="{9D8B030D-6E8A-4147-A177-3AD203B41FA5}">
                      <a16:colId xmlns:a16="http://schemas.microsoft.com/office/drawing/2014/main" val="289967908"/>
                    </a:ext>
                  </a:extLst>
                </a:gridCol>
                <a:gridCol w="3258877">
                  <a:extLst>
                    <a:ext uri="{9D8B030D-6E8A-4147-A177-3AD203B41FA5}">
                      <a16:colId xmlns:a16="http://schemas.microsoft.com/office/drawing/2014/main" val="272321600"/>
                    </a:ext>
                  </a:extLst>
                </a:gridCol>
                <a:gridCol w="2343462">
                  <a:extLst>
                    <a:ext uri="{9D8B030D-6E8A-4147-A177-3AD203B41FA5}">
                      <a16:colId xmlns:a16="http://schemas.microsoft.com/office/drawing/2014/main" val="336530567"/>
                    </a:ext>
                  </a:extLst>
                </a:gridCol>
              </a:tblGrid>
              <a:tr h="911930">
                <a:tc>
                  <a:txBody>
                    <a:bodyPr/>
                    <a:lstStyle/>
                    <a:p>
                      <a:pPr algn="ctr" fontAlgn="ctr"/>
                      <a:r>
                        <a:rPr lang="es-CO" sz="1600" b="1" i="0" u="none" strike="noStrike">
                          <a:solidFill>
                            <a:srgbClr val="FFFFFF"/>
                          </a:solidFill>
                          <a:effectLst/>
                          <a:latin typeface="Arial Rounded MT Bold" panose="020F0704030504030204" pitchFamily="34" charset="0"/>
                        </a:rPr>
                        <a:t>CONTRATACIÓN DIRECTA</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a:txBody>
                    <a:bodyPr/>
                    <a:lstStyle/>
                    <a:p>
                      <a:pPr algn="ctr" fontAlgn="ctr"/>
                      <a:r>
                        <a:rPr lang="es-CO" sz="1600" b="1" i="0" u="none" strike="noStrike">
                          <a:solidFill>
                            <a:srgbClr val="FFFFFF"/>
                          </a:solidFill>
                          <a:effectLst/>
                          <a:latin typeface="Arial Rounded MT Bold" panose="020F0704030504030204" pitchFamily="34" charset="0"/>
                        </a:rPr>
                        <a:t>VALOR TOTAL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a:txBody>
                    <a:bodyPr/>
                    <a:lstStyle/>
                    <a:p>
                      <a:pPr algn="ctr" fontAlgn="ctr"/>
                      <a:r>
                        <a:rPr lang="es-CO" sz="1600" b="1" i="0" u="none" strike="noStrike">
                          <a:solidFill>
                            <a:srgbClr val="FFFFFF"/>
                          </a:solidFill>
                          <a:effectLst/>
                          <a:latin typeface="Arial Rounded MT Bold" panose="020F0704030504030204" pitchFamily="34" charset="0"/>
                        </a:rPr>
                        <a:t>No. CONTRATOS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val="287195002"/>
                  </a:ext>
                </a:extLst>
              </a:tr>
              <a:tr h="911930">
                <a:tc>
                  <a:txBody>
                    <a:bodyPr/>
                    <a:lstStyle/>
                    <a:p>
                      <a:pPr algn="l" fontAlgn="ctr"/>
                      <a:r>
                        <a:rPr lang="es-CO" sz="1600" b="0" i="0" u="none" strike="noStrike">
                          <a:solidFill>
                            <a:srgbClr val="000000"/>
                          </a:solidFill>
                          <a:effectLst/>
                          <a:latin typeface="Arial Rounded MT Bold" panose="020F0704030504030204" pitchFamily="34" charset="0"/>
                        </a:rPr>
                        <a:t>APOYO A LA GESTIÒN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1600" b="0" i="0" u="none" strike="noStrike">
                          <a:solidFill>
                            <a:srgbClr val="000000"/>
                          </a:solidFill>
                          <a:effectLst/>
                          <a:latin typeface="Arial Rounded MT Bold" panose="020F0704030504030204" pitchFamily="34" charset="0"/>
                        </a:rPr>
                        <a:t> $                          1.104.700.000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600" b="0" i="0" u="none" strike="noStrike">
                          <a:solidFill>
                            <a:srgbClr val="000000"/>
                          </a:solidFill>
                          <a:effectLst/>
                          <a:latin typeface="Arial Rounded MT Bold" panose="020F0704030504030204" pitchFamily="34" charset="0"/>
                        </a:rPr>
                        <a:t>123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5960050"/>
                  </a:ext>
                </a:extLst>
              </a:tr>
              <a:tr h="911930">
                <a:tc>
                  <a:txBody>
                    <a:bodyPr/>
                    <a:lstStyle/>
                    <a:p>
                      <a:pPr algn="l" fontAlgn="ctr"/>
                      <a:r>
                        <a:rPr lang="es-CO" sz="1600" b="0" i="0" u="none" strike="noStrike">
                          <a:solidFill>
                            <a:srgbClr val="000000"/>
                          </a:solidFill>
                          <a:effectLst/>
                          <a:latin typeface="Arial Rounded MT Bold" panose="020F0704030504030204" pitchFamily="34" charset="0"/>
                        </a:rPr>
                        <a:t>PROFESIONALES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1600" b="0" i="0" u="none" strike="noStrike">
                          <a:solidFill>
                            <a:srgbClr val="000000"/>
                          </a:solidFill>
                          <a:effectLst/>
                          <a:latin typeface="Arial Rounded MT Bold" panose="020F0704030504030204" pitchFamily="34" charset="0"/>
                        </a:rPr>
                        <a:t> $                          3.322.510.000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600" b="0" i="0" u="none" strike="noStrike">
                          <a:solidFill>
                            <a:srgbClr val="000000"/>
                          </a:solidFill>
                          <a:effectLst/>
                          <a:latin typeface="Arial Rounded MT Bold" panose="020F0704030504030204" pitchFamily="34" charset="0"/>
                        </a:rPr>
                        <a:t>117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5357750"/>
                  </a:ext>
                </a:extLst>
              </a:tr>
              <a:tr h="911930">
                <a:tc>
                  <a:txBody>
                    <a:bodyPr/>
                    <a:lstStyle/>
                    <a:p>
                      <a:pPr algn="l" fontAlgn="ctr"/>
                      <a:r>
                        <a:rPr lang="es-CO" sz="1600" b="0" i="0" u="none" strike="noStrike">
                          <a:solidFill>
                            <a:srgbClr val="000000"/>
                          </a:solidFill>
                          <a:effectLst/>
                          <a:latin typeface="Arial Rounded MT Bold" panose="020F0704030504030204" pitchFamily="34" charset="0"/>
                        </a:rPr>
                        <a:t>PERSONAS JURIDÌCAS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1600" b="0" i="0" u="none" strike="noStrike">
                          <a:solidFill>
                            <a:srgbClr val="000000"/>
                          </a:solidFill>
                          <a:effectLst/>
                          <a:latin typeface="Arial Rounded MT Bold" panose="020F0704030504030204" pitchFamily="34" charset="0"/>
                        </a:rPr>
                        <a:t> $                          3.487.538.146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CO" sz="1600" b="0" i="0" u="none" strike="noStrike" dirty="0">
                          <a:solidFill>
                            <a:srgbClr val="000000"/>
                          </a:solidFill>
                          <a:effectLst/>
                          <a:latin typeface="Arial Rounded MT Bold" panose="020F0704030504030204" pitchFamily="34" charset="0"/>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1995982"/>
                  </a:ext>
                </a:extLst>
              </a:tr>
            </a:tbl>
          </a:graphicData>
        </a:graphic>
      </p:graphicFrame>
    </p:spTree>
    <p:extLst>
      <p:ext uri="{BB962C8B-B14F-4D97-AF65-F5344CB8AC3E}">
        <p14:creationId xmlns:p14="http://schemas.microsoft.com/office/powerpoint/2010/main" val="42306888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89000"/>
              </a:schemeClr>
            </a:gs>
            <a:gs pos="23000">
              <a:schemeClr val="accent6">
                <a:lumMod val="89000"/>
              </a:schemeClr>
            </a:gs>
            <a:gs pos="69000">
              <a:schemeClr val="accent6">
                <a:lumMod val="75000"/>
              </a:schemeClr>
            </a:gs>
            <a:gs pos="97000">
              <a:schemeClr val="accent6">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52" name="Título 51">
            <a:extLst>
              <a:ext uri="{FF2B5EF4-FFF2-40B4-BE49-F238E27FC236}">
                <a16:creationId xmlns:a16="http://schemas.microsoft.com/office/drawing/2014/main" id="{F88BCDEC-1B62-E643-8576-7CFFB1B741CA}"/>
              </a:ext>
            </a:extLst>
          </p:cNvPr>
          <p:cNvSpPr>
            <a:spLocks noGrp="1"/>
          </p:cNvSpPr>
          <p:nvPr>
            <p:ph type="ctrTitle"/>
          </p:nvPr>
        </p:nvSpPr>
        <p:spPr>
          <a:xfrm>
            <a:off x="1524000" y="1956391"/>
            <a:ext cx="9144000" cy="1828800"/>
          </a:xfrm>
        </p:spPr>
        <p:txBody>
          <a:bodyPr>
            <a:normAutofit/>
          </a:bodyPr>
          <a:lstStyle/>
          <a:p>
            <a:r>
              <a:rPr lang="es-ES" sz="4800" dirty="0">
                <a:solidFill>
                  <a:schemeClr val="bg1"/>
                </a:solidFill>
                <a:latin typeface="Arial Rounded MT Bold" panose="020F0704030504030204" pitchFamily="34" charset="0"/>
              </a:rPr>
              <a:t>Gracias!</a:t>
            </a:r>
            <a:endParaRPr lang="es-CO" sz="4800" dirty="0">
              <a:solidFill>
                <a:schemeClr val="bg1"/>
              </a:solidFill>
              <a:latin typeface="Arial Rounded MT Bold" panose="020F0704030504030204" pitchFamily="34" charset="0"/>
            </a:endParaRPr>
          </a:p>
        </p:txBody>
      </p:sp>
      <p:pic>
        <p:nvPicPr>
          <p:cNvPr id="54" name="Imagen 53">
            <a:extLst>
              <a:ext uri="{FF2B5EF4-FFF2-40B4-BE49-F238E27FC236}">
                <a16:creationId xmlns:a16="http://schemas.microsoft.com/office/drawing/2014/main" id="{D2BDE6FE-327E-5C62-8C58-6AC349F0BF3B}"/>
              </a:ext>
            </a:extLst>
          </p:cNvPr>
          <p:cNvPicPr>
            <a:picLocks noChangeAspect="1"/>
          </p:cNvPicPr>
          <p:nvPr/>
        </p:nvPicPr>
        <p:blipFill>
          <a:blip r:embed="rId2"/>
          <a:stretch>
            <a:fillRect/>
          </a:stretch>
        </p:blipFill>
        <p:spPr>
          <a:xfrm>
            <a:off x="5633914" y="6007691"/>
            <a:ext cx="6011177" cy="518205"/>
          </a:xfrm>
          <a:prstGeom prst="rect">
            <a:avLst/>
          </a:prstGeom>
        </p:spPr>
      </p:pic>
    </p:spTree>
    <p:extLst>
      <p:ext uri="{BB962C8B-B14F-4D97-AF65-F5344CB8AC3E}">
        <p14:creationId xmlns:p14="http://schemas.microsoft.com/office/powerpoint/2010/main" val="2697271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239520" y="519430"/>
            <a:ext cx="8399780" cy="923607"/>
          </a:xfrm>
        </p:spPr>
        <p:txBody>
          <a:bodyPr>
            <a:noAutofit/>
          </a:bodyPr>
          <a:lstStyle/>
          <a:p>
            <a:r>
              <a:rPr lang="es-ES" dirty="0">
                <a:solidFill>
                  <a:schemeClr val="accent6">
                    <a:lumMod val="50000"/>
                  </a:schemeClr>
                </a:solidFill>
                <a:latin typeface="Arial Rounded MT Bold" panose="020F0704030504030204" pitchFamily="34" charset="0"/>
              </a:rPr>
              <a:t>ESTRUCTURA</a:t>
            </a:r>
            <a:endParaRPr lang="es-CO" dirty="0">
              <a:solidFill>
                <a:schemeClr val="accent6">
                  <a:lumMod val="50000"/>
                </a:schemeClr>
              </a:solidFill>
              <a:latin typeface="Arial Rounded MT Bold" panose="020F0704030504030204" pitchFamily="34" charset="0"/>
            </a:endParaRPr>
          </a:p>
        </p:txBody>
      </p:sp>
      <p:graphicFrame>
        <p:nvGraphicFramePr>
          <p:cNvPr id="10" name="Marcador de contenido 9">
            <a:extLst>
              <a:ext uri="{FF2B5EF4-FFF2-40B4-BE49-F238E27FC236}">
                <a16:creationId xmlns:a16="http://schemas.microsoft.com/office/drawing/2014/main" id="{F7D400B5-B27D-CF06-BA71-750EA584A21E}"/>
              </a:ext>
            </a:extLst>
          </p:cNvPr>
          <p:cNvGraphicFramePr>
            <a:graphicFrameLocks noGrp="1"/>
          </p:cNvGraphicFramePr>
          <p:nvPr>
            <p:ph idx="1"/>
            <p:extLst>
              <p:ext uri="{D42A27DB-BD31-4B8C-83A1-F6EECF244321}">
                <p14:modId xmlns:p14="http://schemas.microsoft.com/office/powerpoint/2010/main" val="3728087328"/>
              </p:ext>
            </p:extLst>
          </p:nvPr>
        </p:nvGraphicFramePr>
        <p:xfrm>
          <a:off x="974807" y="1676400"/>
          <a:ext cx="2859405" cy="4500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n 10">
            <a:extLst>
              <a:ext uri="{FF2B5EF4-FFF2-40B4-BE49-F238E27FC236}">
                <a16:creationId xmlns:a16="http://schemas.microsoft.com/office/drawing/2014/main" id="{868F323B-765F-30CD-FD30-82955D8D8532}"/>
              </a:ext>
            </a:extLst>
          </p:cNvPr>
          <p:cNvPicPr>
            <a:picLocks noChangeAspect="1"/>
          </p:cNvPicPr>
          <p:nvPr/>
        </p:nvPicPr>
        <p:blipFill>
          <a:blip r:embed="rId7"/>
          <a:stretch>
            <a:fillRect/>
          </a:stretch>
        </p:blipFill>
        <p:spPr>
          <a:xfrm>
            <a:off x="5907183" y="6176963"/>
            <a:ext cx="6011177" cy="518205"/>
          </a:xfrm>
          <a:prstGeom prst="rect">
            <a:avLst/>
          </a:prstGeom>
        </p:spPr>
      </p:pic>
      <p:pic>
        <p:nvPicPr>
          <p:cNvPr id="14" name="Imagen 13">
            <a:extLst>
              <a:ext uri="{FF2B5EF4-FFF2-40B4-BE49-F238E27FC236}">
                <a16:creationId xmlns:a16="http://schemas.microsoft.com/office/drawing/2014/main" id="{70BDA5E9-4188-D01C-8ADC-432BD7D89CCF}"/>
              </a:ext>
            </a:extLst>
          </p:cNvPr>
          <p:cNvPicPr>
            <a:picLocks noChangeAspect="1"/>
          </p:cNvPicPr>
          <p:nvPr/>
        </p:nvPicPr>
        <p:blipFill>
          <a:blip r:embed="rId8">
            <a:alphaModFix amt="35000"/>
          </a:blip>
          <a:stretch>
            <a:fillRect/>
          </a:stretch>
        </p:blipFill>
        <p:spPr>
          <a:xfrm>
            <a:off x="8028775" y="437833"/>
            <a:ext cx="3889585" cy="5739130"/>
          </a:xfrm>
          <a:prstGeom prst="rect">
            <a:avLst/>
          </a:prstGeom>
        </p:spPr>
      </p:pic>
      <p:pic>
        <p:nvPicPr>
          <p:cNvPr id="15" name="Imagen 14">
            <a:extLst>
              <a:ext uri="{FF2B5EF4-FFF2-40B4-BE49-F238E27FC236}">
                <a16:creationId xmlns:a16="http://schemas.microsoft.com/office/drawing/2014/main" id="{481A9933-782D-D5F4-5A1B-1DE2E36CB56A}"/>
              </a:ext>
            </a:extLst>
          </p:cNvPr>
          <p:cNvPicPr>
            <a:picLocks noChangeAspect="1"/>
          </p:cNvPicPr>
          <p:nvPr/>
        </p:nvPicPr>
        <p:blipFill>
          <a:blip r:embed="rId9"/>
          <a:stretch>
            <a:fillRect/>
          </a:stretch>
        </p:blipFill>
        <p:spPr>
          <a:xfrm flipV="1">
            <a:off x="1381760" y="1310640"/>
            <a:ext cx="4608975" cy="76200"/>
          </a:xfrm>
          <a:prstGeom prst="rect">
            <a:avLst/>
          </a:prstGeom>
        </p:spPr>
      </p:pic>
      <p:sp>
        <p:nvSpPr>
          <p:cNvPr id="5" name="CuadroTexto 4">
            <a:extLst>
              <a:ext uri="{FF2B5EF4-FFF2-40B4-BE49-F238E27FC236}">
                <a16:creationId xmlns:a16="http://schemas.microsoft.com/office/drawing/2014/main" id="{F601CBBD-A363-5A20-C22C-B668689E0396}"/>
              </a:ext>
            </a:extLst>
          </p:cNvPr>
          <p:cNvSpPr txBox="1"/>
          <p:nvPr/>
        </p:nvSpPr>
        <p:spPr>
          <a:xfrm>
            <a:off x="4048125" y="3926681"/>
            <a:ext cx="3889585" cy="518204"/>
          </a:xfrm>
          <a:prstGeom prst="rect">
            <a:avLst/>
          </a:prstGeom>
          <a:noFill/>
        </p:spPr>
        <p:txBody>
          <a:bodyPr wrap="square" rtlCol="0">
            <a:spAutoFit/>
          </a:bodyPr>
          <a:lstStyle/>
          <a:p>
            <a:endParaRPr lang="es-CO" dirty="0"/>
          </a:p>
        </p:txBody>
      </p:sp>
      <p:pic>
        <p:nvPicPr>
          <p:cNvPr id="17" name="Imagen 16">
            <a:extLst>
              <a:ext uri="{FF2B5EF4-FFF2-40B4-BE49-F238E27FC236}">
                <a16:creationId xmlns:a16="http://schemas.microsoft.com/office/drawing/2014/main" id="{FF148B09-5055-4A57-916F-E821DEFE37C6}"/>
              </a:ext>
            </a:extLst>
          </p:cNvPr>
          <p:cNvPicPr>
            <a:picLocks noChangeAspect="1"/>
          </p:cNvPicPr>
          <p:nvPr/>
        </p:nvPicPr>
        <p:blipFill>
          <a:blip r:embed="rId10"/>
          <a:stretch>
            <a:fillRect/>
          </a:stretch>
        </p:blipFill>
        <p:spPr>
          <a:xfrm>
            <a:off x="3615829" y="5195209"/>
            <a:ext cx="4679950" cy="717550"/>
          </a:xfrm>
          <a:prstGeom prst="rect">
            <a:avLst/>
          </a:prstGeom>
        </p:spPr>
      </p:pic>
      <p:pic>
        <p:nvPicPr>
          <p:cNvPr id="21" name="Imagen 20">
            <a:extLst>
              <a:ext uri="{FF2B5EF4-FFF2-40B4-BE49-F238E27FC236}">
                <a16:creationId xmlns:a16="http://schemas.microsoft.com/office/drawing/2014/main" id="{3825678A-76D9-162E-E77A-A4D65F6DB93F}"/>
              </a:ext>
            </a:extLst>
          </p:cNvPr>
          <p:cNvPicPr>
            <a:picLocks noChangeAspect="1"/>
          </p:cNvPicPr>
          <p:nvPr/>
        </p:nvPicPr>
        <p:blipFill>
          <a:blip r:embed="rId11"/>
          <a:stretch>
            <a:fillRect/>
          </a:stretch>
        </p:blipFill>
        <p:spPr>
          <a:xfrm>
            <a:off x="3615829" y="3155429"/>
            <a:ext cx="4679950" cy="1536700"/>
          </a:xfrm>
          <a:prstGeom prst="rect">
            <a:avLst/>
          </a:prstGeom>
        </p:spPr>
      </p:pic>
    </p:spTree>
    <p:extLst>
      <p:ext uri="{BB962C8B-B14F-4D97-AF65-F5344CB8AC3E}">
        <p14:creationId xmlns:p14="http://schemas.microsoft.com/office/powerpoint/2010/main" val="333046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lecha: a la derecha con bandas 8">
            <a:extLst>
              <a:ext uri="{FF2B5EF4-FFF2-40B4-BE49-F238E27FC236}">
                <a16:creationId xmlns:a16="http://schemas.microsoft.com/office/drawing/2014/main" id="{897CEC8C-2AAF-8263-C111-D68B75D1499E}"/>
              </a:ext>
            </a:extLst>
          </p:cNvPr>
          <p:cNvSpPr/>
          <p:nvPr/>
        </p:nvSpPr>
        <p:spPr>
          <a:xfrm>
            <a:off x="950546" y="2181860"/>
            <a:ext cx="10936654" cy="2429470"/>
          </a:xfrm>
          <a:prstGeom prst="striped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CO"/>
          </a:p>
        </p:txBody>
      </p:sp>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809625" y="735330"/>
            <a:ext cx="8829675" cy="800100"/>
          </a:xfrm>
        </p:spPr>
        <p:txBody>
          <a:bodyPr>
            <a:noAutofit/>
          </a:bodyPr>
          <a:lstStyle/>
          <a:p>
            <a:r>
              <a:rPr lang="es-ES">
                <a:solidFill>
                  <a:schemeClr val="accent6">
                    <a:lumMod val="50000"/>
                  </a:schemeClr>
                </a:solidFill>
                <a:latin typeface="Arial Rounded MT Bold" panose="020F0704030504030204" pitchFamily="34" charset="0"/>
              </a:rPr>
              <a:t>PROCESOS</a:t>
            </a:r>
            <a:endParaRPr lang="es-CO" dirty="0">
              <a:solidFill>
                <a:schemeClr val="accent6">
                  <a:lumMod val="50000"/>
                </a:schemeClr>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020E4AC9-A644-5483-76CD-BA870BD27C1E}"/>
              </a:ext>
            </a:extLst>
          </p:cNvPr>
          <p:cNvPicPr>
            <a:picLocks noChangeAspect="1"/>
          </p:cNvPicPr>
          <p:nvPr/>
        </p:nvPicPr>
        <p:blipFill>
          <a:blip r:embed="rId2"/>
          <a:stretch>
            <a:fillRect/>
          </a:stretch>
        </p:blipFill>
        <p:spPr>
          <a:xfrm flipV="1">
            <a:off x="932699" y="1381759"/>
            <a:ext cx="3257928" cy="56023"/>
          </a:xfrm>
          <a:prstGeom prst="rect">
            <a:avLst/>
          </a:prstGeom>
        </p:spPr>
      </p:pic>
      <p:sp>
        <p:nvSpPr>
          <p:cNvPr id="11" name="Octágono 10">
            <a:extLst>
              <a:ext uri="{FF2B5EF4-FFF2-40B4-BE49-F238E27FC236}">
                <a16:creationId xmlns:a16="http://schemas.microsoft.com/office/drawing/2014/main" id="{CD61F274-CFED-6E01-22D5-6147369F4FD4}"/>
              </a:ext>
            </a:extLst>
          </p:cNvPr>
          <p:cNvSpPr/>
          <p:nvPr/>
        </p:nvSpPr>
        <p:spPr>
          <a:xfrm>
            <a:off x="1491605" y="2040912"/>
            <a:ext cx="1648697" cy="1527822"/>
          </a:xfrm>
          <a:prstGeom prst="octagon">
            <a:avLst/>
          </a:prstGeom>
          <a:solidFill>
            <a:schemeClr val="accent6">
              <a:lumMod val="75000"/>
            </a:schemeClr>
          </a:solidFill>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latin typeface="Arial Rounded MT Bold" panose="020F0704030504030204" pitchFamily="34" charset="0"/>
              </a:rPr>
              <a:t>INGRESO</a:t>
            </a:r>
            <a:endParaRPr lang="es-CO" sz="1400" dirty="0">
              <a:latin typeface="Arial Rounded MT Bold" panose="020F0704030504030204" pitchFamily="34" charset="0"/>
            </a:endParaRPr>
          </a:p>
        </p:txBody>
      </p:sp>
      <p:sp>
        <p:nvSpPr>
          <p:cNvPr id="12" name="Octágono 11">
            <a:extLst>
              <a:ext uri="{FF2B5EF4-FFF2-40B4-BE49-F238E27FC236}">
                <a16:creationId xmlns:a16="http://schemas.microsoft.com/office/drawing/2014/main" id="{D9B6B13B-D7E6-D0B8-84E0-A56D702CFC74}"/>
              </a:ext>
            </a:extLst>
          </p:cNvPr>
          <p:cNvSpPr/>
          <p:nvPr/>
        </p:nvSpPr>
        <p:spPr>
          <a:xfrm>
            <a:off x="2657224" y="3427785"/>
            <a:ext cx="1709056" cy="1542382"/>
          </a:xfrm>
          <a:prstGeom prst="octagon">
            <a:avLst/>
          </a:prstGeom>
          <a:solidFill>
            <a:schemeClr val="accent6">
              <a:lumMod val="75000"/>
            </a:schemeClr>
          </a:solidFill>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b="1" dirty="0">
                <a:latin typeface="Arial Rounded MT Bold" panose="020F0704030504030204" pitchFamily="34" charset="0"/>
              </a:rPr>
              <a:t>DESARROLLO</a:t>
            </a:r>
            <a:endParaRPr lang="es-CO" sz="1200" b="1" dirty="0">
              <a:latin typeface="Arial Rounded MT Bold" panose="020F0704030504030204" pitchFamily="34" charset="0"/>
            </a:endParaRPr>
          </a:p>
        </p:txBody>
      </p:sp>
      <p:sp>
        <p:nvSpPr>
          <p:cNvPr id="13" name="Octágono 12">
            <a:extLst>
              <a:ext uri="{FF2B5EF4-FFF2-40B4-BE49-F238E27FC236}">
                <a16:creationId xmlns:a16="http://schemas.microsoft.com/office/drawing/2014/main" id="{A3683514-188F-5C51-8817-8486AC072B9F}"/>
              </a:ext>
            </a:extLst>
          </p:cNvPr>
          <p:cNvSpPr/>
          <p:nvPr/>
        </p:nvSpPr>
        <p:spPr>
          <a:xfrm>
            <a:off x="5607348" y="3351460"/>
            <a:ext cx="1709056" cy="1618707"/>
          </a:xfrm>
          <a:prstGeom prst="octagon">
            <a:avLst/>
          </a:prstGeom>
          <a:solidFill>
            <a:schemeClr val="accent6">
              <a:lumMod val="75000"/>
            </a:schemeClr>
          </a:solidFill>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b="1" dirty="0">
                <a:latin typeface="Arial Rounded MT Bold" panose="020F0704030504030204" pitchFamily="34" charset="0"/>
              </a:rPr>
              <a:t>RETIRO</a:t>
            </a:r>
            <a:endParaRPr lang="es-CO" sz="1400" b="1" dirty="0">
              <a:latin typeface="Arial Rounded MT Bold" panose="020F0704030504030204" pitchFamily="34" charset="0"/>
            </a:endParaRPr>
          </a:p>
        </p:txBody>
      </p:sp>
      <p:sp>
        <p:nvSpPr>
          <p:cNvPr id="14" name="Octágono 13">
            <a:extLst>
              <a:ext uri="{FF2B5EF4-FFF2-40B4-BE49-F238E27FC236}">
                <a16:creationId xmlns:a16="http://schemas.microsoft.com/office/drawing/2014/main" id="{80579C54-9A73-6C3E-141F-6F97A9D6DF65}"/>
              </a:ext>
            </a:extLst>
          </p:cNvPr>
          <p:cNvSpPr/>
          <p:nvPr/>
        </p:nvSpPr>
        <p:spPr>
          <a:xfrm>
            <a:off x="4047128" y="2033632"/>
            <a:ext cx="1829763" cy="1618707"/>
          </a:xfrm>
          <a:prstGeom prst="octagon">
            <a:avLst/>
          </a:prstGeom>
          <a:solidFill>
            <a:schemeClr val="accent6">
              <a:lumMod val="75000"/>
            </a:schemeClr>
          </a:solidFill>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050" b="1" dirty="0">
                <a:latin typeface="Arial Rounded MT Bold" panose="020F0704030504030204" pitchFamily="34" charset="0"/>
              </a:rPr>
              <a:t>COMPENSACIÓN</a:t>
            </a:r>
            <a:endParaRPr lang="es-CO" sz="1050" b="1" dirty="0">
              <a:latin typeface="Arial Rounded MT Bold" panose="020F0704030504030204" pitchFamily="34" charset="0"/>
            </a:endParaRPr>
          </a:p>
        </p:txBody>
      </p:sp>
      <p:sp>
        <p:nvSpPr>
          <p:cNvPr id="15" name="Octágono 14">
            <a:extLst>
              <a:ext uri="{FF2B5EF4-FFF2-40B4-BE49-F238E27FC236}">
                <a16:creationId xmlns:a16="http://schemas.microsoft.com/office/drawing/2014/main" id="{8ECBF7AE-4FBB-50C9-9658-43E55CF27900}"/>
              </a:ext>
            </a:extLst>
          </p:cNvPr>
          <p:cNvSpPr/>
          <p:nvPr/>
        </p:nvSpPr>
        <p:spPr>
          <a:xfrm>
            <a:off x="7036018" y="2049758"/>
            <a:ext cx="1709056" cy="1618707"/>
          </a:xfrm>
          <a:prstGeom prst="octagon">
            <a:avLst/>
          </a:prstGeom>
          <a:solidFill>
            <a:schemeClr val="accent6">
              <a:lumMod val="75000"/>
            </a:schemeClr>
          </a:solidFill>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dirty="0">
                <a:latin typeface="Arial Rounded MT Bold" panose="020F0704030504030204" pitchFamily="34" charset="0"/>
              </a:rPr>
              <a:t>PENSIONES</a:t>
            </a:r>
            <a:endParaRPr lang="es-CO" sz="1200" dirty="0">
              <a:latin typeface="Arial Rounded MT Bold" panose="020F0704030504030204" pitchFamily="34" charset="0"/>
            </a:endParaRPr>
          </a:p>
        </p:txBody>
      </p:sp>
      <p:sp>
        <p:nvSpPr>
          <p:cNvPr id="16" name="Octágono 15">
            <a:extLst>
              <a:ext uri="{FF2B5EF4-FFF2-40B4-BE49-F238E27FC236}">
                <a16:creationId xmlns:a16="http://schemas.microsoft.com/office/drawing/2014/main" id="{4AB6A8C4-2453-81B5-6B33-6A4B2900F627}"/>
              </a:ext>
            </a:extLst>
          </p:cNvPr>
          <p:cNvSpPr/>
          <p:nvPr/>
        </p:nvSpPr>
        <p:spPr>
          <a:xfrm>
            <a:off x="8607081" y="3178054"/>
            <a:ext cx="1709056" cy="1618707"/>
          </a:xfrm>
          <a:prstGeom prst="octagon">
            <a:avLst/>
          </a:prstGeom>
          <a:solidFill>
            <a:schemeClr val="accent6">
              <a:lumMod val="75000"/>
            </a:schemeClr>
          </a:solidFill>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100" dirty="0">
                <a:latin typeface="Arial Rounded MT Bold" panose="020F0704030504030204" pitchFamily="34" charset="0"/>
              </a:rPr>
              <a:t>GESTIÓN DOCUMENTAL</a:t>
            </a:r>
            <a:endParaRPr lang="es-CO" sz="1100" dirty="0">
              <a:latin typeface="Arial Rounded MT Bold" panose="020F0704030504030204" pitchFamily="34" charset="0"/>
            </a:endParaRPr>
          </a:p>
        </p:txBody>
      </p:sp>
    </p:spTree>
    <p:extLst>
      <p:ext uri="{BB962C8B-B14F-4D97-AF65-F5344CB8AC3E}">
        <p14:creationId xmlns:p14="http://schemas.microsoft.com/office/powerpoint/2010/main" val="3013267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082432" y="602214"/>
            <a:ext cx="8556868" cy="628600"/>
          </a:xfrm>
        </p:spPr>
        <p:txBody>
          <a:bodyPr>
            <a:noAutofit/>
          </a:bodyPr>
          <a:lstStyle/>
          <a:p>
            <a:r>
              <a:rPr lang="es-ES" dirty="0">
                <a:solidFill>
                  <a:schemeClr val="accent6">
                    <a:lumMod val="50000"/>
                  </a:schemeClr>
                </a:solidFill>
                <a:latin typeface="Arial Rounded MT Bold" panose="020F0704030504030204" pitchFamily="34" charset="0"/>
              </a:rPr>
              <a:t>Antecedentes</a:t>
            </a:r>
            <a:endParaRPr lang="es-CO" dirty="0">
              <a:solidFill>
                <a:schemeClr val="accent6">
                  <a:lumMod val="50000"/>
                </a:schemeClr>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020E4AC9-A644-5483-76CD-BA870BD27C1E}"/>
              </a:ext>
            </a:extLst>
          </p:cNvPr>
          <p:cNvPicPr>
            <a:picLocks noChangeAspect="1"/>
          </p:cNvPicPr>
          <p:nvPr/>
        </p:nvPicPr>
        <p:blipFill>
          <a:blip r:embed="rId2"/>
          <a:stretch>
            <a:fillRect/>
          </a:stretch>
        </p:blipFill>
        <p:spPr>
          <a:xfrm flipV="1">
            <a:off x="1167771" y="1220363"/>
            <a:ext cx="4715626" cy="81087"/>
          </a:xfrm>
          <a:prstGeom prst="rect">
            <a:avLst/>
          </a:prstGeom>
        </p:spPr>
      </p:pic>
      <p:sp>
        <p:nvSpPr>
          <p:cNvPr id="5" name="CuadroTexto 4">
            <a:extLst>
              <a:ext uri="{FF2B5EF4-FFF2-40B4-BE49-F238E27FC236}">
                <a16:creationId xmlns:a16="http://schemas.microsoft.com/office/drawing/2014/main" id="{1A40B53F-1D63-9F54-FE65-A7E309BBDBB9}"/>
              </a:ext>
            </a:extLst>
          </p:cNvPr>
          <p:cNvSpPr txBox="1"/>
          <p:nvPr/>
        </p:nvSpPr>
        <p:spPr>
          <a:xfrm>
            <a:off x="1167771" y="1632533"/>
            <a:ext cx="10186028" cy="1467730"/>
          </a:xfrm>
          <a:prstGeom prst="rect">
            <a:avLst/>
          </a:prstGeom>
          <a:noFill/>
        </p:spPr>
        <p:txBody>
          <a:bodyPr wrap="square" rtlCol="0">
            <a:noAutofit/>
          </a:bodyPr>
          <a:lstStyle/>
          <a:p>
            <a:pPr algn="just"/>
            <a:r>
              <a:rPr lang="es-CO" sz="1800" dirty="0">
                <a:solidFill>
                  <a:srgbClr val="000000"/>
                </a:solidFill>
                <a:effectLst/>
                <a:latin typeface="Arial Rounded MT Bold" panose="020F0704030504030204" pitchFamily="34" charset="0"/>
                <a:ea typeface="Calibri" panose="020F0502020204030204" pitchFamily="34" charset="0"/>
              </a:rPr>
              <a:t>Plan de Desarrollo 2020 – 2023 </a:t>
            </a:r>
            <a:r>
              <a:rPr lang="es-CO" sz="1800" b="1" dirty="0">
                <a:solidFill>
                  <a:srgbClr val="000000"/>
                </a:solidFill>
                <a:effectLst/>
                <a:latin typeface="Arial Rounded MT Bold" panose="020F0704030504030204" pitchFamily="34" charset="0"/>
                <a:ea typeface="Calibri" panose="020F0502020204030204" pitchFamily="34" charset="0"/>
              </a:rPr>
              <a:t>“Soy Barranquilla</a:t>
            </a:r>
            <a:r>
              <a:rPr lang="es-CO" b="1" dirty="0">
                <a:solidFill>
                  <a:srgbClr val="000000"/>
                </a:solidFill>
                <a:latin typeface="Arial Rounded MT Bold" panose="020F0704030504030204" pitchFamily="34" charset="0"/>
                <a:ea typeface="Calibri" panose="020F0502020204030204" pitchFamily="34" charset="0"/>
              </a:rPr>
              <a:t>, </a:t>
            </a:r>
            <a:r>
              <a:rPr lang="es-CO" dirty="0">
                <a:solidFill>
                  <a:srgbClr val="000000"/>
                </a:solidFill>
                <a:latin typeface="Arial Rounded MT Bold" panose="020F0704030504030204" pitchFamily="34" charset="0"/>
                <a:ea typeface="Calibri" panose="020F0502020204030204" pitchFamily="34" charset="0"/>
              </a:rPr>
              <a:t>en el capítulo </a:t>
            </a:r>
            <a:r>
              <a:rPr lang="es-CO" sz="1800" dirty="0">
                <a:solidFill>
                  <a:srgbClr val="000000"/>
                </a:solidFill>
                <a:effectLst/>
                <a:latin typeface="Arial Rounded MT Bold" panose="020F0704030504030204" pitchFamily="34" charset="0"/>
                <a:ea typeface="Calibri" panose="020F0502020204030204" pitchFamily="34" charset="0"/>
              </a:rPr>
              <a:t>“Política de Administración Pública Eficiente”, artículo 21, durante la vigencia 2021 se realizó un proceso de modernización institucional. Las facultades otorgadas al Alcalde tuvieron una vigencia de seis (6) meses, iniciando el proceso en junio y culminó el 7 de diciembre de 2021.</a:t>
            </a:r>
            <a:endParaRPr lang="es-ES" dirty="0">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6" name="Flecha: cheurón 5">
            <a:extLst>
              <a:ext uri="{FF2B5EF4-FFF2-40B4-BE49-F238E27FC236}">
                <a16:creationId xmlns:a16="http://schemas.microsoft.com/office/drawing/2014/main" id="{F76E6BC0-D5D3-BF9B-9EB3-7F4EFC67EE35}"/>
              </a:ext>
            </a:extLst>
          </p:cNvPr>
          <p:cNvSpPr/>
          <p:nvPr/>
        </p:nvSpPr>
        <p:spPr>
          <a:xfrm>
            <a:off x="628678" y="1953683"/>
            <a:ext cx="453754" cy="341842"/>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7" name="Flecha: cheurón 6">
            <a:extLst>
              <a:ext uri="{FF2B5EF4-FFF2-40B4-BE49-F238E27FC236}">
                <a16:creationId xmlns:a16="http://schemas.microsoft.com/office/drawing/2014/main" id="{A106A894-404A-7320-33F1-F816F55C35FE}"/>
              </a:ext>
            </a:extLst>
          </p:cNvPr>
          <p:cNvSpPr/>
          <p:nvPr/>
        </p:nvSpPr>
        <p:spPr>
          <a:xfrm>
            <a:off x="600853" y="3220868"/>
            <a:ext cx="466333" cy="330009"/>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9" name="CuadroTexto 8">
            <a:extLst>
              <a:ext uri="{FF2B5EF4-FFF2-40B4-BE49-F238E27FC236}">
                <a16:creationId xmlns:a16="http://schemas.microsoft.com/office/drawing/2014/main" id="{94DD0282-4CCC-92F7-85E7-E3B55D451CF7}"/>
              </a:ext>
            </a:extLst>
          </p:cNvPr>
          <p:cNvSpPr txBox="1"/>
          <p:nvPr/>
        </p:nvSpPr>
        <p:spPr>
          <a:xfrm>
            <a:off x="1152525" y="3181351"/>
            <a:ext cx="10201274" cy="495300"/>
          </a:xfrm>
          <a:prstGeom prst="rect">
            <a:avLst/>
          </a:prstGeom>
          <a:noFill/>
        </p:spPr>
        <p:txBody>
          <a:bodyPr wrap="square" rtlCol="0">
            <a:noAutofit/>
          </a:bodyPr>
          <a:lstStyle/>
          <a:p>
            <a:pPr algn="just"/>
            <a:r>
              <a:rPr lang="es-ES" sz="1800" dirty="0">
                <a:solidFill>
                  <a:srgbClr val="000000"/>
                </a:solidFill>
                <a:effectLst/>
                <a:latin typeface="Arial Rounded MT Bold" panose="020F0704030504030204" pitchFamily="34" charset="0"/>
                <a:ea typeface="Calibri" panose="020F0502020204030204" pitchFamily="34" charset="0"/>
              </a:rPr>
              <a:t>Decreto 801 de 2020, se establece la estructura organizacional de la Entidad.</a:t>
            </a:r>
            <a:endParaRPr lang="es-ES" dirty="0">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10" name="Flecha: cheurón 9">
            <a:extLst>
              <a:ext uri="{FF2B5EF4-FFF2-40B4-BE49-F238E27FC236}">
                <a16:creationId xmlns:a16="http://schemas.microsoft.com/office/drawing/2014/main" id="{26FB48B1-3BC6-6B09-1356-C46F59807B5A}"/>
              </a:ext>
            </a:extLst>
          </p:cNvPr>
          <p:cNvSpPr/>
          <p:nvPr/>
        </p:nvSpPr>
        <p:spPr>
          <a:xfrm>
            <a:off x="628678" y="3875135"/>
            <a:ext cx="466333" cy="330008"/>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CuadroTexto 11">
            <a:extLst>
              <a:ext uri="{FF2B5EF4-FFF2-40B4-BE49-F238E27FC236}">
                <a16:creationId xmlns:a16="http://schemas.microsoft.com/office/drawing/2014/main" id="{2C5B31F1-20F1-24FE-7A72-D88659DD515A}"/>
              </a:ext>
            </a:extLst>
          </p:cNvPr>
          <p:cNvSpPr txBox="1"/>
          <p:nvPr/>
        </p:nvSpPr>
        <p:spPr>
          <a:xfrm>
            <a:off x="1152524" y="3831359"/>
            <a:ext cx="10353675" cy="495301"/>
          </a:xfrm>
          <a:prstGeom prst="rect">
            <a:avLst/>
          </a:prstGeom>
          <a:noFill/>
        </p:spPr>
        <p:txBody>
          <a:bodyPr wrap="square" rtlCol="0">
            <a:noAutofit/>
          </a:bodyPr>
          <a:lstStyle/>
          <a:p>
            <a:pPr algn="just"/>
            <a:r>
              <a:rPr lang="es-ES" sz="1800" dirty="0">
                <a:solidFill>
                  <a:srgbClr val="000000"/>
                </a:solidFill>
                <a:effectLst/>
                <a:latin typeface="Arial Rounded MT Bold" panose="020F0704030504030204" pitchFamily="34" charset="0"/>
                <a:ea typeface="Calibri" panose="020F0502020204030204" pitchFamily="34" charset="0"/>
              </a:rPr>
              <a:t>Decreto 802 de 2020, se establece la planta de personal de la Entidad.</a:t>
            </a:r>
            <a:endParaRPr lang="es-ES" dirty="0">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13" name="Flecha: cheurón 12">
            <a:extLst>
              <a:ext uri="{FF2B5EF4-FFF2-40B4-BE49-F238E27FC236}">
                <a16:creationId xmlns:a16="http://schemas.microsoft.com/office/drawing/2014/main" id="{44E66878-F5AD-658D-4AAC-AD8611FD8A86}"/>
              </a:ext>
            </a:extLst>
          </p:cNvPr>
          <p:cNvSpPr/>
          <p:nvPr/>
        </p:nvSpPr>
        <p:spPr>
          <a:xfrm>
            <a:off x="666028" y="4621039"/>
            <a:ext cx="466333" cy="330009"/>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5" name="CuadroTexto 14">
            <a:extLst>
              <a:ext uri="{FF2B5EF4-FFF2-40B4-BE49-F238E27FC236}">
                <a16:creationId xmlns:a16="http://schemas.microsoft.com/office/drawing/2014/main" id="{3F93284A-DB01-8D05-8CEA-8BFF43DCA233}"/>
              </a:ext>
            </a:extLst>
          </p:cNvPr>
          <p:cNvSpPr txBox="1"/>
          <p:nvPr/>
        </p:nvSpPr>
        <p:spPr>
          <a:xfrm>
            <a:off x="1152523" y="4621040"/>
            <a:ext cx="10353675" cy="355630"/>
          </a:xfrm>
          <a:prstGeom prst="rect">
            <a:avLst/>
          </a:prstGeom>
          <a:noFill/>
        </p:spPr>
        <p:txBody>
          <a:bodyPr wrap="square" rtlCol="0">
            <a:noAutofit/>
          </a:bodyPr>
          <a:lstStyle/>
          <a:p>
            <a:pPr algn="just"/>
            <a:r>
              <a:rPr lang="es-ES" sz="1800" dirty="0">
                <a:solidFill>
                  <a:srgbClr val="000000"/>
                </a:solidFill>
                <a:effectLst/>
                <a:latin typeface="Arial Rounded MT Bold" panose="020F0704030504030204" pitchFamily="34" charset="0"/>
                <a:ea typeface="Calibri" panose="020F0502020204030204" pitchFamily="34" charset="0"/>
              </a:rPr>
              <a:t>Decreto 204 de 2021, se modifica la planta de personal de la Entidad.</a:t>
            </a:r>
            <a:endParaRPr lang="es-ES" dirty="0">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16" name="Flecha: cheurón 15">
            <a:extLst>
              <a:ext uri="{FF2B5EF4-FFF2-40B4-BE49-F238E27FC236}">
                <a16:creationId xmlns:a16="http://schemas.microsoft.com/office/drawing/2014/main" id="{4DD43705-8F77-5F2C-262C-9885D8973B81}"/>
              </a:ext>
            </a:extLst>
          </p:cNvPr>
          <p:cNvSpPr/>
          <p:nvPr/>
        </p:nvSpPr>
        <p:spPr>
          <a:xfrm>
            <a:off x="676278" y="5370798"/>
            <a:ext cx="423650" cy="330009"/>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7" name="CuadroTexto 16">
            <a:extLst>
              <a:ext uri="{FF2B5EF4-FFF2-40B4-BE49-F238E27FC236}">
                <a16:creationId xmlns:a16="http://schemas.microsoft.com/office/drawing/2014/main" id="{075CED91-1B18-DB95-1F1B-36BC3C865CC3}"/>
              </a:ext>
            </a:extLst>
          </p:cNvPr>
          <p:cNvSpPr txBox="1"/>
          <p:nvPr/>
        </p:nvSpPr>
        <p:spPr>
          <a:xfrm>
            <a:off x="1152523" y="5271049"/>
            <a:ext cx="10201274" cy="759767"/>
          </a:xfrm>
          <a:prstGeom prst="rect">
            <a:avLst/>
          </a:prstGeom>
          <a:noFill/>
        </p:spPr>
        <p:txBody>
          <a:bodyPr wrap="square" rtlCol="0">
            <a:noAutofit/>
          </a:bodyPr>
          <a:lstStyle/>
          <a:p>
            <a:pPr algn="just"/>
            <a:r>
              <a:rPr lang="es-ES" sz="1800" dirty="0">
                <a:solidFill>
                  <a:srgbClr val="000000"/>
                </a:solidFill>
                <a:effectLst/>
                <a:latin typeface="Arial Rounded MT Bold" panose="020F0704030504030204" pitchFamily="34" charset="0"/>
                <a:ea typeface="Calibri" panose="020F0502020204030204" pitchFamily="34" charset="0"/>
              </a:rPr>
              <a:t>Decreto 146 de 2021, </a:t>
            </a:r>
            <a:r>
              <a:rPr lang="es-ES" dirty="0">
                <a:solidFill>
                  <a:srgbClr val="000000"/>
                </a:solidFill>
                <a:latin typeface="Arial Rounded MT Bold" panose="020F0704030504030204" pitchFamily="34" charset="0"/>
              </a:rPr>
              <a:t>se adopta e implementa el acuerdo colectivo sobre las condiciones de empleo de la planta de personal de la administración central del distrito especial, industrial y portuario de Barranquilla”</a:t>
            </a:r>
          </a:p>
        </p:txBody>
      </p:sp>
      <p:sp>
        <p:nvSpPr>
          <p:cNvPr id="4" name="Flecha: cheurón 3">
            <a:extLst>
              <a:ext uri="{FF2B5EF4-FFF2-40B4-BE49-F238E27FC236}">
                <a16:creationId xmlns:a16="http://schemas.microsoft.com/office/drawing/2014/main" id="{16AD369B-830C-A445-07C3-1D316477C43F}"/>
              </a:ext>
            </a:extLst>
          </p:cNvPr>
          <p:cNvSpPr/>
          <p:nvPr/>
        </p:nvSpPr>
        <p:spPr>
          <a:xfrm>
            <a:off x="676278" y="6195198"/>
            <a:ext cx="423650" cy="330009"/>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8" name="CuadroTexto 7">
            <a:extLst>
              <a:ext uri="{FF2B5EF4-FFF2-40B4-BE49-F238E27FC236}">
                <a16:creationId xmlns:a16="http://schemas.microsoft.com/office/drawing/2014/main" id="{C7E6C441-1FE2-5AC5-42AA-D247F2E42132}"/>
              </a:ext>
            </a:extLst>
          </p:cNvPr>
          <p:cNvSpPr txBox="1"/>
          <p:nvPr/>
        </p:nvSpPr>
        <p:spPr>
          <a:xfrm>
            <a:off x="1167771" y="6275061"/>
            <a:ext cx="4438650" cy="338554"/>
          </a:xfrm>
          <a:prstGeom prst="rect">
            <a:avLst/>
          </a:prstGeom>
          <a:noFill/>
        </p:spPr>
        <p:txBody>
          <a:bodyPr wrap="square" rtlCol="0">
            <a:spAutoFit/>
          </a:bodyPr>
          <a:lstStyle/>
          <a:p>
            <a:r>
              <a:rPr lang="es-ES" sz="1600" b="1" dirty="0">
                <a:latin typeface="Antique Olive Roman" panose="020B0603020204030204" pitchFamily="34" charset="0"/>
              </a:rPr>
              <a:t>Plan estratégico de Gestión Humana</a:t>
            </a:r>
            <a:endParaRPr lang="es-CO" sz="1600" b="1" dirty="0">
              <a:latin typeface="Antique Olive Roman" panose="020B0603020204030204" pitchFamily="34" charset="0"/>
            </a:endParaRPr>
          </a:p>
        </p:txBody>
      </p:sp>
    </p:spTree>
    <p:extLst>
      <p:ext uri="{BB962C8B-B14F-4D97-AF65-F5344CB8AC3E}">
        <p14:creationId xmlns:p14="http://schemas.microsoft.com/office/powerpoint/2010/main" val="533504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082432" y="602214"/>
            <a:ext cx="8556867" cy="628600"/>
          </a:xfrm>
        </p:spPr>
        <p:txBody>
          <a:bodyPr>
            <a:noAutofit/>
          </a:bodyPr>
          <a:lstStyle/>
          <a:p>
            <a:r>
              <a:rPr lang="es-ES" sz="3600" dirty="0">
                <a:solidFill>
                  <a:schemeClr val="accent6">
                    <a:lumMod val="50000"/>
                  </a:schemeClr>
                </a:solidFill>
                <a:latin typeface="Arial Rounded MT Bold" panose="020F0704030504030204" pitchFamily="34" charset="0"/>
              </a:rPr>
              <a:t>MODERNIZACIÓN INSTITUCIONAL</a:t>
            </a:r>
            <a:endParaRPr lang="es-CO" sz="3600" dirty="0">
              <a:solidFill>
                <a:schemeClr val="accent6">
                  <a:lumMod val="50000"/>
                </a:schemeClr>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020E4AC9-A644-5483-76CD-BA870BD27C1E}"/>
              </a:ext>
            </a:extLst>
          </p:cNvPr>
          <p:cNvPicPr>
            <a:picLocks noChangeAspect="1"/>
          </p:cNvPicPr>
          <p:nvPr/>
        </p:nvPicPr>
        <p:blipFill>
          <a:blip r:embed="rId2"/>
          <a:stretch>
            <a:fillRect/>
          </a:stretch>
        </p:blipFill>
        <p:spPr>
          <a:xfrm flipV="1">
            <a:off x="1167771" y="1230814"/>
            <a:ext cx="7793349" cy="98744"/>
          </a:xfrm>
          <a:prstGeom prst="rect">
            <a:avLst/>
          </a:prstGeom>
        </p:spPr>
      </p:pic>
      <p:sp>
        <p:nvSpPr>
          <p:cNvPr id="5" name="CuadroTexto 4">
            <a:extLst>
              <a:ext uri="{FF2B5EF4-FFF2-40B4-BE49-F238E27FC236}">
                <a16:creationId xmlns:a16="http://schemas.microsoft.com/office/drawing/2014/main" id="{1A40B53F-1D63-9F54-FE65-A7E309BBDBB9}"/>
              </a:ext>
            </a:extLst>
          </p:cNvPr>
          <p:cNvSpPr txBox="1"/>
          <p:nvPr/>
        </p:nvSpPr>
        <p:spPr>
          <a:xfrm>
            <a:off x="1167771" y="1632533"/>
            <a:ext cx="10186028" cy="451132"/>
          </a:xfrm>
          <a:prstGeom prst="rect">
            <a:avLst/>
          </a:prstGeom>
          <a:noFill/>
        </p:spPr>
        <p:txBody>
          <a:bodyPr wrap="square" rtlCol="0">
            <a:noAutofit/>
          </a:bodyPr>
          <a:lstStyle/>
          <a:p>
            <a:pPr algn="just"/>
            <a:r>
              <a:rPr lang="es-ES" sz="1800" dirty="0">
                <a:solidFill>
                  <a:schemeClr val="accent6">
                    <a:lumMod val="50000"/>
                  </a:schemeClr>
                </a:solidFill>
                <a:effectLst/>
                <a:latin typeface="Arial Rounded MT Bold" panose="020F0704030504030204" pitchFamily="34" charset="0"/>
                <a:ea typeface="Calibri" panose="020F0502020204030204" pitchFamily="34" charset="0"/>
              </a:rPr>
              <a:t>Estructura Organizacional</a:t>
            </a:r>
            <a:r>
              <a:rPr lang="es-ES" sz="1800" dirty="0">
                <a:solidFill>
                  <a:srgbClr val="000000"/>
                </a:solidFill>
                <a:effectLst/>
                <a:latin typeface="Arial Rounded MT Bold" panose="020F0704030504030204" pitchFamily="34" charset="0"/>
                <a:ea typeface="Calibri" panose="020F0502020204030204" pitchFamily="34" charset="0"/>
              </a:rPr>
              <a:t>.</a:t>
            </a:r>
            <a:endParaRPr lang="es-ES" dirty="0">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6" name="Flecha: cheurón 5">
            <a:extLst>
              <a:ext uri="{FF2B5EF4-FFF2-40B4-BE49-F238E27FC236}">
                <a16:creationId xmlns:a16="http://schemas.microsoft.com/office/drawing/2014/main" id="{F76E6BC0-D5D3-BF9B-9EB3-7F4EFC67EE35}"/>
              </a:ext>
            </a:extLst>
          </p:cNvPr>
          <p:cNvSpPr/>
          <p:nvPr/>
        </p:nvSpPr>
        <p:spPr>
          <a:xfrm>
            <a:off x="728517" y="1695448"/>
            <a:ext cx="353916" cy="224151"/>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4" name="Imagen 3">
            <a:extLst>
              <a:ext uri="{FF2B5EF4-FFF2-40B4-BE49-F238E27FC236}">
                <a16:creationId xmlns:a16="http://schemas.microsoft.com/office/drawing/2014/main" id="{8FCBD779-4054-733C-206B-FB9E2B6A9856}"/>
              </a:ext>
            </a:extLst>
          </p:cNvPr>
          <p:cNvPicPr>
            <a:picLocks noChangeAspect="1"/>
          </p:cNvPicPr>
          <p:nvPr/>
        </p:nvPicPr>
        <p:blipFill>
          <a:blip r:embed="rId3"/>
          <a:stretch>
            <a:fillRect/>
          </a:stretch>
        </p:blipFill>
        <p:spPr>
          <a:xfrm>
            <a:off x="1838960" y="2083666"/>
            <a:ext cx="8605520" cy="2627828"/>
          </a:xfrm>
          <a:prstGeom prst="rect">
            <a:avLst/>
          </a:prstGeom>
        </p:spPr>
      </p:pic>
      <p:sp>
        <p:nvSpPr>
          <p:cNvPr id="11" name="CuadroTexto 10">
            <a:extLst>
              <a:ext uri="{FF2B5EF4-FFF2-40B4-BE49-F238E27FC236}">
                <a16:creationId xmlns:a16="http://schemas.microsoft.com/office/drawing/2014/main" id="{6CE28CC2-22BB-AEE9-AA19-DD049D491902}"/>
              </a:ext>
            </a:extLst>
          </p:cNvPr>
          <p:cNvSpPr txBox="1"/>
          <p:nvPr/>
        </p:nvSpPr>
        <p:spPr>
          <a:xfrm>
            <a:off x="1290321" y="4511041"/>
            <a:ext cx="9662160" cy="1381760"/>
          </a:xfrm>
          <a:prstGeom prst="rect">
            <a:avLst/>
          </a:prstGeom>
          <a:noFill/>
        </p:spPr>
        <p:txBody>
          <a:bodyPr wrap="square">
            <a:noAutofit/>
          </a:bodyPr>
          <a:lstStyle/>
          <a:p>
            <a:pPr algn="just"/>
            <a:r>
              <a:rPr lang="es-ES" sz="1600" dirty="0">
                <a:latin typeface="Arial Rounded MT Bold" panose="020F0704030504030204" pitchFamily="34" charset="0"/>
              </a:rPr>
              <a:t>Se crearon dos gerencias adscritas al Despacho del Alcalde:  Gerencia de Desarrollo Social y la Gerencia de Proyectos Especiales.</a:t>
            </a:r>
          </a:p>
          <a:p>
            <a:pPr algn="just"/>
            <a:endParaRPr lang="es-ES" sz="1600" dirty="0">
              <a:latin typeface="Arial Rounded MT Bold" panose="020F0704030504030204" pitchFamily="34" charset="0"/>
            </a:endParaRPr>
          </a:p>
          <a:p>
            <a:pPr algn="just"/>
            <a:r>
              <a:rPr lang="es-ES" sz="1600" dirty="0">
                <a:latin typeface="Arial Rounded MT Bold" panose="020F0704030504030204" pitchFamily="34" charset="0"/>
              </a:rPr>
              <a:t>Cinco (5) oficinas: Oficina de Cultura Ciudadana en la Secretaría de Gobierno, Oficina de Servicios Públicos en la Gerencia de Ciudad, Oficina de Relaciones Internacionales en la Secretaría de Desarrollo Económico y las Oficinas de Relación con el Ciudadano y  Contratación en la Secretaría General.</a:t>
            </a:r>
            <a:endParaRPr lang="es-ES" dirty="0">
              <a:latin typeface="Arial Rounded MT Bold" panose="020F0704030504030204" pitchFamily="34" charset="0"/>
            </a:endParaRPr>
          </a:p>
        </p:txBody>
      </p:sp>
    </p:spTree>
    <p:extLst>
      <p:ext uri="{BB962C8B-B14F-4D97-AF65-F5344CB8AC3E}">
        <p14:creationId xmlns:p14="http://schemas.microsoft.com/office/powerpoint/2010/main" val="3521683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0B53F-1D63-9F54-FE65-A7E309BBDBB9}"/>
              </a:ext>
            </a:extLst>
          </p:cNvPr>
          <p:cNvSpPr txBox="1"/>
          <p:nvPr/>
        </p:nvSpPr>
        <p:spPr>
          <a:xfrm>
            <a:off x="1167771" y="928374"/>
            <a:ext cx="10186028" cy="417832"/>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Planta de personal</a:t>
            </a:r>
            <a:r>
              <a:rPr lang="es-ES" sz="1800" dirty="0">
                <a:solidFill>
                  <a:schemeClr val="accent6">
                    <a:lumMod val="50000"/>
                  </a:schemeClr>
                </a:solidFill>
                <a:effectLst/>
                <a:latin typeface="Arial Rounded MT Bold" panose="020F0704030504030204" pitchFamily="34" charset="0"/>
                <a:ea typeface="Calibri" panose="020F0502020204030204" pitchFamily="34" charset="0"/>
              </a:rPr>
              <a:t>.</a:t>
            </a:r>
            <a:endParaRPr lang="es-ES" dirty="0">
              <a:solidFill>
                <a:schemeClr val="accent6">
                  <a:lumMod val="50000"/>
                </a:schemeClr>
              </a:solidFill>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6" name="Flecha: cheurón 5">
            <a:extLst>
              <a:ext uri="{FF2B5EF4-FFF2-40B4-BE49-F238E27FC236}">
                <a16:creationId xmlns:a16="http://schemas.microsoft.com/office/drawing/2014/main" id="{F76E6BC0-D5D3-BF9B-9EB3-7F4EFC67EE35}"/>
              </a:ext>
            </a:extLst>
          </p:cNvPr>
          <p:cNvSpPr/>
          <p:nvPr/>
        </p:nvSpPr>
        <p:spPr>
          <a:xfrm>
            <a:off x="657397" y="1025214"/>
            <a:ext cx="353916" cy="224151"/>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7" name="Imagen 6">
            <a:extLst>
              <a:ext uri="{FF2B5EF4-FFF2-40B4-BE49-F238E27FC236}">
                <a16:creationId xmlns:a16="http://schemas.microsoft.com/office/drawing/2014/main" id="{40689F44-603F-A841-F95D-2BCD24A86F52}"/>
              </a:ext>
            </a:extLst>
          </p:cNvPr>
          <p:cNvPicPr>
            <a:picLocks noChangeAspect="1"/>
          </p:cNvPicPr>
          <p:nvPr/>
        </p:nvPicPr>
        <p:blipFill>
          <a:blip r:embed="rId2"/>
          <a:stretch>
            <a:fillRect/>
          </a:stretch>
        </p:blipFill>
        <p:spPr>
          <a:xfrm>
            <a:off x="1011313" y="1747520"/>
            <a:ext cx="6141327" cy="4368800"/>
          </a:xfrm>
          <a:prstGeom prst="rect">
            <a:avLst/>
          </a:prstGeom>
        </p:spPr>
      </p:pic>
      <p:sp>
        <p:nvSpPr>
          <p:cNvPr id="9" name="CuadroTexto 8">
            <a:extLst>
              <a:ext uri="{FF2B5EF4-FFF2-40B4-BE49-F238E27FC236}">
                <a16:creationId xmlns:a16="http://schemas.microsoft.com/office/drawing/2014/main" id="{3ECCF926-B4F5-23C5-808A-627868FEAC09}"/>
              </a:ext>
            </a:extLst>
          </p:cNvPr>
          <p:cNvSpPr txBox="1"/>
          <p:nvPr/>
        </p:nvSpPr>
        <p:spPr>
          <a:xfrm>
            <a:off x="7386320" y="2286000"/>
            <a:ext cx="4267200" cy="3616960"/>
          </a:xfrm>
          <a:prstGeom prst="rect">
            <a:avLst/>
          </a:prstGeom>
          <a:noFill/>
        </p:spPr>
        <p:txBody>
          <a:bodyPr wrap="square">
            <a:noAutofit/>
          </a:bodyPr>
          <a:lstStyle/>
          <a:p>
            <a:pPr algn="just"/>
            <a:r>
              <a:rPr lang="es-ES" sz="1600" dirty="0">
                <a:latin typeface="Arial Rounded MT Bold" panose="020F0704030504030204" pitchFamily="34" charset="0"/>
              </a:rPr>
              <a:t>La planta de personal antes del proceso de modernización  estaba conformada por </a:t>
            </a:r>
            <a:r>
              <a:rPr lang="es-ES" sz="1600" b="1" dirty="0">
                <a:latin typeface="Arial Rounded MT Bold" panose="020F0704030504030204" pitchFamily="34" charset="0"/>
              </a:rPr>
              <a:t>2061</a:t>
            </a:r>
            <a:r>
              <a:rPr lang="es-ES" sz="1600" dirty="0">
                <a:latin typeface="Arial Rounded MT Bold" panose="020F0704030504030204" pitchFamily="34" charset="0"/>
              </a:rPr>
              <a:t> cargos, se suprimieron 164 y se crearon 205, para un total de </a:t>
            </a:r>
            <a:r>
              <a:rPr lang="es-ES" sz="1600" b="1" dirty="0">
                <a:latin typeface="Arial Rounded MT Bold" panose="020F0704030504030204" pitchFamily="34" charset="0"/>
              </a:rPr>
              <a:t>2102</a:t>
            </a:r>
            <a:r>
              <a:rPr lang="es-ES" sz="1600" dirty="0">
                <a:latin typeface="Arial Rounded MT Bold" panose="020F0704030504030204" pitchFamily="34" charset="0"/>
              </a:rPr>
              <a:t> cargos en la nueva planta adoptada mediante Decreto No. 802 del 07 de diciembre de 2020, es decir, que se produjo un incremento neto en la planta de 41 cargos, con incremento porcentual del 1.89%.</a:t>
            </a:r>
          </a:p>
          <a:p>
            <a:pPr algn="just"/>
            <a:endParaRPr lang="es-ES" sz="1600" dirty="0">
              <a:latin typeface="Arial Rounded MT Bold" panose="020F0704030504030204" pitchFamily="34" charset="0"/>
            </a:endParaRPr>
          </a:p>
          <a:p>
            <a:pPr algn="just"/>
            <a:r>
              <a:rPr lang="es-ES" sz="1600" dirty="0">
                <a:latin typeface="Arial Rounded MT Bold" panose="020F0704030504030204" pitchFamily="34" charset="0"/>
              </a:rPr>
              <a:t>PLANTA DESPACHO	   523</a:t>
            </a:r>
          </a:p>
          <a:p>
            <a:pPr algn="just"/>
            <a:r>
              <a:rPr lang="es-ES" sz="1600" dirty="0">
                <a:latin typeface="Arial Rounded MT Bold" panose="020F0704030504030204" pitchFamily="34" charset="0"/>
              </a:rPr>
              <a:t>PLANTA GLOBAL		1.431</a:t>
            </a:r>
          </a:p>
          <a:p>
            <a:pPr algn="just"/>
            <a:r>
              <a:rPr lang="es-ES" sz="1600" dirty="0">
                <a:latin typeface="Arial Rounded MT Bold" panose="020F0704030504030204" pitchFamily="34" charset="0"/>
              </a:rPr>
              <a:t>PLANTA TRANSITORIA	   129</a:t>
            </a:r>
          </a:p>
          <a:p>
            <a:pPr algn="just"/>
            <a:endParaRPr lang="es-ES" dirty="0">
              <a:latin typeface="Arial Rounded MT Bold" panose="020F0704030504030204" pitchFamily="34" charset="0"/>
            </a:endParaRPr>
          </a:p>
          <a:p>
            <a:pPr algn="just"/>
            <a:endParaRPr lang="es-CO" dirty="0">
              <a:latin typeface="Arial Rounded MT Bold" panose="020F0704030504030204" pitchFamily="34" charset="0"/>
            </a:endParaRPr>
          </a:p>
        </p:txBody>
      </p:sp>
    </p:spTree>
    <p:extLst>
      <p:ext uri="{BB962C8B-B14F-4D97-AF65-F5344CB8AC3E}">
        <p14:creationId xmlns:p14="http://schemas.microsoft.com/office/powerpoint/2010/main" val="2049904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902A2-7620-E5B5-5FB2-1423131276A4}"/>
              </a:ext>
            </a:extLst>
          </p:cNvPr>
          <p:cNvSpPr>
            <a:spLocks noGrp="1"/>
          </p:cNvSpPr>
          <p:nvPr>
            <p:ph type="title"/>
          </p:nvPr>
        </p:nvSpPr>
        <p:spPr>
          <a:xfrm>
            <a:off x="1082432" y="602214"/>
            <a:ext cx="8556867" cy="628600"/>
          </a:xfrm>
        </p:spPr>
        <p:txBody>
          <a:bodyPr>
            <a:noAutofit/>
          </a:bodyPr>
          <a:lstStyle/>
          <a:p>
            <a:r>
              <a:rPr lang="es-ES" sz="3600" dirty="0">
                <a:solidFill>
                  <a:schemeClr val="accent6">
                    <a:lumMod val="50000"/>
                  </a:schemeClr>
                </a:solidFill>
                <a:latin typeface="Arial Rounded MT Bold" panose="020F0704030504030204" pitchFamily="34" charset="0"/>
              </a:rPr>
              <a:t>INGRESO (Administración de planta)</a:t>
            </a:r>
            <a:endParaRPr lang="es-CO" sz="3600" dirty="0">
              <a:solidFill>
                <a:schemeClr val="accent6">
                  <a:lumMod val="50000"/>
                </a:schemeClr>
              </a:solidFill>
              <a:latin typeface="Arial Rounded MT Bold" panose="020F0704030504030204" pitchFamily="34" charset="0"/>
            </a:endParaRPr>
          </a:p>
        </p:txBody>
      </p:sp>
      <p:pic>
        <p:nvPicPr>
          <p:cNvPr id="3" name="Imagen 2">
            <a:extLst>
              <a:ext uri="{FF2B5EF4-FFF2-40B4-BE49-F238E27FC236}">
                <a16:creationId xmlns:a16="http://schemas.microsoft.com/office/drawing/2014/main" id="{020E4AC9-A644-5483-76CD-BA870BD27C1E}"/>
              </a:ext>
            </a:extLst>
          </p:cNvPr>
          <p:cNvPicPr>
            <a:picLocks noChangeAspect="1"/>
          </p:cNvPicPr>
          <p:nvPr/>
        </p:nvPicPr>
        <p:blipFill>
          <a:blip r:embed="rId2"/>
          <a:stretch>
            <a:fillRect/>
          </a:stretch>
        </p:blipFill>
        <p:spPr>
          <a:xfrm flipV="1">
            <a:off x="1167771" y="1230814"/>
            <a:ext cx="7793349" cy="98744"/>
          </a:xfrm>
          <a:prstGeom prst="rect">
            <a:avLst/>
          </a:prstGeom>
        </p:spPr>
      </p:pic>
      <p:sp>
        <p:nvSpPr>
          <p:cNvPr id="5" name="CuadroTexto 4">
            <a:extLst>
              <a:ext uri="{FF2B5EF4-FFF2-40B4-BE49-F238E27FC236}">
                <a16:creationId xmlns:a16="http://schemas.microsoft.com/office/drawing/2014/main" id="{1A40B53F-1D63-9F54-FE65-A7E309BBDBB9}"/>
              </a:ext>
            </a:extLst>
          </p:cNvPr>
          <p:cNvSpPr txBox="1"/>
          <p:nvPr/>
        </p:nvSpPr>
        <p:spPr>
          <a:xfrm>
            <a:off x="1167771" y="1632533"/>
            <a:ext cx="10186028" cy="451132"/>
          </a:xfrm>
          <a:prstGeom prst="rect">
            <a:avLst/>
          </a:prstGeom>
          <a:noFill/>
        </p:spPr>
        <p:txBody>
          <a:bodyPr wrap="square" rtlCol="0">
            <a:noAutofit/>
          </a:bodyPr>
          <a:lstStyle/>
          <a:p>
            <a:pPr algn="just"/>
            <a:r>
              <a:rPr lang="es-ES" dirty="0">
                <a:solidFill>
                  <a:srgbClr val="000000"/>
                </a:solidFill>
                <a:latin typeface="Arial Rounded MT Bold" panose="020F0704030504030204" pitchFamily="34" charset="0"/>
                <a:ea typeface="Calibri" panose="020F0502020204030204" pitchFamily="34" charset="0"/>
              </a:rPr>
              <a:t>Conformación planta de personal</a:t>
            </a:r>
            <a:r>
              <a:rPr lang="es-ES" sz="1800" dirty="0">
                <a:solidFill>
                  <a:srgbClr val="000000"/>
                </a:solidFill>
                <a:effectLst/>
                <a:latin typeface="Arial Rounded MT Bold" panose="020F0704030504030204" pitchFamily="34" charset="0"/>
                <a:ea typeface="Calibri" panose="020F0502020204030204" pitchFamily="34" charset="0"/>
              </a:rPr>
              <a:t>.</a:t>
            </a:r>
            <a:endParaRPr lang="es-ES" dirty="0">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6" name="Flecha: cheurón 5">
            <a:extLst>
              <a:ext uri="{FF2B5EF4-FFF2-40B4-BE49-F238E27FC236}">
                <a16:creationId xmlns:a16="http://schemas.microsoft.com/office/drawing/2014/main" id="{F76E6BC0-D5D3-BF9B-9EB3-7F4EFC67EE35}"/>
              </a:ext>
            </a:extLst>
          </p:cNvPr>
          <p:cNvSpPr/>
          <p:nvPr/>
        </p:nvSpPr>
        <p:spPr>
          <a:xfrm>
            <a:off x="728517" y="1695448"/>
            <a:ext cx="353916" cy="224151"/>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14" name="Imagen 13">
            <a:extLst>
              <a:ext uri="{FF2B5EF4-FFF2-40B4-BE49-F238E27FC236}">
                <a16:creationId xmlns:a16="http://schemas.microsoft.com/office/drawing/2014/main" id="{64D03679-756A-43C5-4C6D-68093C8EEEAD}"/>
              </a:ext>
            </a:extLst>
          </p:cNvPr>
          <p:cNvPicPr>
            <a:picLocks noChangeAspect="1"/>
          </p:cNvPicPr>
          <p:nvPr/>
        </p:nvPicPr>
        <p:blipFill>
          <a:blip r:embed="rId3"/>
          <a:stretch>
            <a:fillRect/>
          </a:stretch>
        </p:blipFill>
        <p:spPr>
          <a:xfrm>
            <a:off x="5648959" y="3514064"/>
            <a:ext cx="1396105" cy="615695"/>
          </a:xfrm>
          <a:prstGeom prst="rect">
            <a:avLst/>
          </a:prstGeom>
        </p:spPr>
      </p:pic>
      <p:pic>
        <p:nvPicPr>
          <p:cNvPr id="15" name="Imagen 14">
            <a:extLst>
              <a:ext uri="{FF2B5EF4-FFF2-40B4-BE49-F238E27FC236}">
                <a16:creationId xmlns:a16="http://schemas.microsoft.com/office/drawing/2014/main" id="{C539FDF9-1D3D-867E-255B-AEB476F2E56A}"/>
              </a:ext>
            </a:extLst>
          </p:cNvPr>
          <p:cNvPicPr>
            <a:picLocks noChangeAspect="1"/>
          </p:cNvPicPr>
          <p:nvPr/>
        </p:nvPicPr>
        <p:blipFill>
          <a:blip r:embed="rId3"/>
          <a:stretch>
            <a:fillRect/>
          </a:stretch>
        </p:blipFill>
        <p:spPr>
          <a:xfrm>
            <a:off x="5648960" y="2725373"/>
            <a:ext cx="1396105" cy="615695"/>
          </a:xfrm>
          <a:prstGeom prst="rect">
            <a:avLst/>
          </a:prstGeom>
        </p:spPr>
      </p:pic>
      <p:pic>
        <p:nvPicPr>
          <p:cNvPr id="16" name="Imagen 15">
            <a:extLst>
              <a:ext uri="{FF2B5EF4-FFF2-40B4-BE49-F238E27FC236}">
                <a16:creationId xmlns:a16="http://schemas.microsoft.com/office/drawing/2014/main" id="{8766B021-23AB-106F-A19A-7AFACC58DA39}"/>
              </a:ext>
            </a:extLst>
          </p:cNvPr>
          <p:cNvPicPr>
            <a:picLocks noChangeAspect="1"/>
          </p:cNvPicPr>
          <p:nvPr/>
        </p:nvPicPr>
        <p:blipFill>
          <a:blip r:embed="rId4"/>
          <a:stretch>
            <a:fillRect/>
          </a:stretch>
        </p:blipFill>
        <p:spPr>
          <a:xfrm>
            <a:off x="5648960" y="3124969"/>
            <a:ext cx="1396105" cy="615749"/>
          </a:xfrm>
          <a:prstGeom prst="rect">
            <a:avLst/>
          </a:prstGeom>
        </p:spPr>
      </p:pic>
      <p:pic>
        <p:nvPicPr>
          <p:cNvPr id="17" name="Imagen 16">
            <a:extLst>
              <a:ext uri="{FF2B5EF4-FFF2-40B4-BE49-F238E27FC236}">
                <a16:creationId xmlns:a16="http://schemas.microsoft.com/office/drawing/2014/main" id="{E4350954-CC41-31A3-4A33-9B21D328E1BB}"/>
              </a:ext>
            </a:extLst>
          </p:cNvPr>
          <p:cNvPicPr>
            <a:picLocks noChangeAspect="1"/>
          </p:cNvPicPr>
          <p:nvPr/>
        </p:nvPicPr>
        <p:blipFill>
          <a:blip r:embed="rId4"/>
          <a:stretch>
            <a:fillRect/>
          </a:stretch>
        </p:blipFill>
        <p:spPr>
          <a:xfrm>
            <a:off x="5648959" y="3860403"/>
            <a:ext cx="1396105" cy="735235"/>
          </a:xfrm>
          <a:prstGeom prst="rect">
            <a:avLst/>
          </a:prstGeom>
        </p:spPr>
      </p:pic>
      <p:sp>
        <p:nvSpPr>
          <p:cNvPr id="18" name="CuadroTexto 17">
            <a:extLst>
              <a:ext uri="{FF2B5EF4-FFF2-40B4-BE49-F238E27FC236}">
                <a16:creationId xmlns:a16="http://schemas.microsoft.com/office/drawing/2014/main" id="{C36BAEE2-7F9A-401F-CF2A-A3251ADC1807}"/>
              </a:ext>
            </a:extLst>
          </p:cNvPr>
          <p:cNvSpPr txBox="1"/>
          <p:nvPr/>
        </p:nvSpPr>
        <p:spPr>
          <a:xfrm>
            <a:off x="7045064" y="2778648"/>
            <a:ext cx="1052456" cy="333697"/>
          </a:xfrm>
          <a:prstGeom prst="rect">
            <a:avLst/>
          </a:prstGeom>
          <a:noFill/>
        </p:spPr>
        <p:txBody>
          <a:bodyPr wrap="none" rtlCol="0">
            <a:noAutofit/>
          </a:bodyPr>
          <a:lstStyle/>
          <a:p>
            <a:r>
              <a:rPr lang="es-ES" sz="1600" dirty="0">
                <a:latin typeface="Arial Rounded MT Bold" panose="020F0704030504030204" pitchFamily="34" charset="0"/>
              </a:rPr>
              <a:t>Alcalde.</a:t>
            </a:r>
            <a:endParaRPr lang="es-CO" sz="1600" dirty="0">
              <a:latin typeface="Arial Rounded MT Bold" panose="020F0704030504030204" pitchFamily="34" charset="0"/>
            </a:endParaRPr>
          </a:p>
        </p:txBody>
      </p:sp>
      <p:sp>
        <p:nvSpPr>
          <p:cNvPr id="21" name="CuadroTexto 20">
            <a:extLst>
              <a:ext uri="{FF2B5EF4-FFF2-40B4-BE49-F238E27FC236}">
                <a16:creationId xmlns:a16="http://schemas.microsoft.com/office/drawing/2014/main" id="{7E873C9C-8789-8F96-67C4-079B0B7CBF61}"/>
              </a:ext>
            </a:extLst>
          </p:cNvPr>
          <p:cNvSpPr txBox="1"/>
          <p:nvPr/>
        </p:nvSpPr>
        <p:spPr>
          <a:xfrm>
            <a:off x="6989184" y="3233962"/>
            <a:ext cx="4831976" cy="451132"/>
          </a:xfrm>
          <a:prstGeom prst="rect">
            <a:avLst/>
          </a:prstGeom>
          <a:noFill/>
        </p:spPr>
        <p:txBody>
          <a:bodyPr wrap="none" rtlCol="0">
            <a:noAutofit/>
          </a:bodyPr>
          <a:lstStyle/>
          <a:p>
            <a:r>
              <a:rPr lang="es-ES" sz="1600" dirty="0">
                <a:latin typeface="Arial Rounded MT Bold" panose="020F0704030504030204" pitchFamily="34" charset="0"/>
              </a:rPr>
              <a:t>Alcaldes cinco localidades, dos corregidores. GCI.</a:t>
            </a:r>
            <a:endParaRPr lang="es-CO" sz="1600" dirty="0">
              <a:latin typeface="Arial Rounded MT Bold" panose="020F0704030504030204" pitchFamily="34" charset="0"/>
            </a:endParaRPr>
          </a:p>
        </p:txBody>
      </p:sp>
      <p:sp>
        <p:nvSpPr>
          <p:cNvPr id="23" name="CuadroTexto 22">
            <a:extLst>
              <a:ext uri="{FF2B5EF4-FFF2-40B4-BE49-F238E27FC236}">
                <a16:creationId xmlns:a16="http://schemas.microsoft.com/office/drawing/2014/main" id="{580F4FAA-10ED-B3EA-C1BA-CCC2A36794BA}"/>
              </a:ext>
            </a:extLst>
          </p:cNvPr>
          <p:cNvSpPr txBox="1"/>
          <p:nvPr/>
        </p:nvSpPr>
        <p:spPr>
          <a:xfrm>
            <a:off x="7004620" y="3635925"/>
            <a:ext cx="4551680" cy="451132"/>
          </a:xfrm>
          <a:prstGeom prst="rect">
            <a:avLst/>
          </a:prstGeom>
          <a:noFill/>
        </p:spPr>
        <p:txBody>
          <a:bodyPr wrap="none" rtlCol="0">
            <a:noAutofit/>
          </a:bodyPr>
          <a:lstStyle/>
          <a:p>
            <a:r>
              <a:rPr lang="es-ES" sz="1400" dirty="0">
                <a:latin typeface="Arial Rounded MT Bold" panose="020F0704030504030204" pitchFamily="34" charset="0"/>
              </a:rPr>
              <a:t>Manejo y confianza, Art. Ley 909 de 2004.</a:t>
            </a:r>
            <a:endParaRPr lang="es-CO" sz="1400" dirty="0">
              <a:latin typeface="Arial Rounded MT Bold" panose="020F0704030504030204" pitchFamily="34" charset="0"/>
            </a:endParaRPr>
          </a:p>
        </p:txBody>
      </p:sp>
      <p:sp>
        <p:nvSpPr>
          <p:cNvPr id="24" name="CuadroTexto 23">
            <a:extLst>
              <a:ext uri="{FF2B5EF4-FFF2-40B4-BE49-F238E27FC236}">
                <a16:creationId xmlns:a16="http://schemas.microsoft.com/office/drawing/2014/main" id="{E1BAC29C-0F0C-2736-A09B-929DF45C3EFC}"/>
              </a:ext>
            </a:extLst>
          </p:cNvPr>
          <p:cNvSpPr txBox="1"/>
          <p:nvPr/>
        </p:nvSpPr>
        <p:spPr>
          <a:xfrm>
            <a:off x="7004620" y="4042728"/>
            <a:ext cx="4551680" cy="451132"/>
          </a:xfrm>
          <a:prstGeom prst="rect">
            <a:avLst/>
          </a:prstGeom>
          <a:noFill/>
        </p:spPr>
        <p:txBody>
          <a:bodyPr wrap="none" rtlCol="0">
            <a:noAutofit/>
          </a:bodyPr>
          <a:lstStyle/>
          <a:p>
            <a:r>
              <a:rPr lang="es-ES" sz="1400" dirty="0">
                <a:latin typeface="Arial Rounded MT Bold" panose="020F0704030504030204" pitchFamily="34" charset="0"/>
              </a:rPr>
              <a:t>Procesos de provisión por meritocracia CNSC.</a:t>
            </a:r>
            <a:endParaRPr lang="es-CO" sz="1400" dirty="0">
              <a:latin typeface="Arial Rounded MT Bold" panose="020F0704030504030204" pitchFamily="34" charset="0"/>
            </a:endParaRPr>
          </a:p>
        </p:txBody>
      </p:sp>
      <p:sp>
        <p:nvSpPr>
          <p:cNvPr id="26" name="CuadroTexto 25">
            <a:extLst>
              <a:ext uri="{FF2B5EF4-FFF2-40B4-BE49-F238E27FC236}">
                <a16:creationId xmlns:a16="http://schemas.microsoft.com/office/drawing/2014/main" id="{133CD494-F2E4-C64F-777E-22C14D85463F}"/>
              </a:ext>
            </a:extLst>
          </p:cNvPr>
          <p:cNvSpPr txBox="1"/>
          <p:nvPr/>
        </p:nvSpPr>
        <p:spPr>
          <a:xfrm>
            <a:off x="1737359" y="4914913"/>
            <a:ext cx="9616439" cy="528613"/>
          </a:xfrm>
          <a:prstGeom prst="rect">
            <a:avLst/>
          </a:prstGeom>
          <a:noFill/>
        </p:spPr>
        <p:txBody>
          <a:bodyPr wrap="none" rtlCol="0">
            <a:noAutofit/>
          </a:bodyPr>
          <a:lstStyle/>
          <a:p>
            <a:r>
              <a:rPr lang="es-ES" sz="1400" dirty="0">
                <a:latin typeface="Arial Rounded MT Bold" panose="020F0704030504030204" pitchFamily="34" charset="0"/>
              </a:rPr>
              <a:t>Alcaldes locales, presentación de ternas ediles por localidades.  Ley 1617 de 2013.</a:t>
            </a:r>
            <a:endParaRPr lang="es-CO" sz="1400" dirty="0">
              <a:latin typeface="Arial Rounded MT Bold" panose="020F0704030504030204" pitchFamily="34" charset="0"/>
            </a:endParaRPr>
          </a:p>
        </p:txBody>
      </p:sp>
      <p:sp>
        <p:nvSpPr>
          <p:cNvPr id="27" name="Flecha: cheurón 26">
            <a:extLst>
              <a:ext uri="{FF2B5EF4-FFF2-40B4-BE49-F238E27FC236}">
                <a16:creationId xmlns:a16="http://schemas.microsoft.com/office/drawing/2014/main" id="{2141F4FC-8370-6FFE-8286-F7784C69C5AA}"/>
              </a:ext>
            </a:extLst>
          </p:cNvPr>
          <p:cNvSpPr/>
          <p:nvPr/>
        </p:nvSpPr>
        <p:spPr>
          <a:xfrm>
            <a:off x="1197681" y="4957989"/>
            <a:ext cx="337176" cy="246740"/>
          </a:xfrm>
          <a:prstGeom prst="chevron">
            <a:avLst>
              <a:gd name="adj" fmla="val 46713"/>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32" name="CuadroTexto 31">
            <a:extLst>
              <a:ext uri="{FF2B5EF4-FFF2-40B4-BE49-F238E27FC236}">
                <a16:creationId xmlns:a16="http://schemas.microsoft.com/office/drawing/2014/main" id="{54ED5D86-8C1F-63F8-3022-1A64CB438C07}"/>
              </a:ext>
            </a:extLst>
          </p:cNvPr>
          <p:cNvSpPr txBox="1"/>
          <p:nvPr/>
        </p:nvSpPr>
        <p:spPr>
          <a:xfrm>
            <a:off x="1753003" y="5225467"/>
            <a:ext cx="9803297" cy="678600"/>
          </a:xfrm>
          <a:prstGeom prst="rect">
            <a:avLst/>
          </a:prstGeom>
          <a:noFill/>
        </p:spPr>
        <p:txBody>
          <a:bodyPr wrap="square" rtlCol="0">
            <a:noAutofit/>
          </a:bodyPr>
          <a:lstStyle/>
          <a:p>
            <a:r>
              <a:rPr lang="es-ES" sz="1400" dirty="0">
                <a:latin typeface="Arial Rounded MT Bold" panose="020F0704030504030204" pitchFamily="34" charset="0"/>
              </a:rPr>
              <a:t>Alcaldes locales de Suroccidente por el corregimiento de Juan Mina y Riomar por el corregimiento de la Playa, designarán conforme la  Ley 1681 de 2013.</a:t>
            </a:r>
            <a:endParaRPr lang="es-CO" sz="1400" dirty="0">
              <a:latin typeface="Arial Rounded MT Bold" panose="020F0704030504030204" pitchFamily="34" charset="0"/>
            </a:endParaRPr>
          </a:p>
        </p:txBody>
      </p:sp>
      <p:sp>
        <p:nvSpPr>
          <p:cNvPr id="34" name="CuadroTexto 33">
            <a:extLst>
              <a:ext uri="{FF2B5EF4-FFF2-40B4-BE49-F238E27FC236}">
                <a16:creationId xmlns:a16="http://schemas.microsoft.com/office/drawing/2014/main" id="{65CA3E1A-8D05-AF2F-7159-DA6DB72AD40B}"/>
              </a:ext>
            </a:extLst>
          </p:cNvPr>
          <p:cNvSpPr txBox="1"/>
          <p:nvPr/>
        </p:nvSpPr>
        <p:spPr>
          <a:xfrm>
            <a:off x="1737359" y="5712935"/>
            <a:ext cx="9971341" cy="396059"/>
          </a:xfrm>
          <a:prstGeom prst="rect">
            <a:avLst/>
          </a:prstGeom>
          <a:noFill/>
        </p:spPr>
        <p:txBody>
          <a:bodyPr wrap="square" rtlCol="0">
            <a:noAutofit/>
          </a:bodyPr>
          <a:lstStyle/>
          <a:p>
            <a:r>
              <a:rPr lang="es-ES" sz="1400" dirty="0">
                <a:latin typeface="Arial Rounded MT Bold" panose="020F0704030504030204" pitchFamily="34" charset="0"/>
              </a:rPr>
              <a:t>Gerente Control Interno de Gestión, Ley 1474 de 2011 y Decreto 989 de 2020, 2 años por periodo de gobierno.</a:t>
            </a:r>
            <a:endParaRPr lang="es-CO" sz="1400" dirty="0">
              <a:latin typeface="Arial Rounded MT Bold" panose="020F0704030504030204" pitchFamily="34" charset="0"/>
            </a:endParaRPr>
          </a:p>
        </p:txBody>
      </p:sp>
      <p:sp>
        <p:nvSpPr>
          <p:cNvPr id="36" name="CuadroTexto 35">
            <a:extLst>
              <a:ext uri="{FF2B5EF4-FFF2-40B4-BE49-F238E27FC236}">
                <a16:creationId xmlns:a16="http://schemas.microsoft.com/office/drawing/2014/main" id="{D79C56FD-F8DA-5D9A-13F3-7D5D2D47091C}"/>
              </a:ext>
            </a:extLst>
          </p:cNvPr>
          <p:cNvSpPr txBox="1"/>
          <p:nvPr/>
        </p:nvSpPr>
        <p:spPr>
          <a:xfrm>
            <a:off x="1753003" y="6038896"/>
            <a:ext cx="9955697" cy="372255"/>
          </a:xfrm>
          <a:prstGeom prst="rect">
            <a:avLst/>
          </a:prstGeom>
          <a:noFill/>
        </p:spPr>
        <p:txBody>
          <a:bodyPr wrap="square" rtlCol="0">
            <a:noAutofit/>
          </a:bodyPr>
          <a:lstStyle/>
          <a:p>
            <a:r>
              <a:rPr lang="es-ES" sz="1400" dirty="0">
                <a:latin typeface="Arial Rounded MT Bold" panose="020F0704030504030204" pitchFamily="34" charset="0"/>
              </a:rPr>
              <a:t>Evaluar cargos técnico operativos adscritos de las Instituciones Educativas.</a:t>
            </a:r>
            <a:endParaRPr lang="es-CO" sz="1400" dirty="0">
              <a:latin typeface="Arial Rounded MT Bold" panose="020F0704030504030204" pitchFamily="34" charset="0"/>
            </a:endParaRPr>
          </a:p>
        </p:txBody>
      </p:sp>
      <p:sp>
        <p:nvSpPr>
          <p:cNvPr id="37" name="Flecha: cheurón 36">
            <a:extLst>
              <a:ext uri="{FF2B5EF4-FFF2-40B4-BE49-F238E27FC236}">
                <a16:creationId xmlns:a16="http://schemas.microsoft.com/office/drawing/2014/main" id="{33042C1E-699D-A16F-3CF5-5AB152500274}"/>
              </a:ext>
            </a:extLst>
          </p:cNvPr>
          <p:cNvSpPr/>
          <p:nvPr/>
        </p:nvSpPr>
        <p:spPr>
          <a:xfrm>
            <a:off x="1214863" y="5353446"/>
            <a:ext cx="337176" cy="246740"/>
          </a:xfrm>
          <a:prstGeom prst="chevron">
            <a:avLst>
              <a:gd name="adj" fmla="val 46713"/>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38" name="Flecha: cheurón 37">
            <a:extLst>
              <a:ext uri="{FF2B5EF4-FFF2-40B4-BE49-F238E27FC236}">
                <a16:creationId xmlns:a16="http://schemas.microsoft.com/office/drawing/2014/main" id="{82939E03-A95F-6AA1-F12B-E342ABD25FAF}"/>
              </a:ext>
            </a:extLst>
          </p:cNvPr>
          <p:cNvSpPr/>
          <p:nvPr/>
        </p:nvSpPr>
        <p:spPr>
          <a:xfrm>
            <a:off x="1210186" y="5757663"/>
            <a:ext cx="337176" cy="246740"/>
          </a:xfrm>
          <a:prstGeom prst="chevron">
            <a:avLst>
              <a:gd name="adj" fmla="val 46713"/>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39" name="Flecha: cheurón 38">
            <a:extLst>
              <a:ext uri="{FF2B5EF4-FFF2-40B4-BE49-F238E27FC236}">
                <a16:creationId xmlns:a16="http://schemas.microsoft.com/office/drawing/2014/main" id="{F6D0C79E-F3EF-9524-1989-745F0EDE81B6}"/>
              </a:ext>
            </a:extLst>
          </p:cNvPr>
          <p:cNvSpPr/>
          <p:nvPr/>
        </p:nvSpPr>
        <p:spPr>
          <a:xfrm>
            <a:off x="1219538" y="6101653"/>
            <a:ext cx="315319" cy="246740"/>
          </a:xfrm>
          <a:prstGeom prst="chevron">
            <a:avLst>
              <a:gd name="adj" fmla="val 46713"/>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7" name="Imagen 6">
            <a:extLst>
              <a:ext uri="{FF2B5EF4-FFF2-40B4-BE49-F238E27FC236}">
                <a16:creationId xmlns:a16="http://schemas.microsoft.com/office/drawing/2014/main" id="{FC8E1B71-0542-13AE-C7B7-BED2336B9F7C}"/>
              </a:ext>
            </a:extLst>
          </p:cNvPr>
          <p:cNvPicPr>
            <a:picLocks noChangeAspect="1"/>
          </p:cNvPicPr>
          <p:nvPr/>
        </p:nvPicPr>
        <p:blipFill>
          <a:blip r:embed="rId5"/>
          <a:stretch>
            <a:fillRect/>
          </a:stretch>
        </p:blipFill>
        <p:spPr>
          <a:xfrm>
            <a:off x="1082432" y="2485384"/>
            <a:ext cx="4490327" cy="2170447"/>
          </a:xfrm>
          <a:prstGeom prst="rect">
            <a:avLst/>
          </a:prstGeom>
        </p:spPr>
      </p:pic>
    </p:spTree>
    <p:extLst>
      <p:ext uri="{BB962C8B-B14F-4D97-AF65-F5344CB8AC3E}">
        <p14:creationId xmlns:p14="http://schemas.microsoft.com/office/powerpoint/2010/main" val="4102880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lecha: cheurón 9">
            <a:extLst>
              <a:ext uri="{FF2B5EF4-FFF2-40B4-BE49-F238E27FC236}">
                <a16:creationId xmlns:a16="http://schemas.microsoft.com/office/drawing/2014/main" id="{FDCF60EE-981D-8B46-106A-BFB5F7C7AC2E}"/>
              </a:ext>
            </a:extLst>
          </p:cNvPr>
          <p:cNvSpPr/>
          <p:nvPr/>
        </p:nvSpPr>
        <p:spPr>
          <a:xfrm>
            <a:off x="701883" y="552768"/>
            <a:ext cx="353916" cy="224151"/>
          </a:xfrm>
          <a:prstGeom prst="chevron">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1" name="CuadroTexto 10">
            <a:extLst>
              <a:ext uri="{FF2B5EF4-FFF2-40B4-BE49-F238E27FC236}">
                <a16:creationId xmlns:a16="http://schemas.microsoft.com/office/drawing/2014/main" id="{D363DA4C-F7C5-0EF9-3D11-F3652F81C101}"/>
              </a:ext>
            </a:extLst>
          </p:cNvPr>
          <p:cNvSpPr txBox="1"/>
          <p:nvPr/>
        </p:nvSpPr>
        <p:spPr>
          <a:xfrm>
            <a:off x="1127131" y="476250"/>
            <a:ext cx="10186028" cy="571500"/>
          </a:xfrm>
          <a:prstGeom prst="rect">
            <a:avLst/>
          </a:prstGeom>
          <a:noFill/>
        </p:spPr>
        <p:txBody>
          <a:bodyPr wrap="square" rtlCol="0">
            <a:noAutofit/>
          </a:bodyPr>
          <a:lstStyle/>
          <a:p>
            <a:pPr algn="just"/>
            <a:r>
              <a:rPr lang="es-ES" dirty="0">
                <a:solidFill>
                  <a:schemeClr val="accent6">
                    <a:lumMod val="50000"/>
                  </a:schemeClr>
                </a:solidFill>
                <a:latin typeface="Arial Rounded MT Bold" panose="020F0704030504030204" pitchFamily="34" charset="0"/>
                <a:ea typeface="Calibri" panose="020F0502020204030204" pitchFamily="34" charset="0"/>
              </a:rPr>
              <a:t>Provisión planta de personal.</a:t>
            </a:r>
            <a:endParaRPr lang="es-ES" dirty="0">
              <a:solidFill>
                <a:schemeClr val="accent6">
                  <a:lumMod val="50000"/>
                </a:schemeClr>
              </a:solidFill>
              <a:latin typeface="Arial Rounded MT Bold" panose="020F0704030504030204" pitchFamily="34" charset="0"/>
            </a:endParaRPr>
          </a:p>
          <a:p>
            <a:pPr algn="just"/>
            <a:endParaRPr lang="es-ES" dirty="0">
              <a:latin typeface="Antique Olive Roman" panose="020B0603020204030204" pitchFamily="34" charset="0"/>
            </a:endParaRPr>
          </a:p>
        </p:txBody>
      </p:sp>
      <p:sp>
        <p:nvSpPr>
          <p:cNvPr id="2" name="CuadroTexto 1">
            <a:extLst>
              <a:ext uri="{FF2B5EF4-FFF2-40B4-BE49-F238E27FC236}">
                <a16:creationId xmlns:a16="http://schemas.microsoft.com/office/drawing/2014/main" id="{9EA5D9E3-A699-728B-AEE0-2304BB81DE45}"/>
              </a:ext>
            </a:extLst>
          </p:cNvPr>
          <p:cNvSpPr txBox="1"/>
          <p:nvPr/>
        </p:nvSpPr>
        <p:spPr>
          <a:xfrm>
            <a:off x="1219198" y="1047751"/>
            <a:ext cx="10186028" cy="760730"/>
          </a:xfrm>
          <a:prstGeom prst="rect">
            <a:avLst/>
          </a:prstGeom>
          <a:noFill/>
        </p:spPr>
        <p:txBody>
          <a:bodyPr wrap="square" rtlCol="0">
            <a:noAutofit/>
          </a:bodyPr>
          <a:lstStyle/>
          <a:p>
            <a:pPr algn="just"/>
            <a:r>
              <a:rPr lang="es-ES" sz="1400" dirty="0">
                <a:latin typeface="Arial Rounded MT Bold" panose="020F0704030504030204" pitchFamily="34" charset="0"/>
              </a:rPr>
              <a:t>La provisión de cargos de la planta de personal se realiza teniendo en cuenta el plan anual de vacantes y plan de previsión, con este insumo se tiene la información sobre los empleos en vacancia definitiva para ser provistos por meritocracia, también las necesidades de aquellos cargos que deberán transitoriamente proveerse por encargo.</a:t>
            </a:r>
            <a:endParaRPr lang="es-CO" sz="1400" dirty="0">
              <a:latin typeface="Arial Rounded MT Bold" panose="020F0704030504030204" pitchFamily="34" charset="0"/>
            </a:endParaRPr>
          </a:p>
        </p:txBody>
      </p:sp>
      <p:graphicFrame>
        <p:nvGraphicFramePr>
          <p:cNvPr id="4" name="Tabla 3">
            <a:extLst>
              <a:ext uri="{FF2B5EF4-FFF2-40B4-BE49-F238E27FC236}">
                <a16:creationId xmlns:a16="http://schemas.microsoft.com/office/drawing/2014/main" id="{E611EC9E-1140-F673-350B-BE5420A15854}"/>
              </a:ext>
            </a:extLst>
          </p:cNvPr>
          <p:cNvGraphicFramePr>
            <a:graphicFrameLocks noGrp="1"/>
          </p:cNvGraphicFramePr>
          <p:nvPr>
            <p:extLst>
              <p:ext uri="{D42A27DB-BD31-4B8C-83A1-F6EECF244321}">
                <p14:modId xmlns:p14="http://schemas.microsoft.com/office/powerpoint/2010/main" val="2378229726"/>
              </p:ext>
            </p:extLst>
          </p:nvPr>
        </p:nvGraphicFramePr>
        <p:xfrm>
          <a:off x="2495550" y="2105025"/>
          <a:ext cx="7439025" cy="4029079"/>
        </p:xfrm>
        <a:graphic>
          <a:graphicData uri="http://schemas.openxmlformats.org/drawingml/2006/table">
            <a:tbl>
              <a:tblPr/>
              <a:tblGrid>
                <a:gridCol w="5054723">
                  <a:extLst>
                    <a:ext uri="{9D8B030D-6E8A-4147-A177-3AD203B41FA5}">
                      <a16:colId xmlns:a16="http://schemas.microsoft.com/office/drawing/2014/main" val="1338630592"/>
                    </a:ext>
                  </a:extLst>
                </a:gridCol>
                <a:gridCol w="953721">
                  <a:extLst>
                    <a:ext uri="{9D8B030D-6E8A-4147-A177-3AD203B41FA5}">
                      <a16:colId xmlns:a16="http://schemas.microsoft.com/office/drawing/2014/main" val="2266506423"/>
                    </a:ext>
                  </a:extLst>
                </a:gridCol>
                <a:gridCol w="1430581">
                  <a:extLst>
                    <a:ext uri="{9D8B030D-6E8A-4147-A177-3AD203B41FA5}">
                      <a16:colId xmlns:a16="http://schemas.microsoft.com/office/drawing/2014/main" val="1131635620"/>
                    </a:ext>
                  </a:extLst>
                </a:gridCol>
              </a:tblGrid>
              <a:tr h="251276">
                <a:tc>
                  <a:txBody>
                    <a:bodyPr/>
                    <a:lstStyle/>
                    <a:p>
                      <a:pPr algn="ctr" fontAlgn="ctr"/>
                      <a:r>
                        <a:rPr lang="es-CO" sz="1600" b="1" i="0" u="none" strike="noStrike" dirty="0">
                          <a:solidFill>
                            <a:srgbClr val="FFFFFF"/>
                          </a:solidFill>
                          <a:effectLst/>
                          <a:latin typeface="Arial Rounded MT Bold" panose="020F0704030504030204" pitchFamily="34" charset="0"/>
                        </a:rPr>
                        <a:t>TIPO DE VINCULACIÓN</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305496"/>
                    </a:solidFill>
                  </a:tcPr>
                </a:tc>
                <a:tc gridSpan="2">
                  <a:txBody>
                    <a:bodyPr/>
                    <a:lstStyle/>
                    <a:p>
                      <a:pPr algn="ctr" fontAlgn="ctr"/>
                      <a:r>
                        <a:rPr lang="es-CO" sz="1600" b="1" i="0" u="none" strike="noStrike">
                          <a:solidFill>
                            <a:srgbClr val="FFFFFF"/>
                          </a:solidFill>
                          <a:effectLst/>
                          <a:latin typeface="Arial Rounded MT Bold" panose="020F0704030504030204" pitchFamily="34" charset="0"/>
                        </a:rPr>
                        <a:t>NÚMERO DE EMPLEOS</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305496"/>
                    </a:solidFill>
                  </a:tcPr>
                </a:tc>
                <a:tc hMerge="1">
                  <a:txBody>
                    <a:bodyPr/>
                    <a:lstStyle/>
                    <a:p>
                      <a:endParaRPr lang="es-CO"/>
                    </a:p>
                  </a:txBody>
                  <a:tcPr/>
                </a:tc>
                <a:extLst>
                  <a:ext uri="{0D108BD9-81ED-4DB2-BD59-A6C34878D82A}">
                    <a16:rowId xmlns:a16="http://schemas.microsoft.com/office/drawing/2014/main" val="1187302069"/>
                  </a:ext>
                </a:extLst>
              </a:tr>
              <a:tr h="251276">
                <a:tc>
                  <a:txBody>
                    <a:bodyPr/>
                    <a:lstStyle/>
                    <a:p>
                      <a:pPr algn="l" fontAlgn="ctr"/>
                      <a:r>
                        <a:rPr lang="es-CO" sz="1600" b="1" i="0" u="none" strike="noStrike" dirty="0">
                          <a:solidFill>
                            <a:srgbClr val="000000"/>
                          </a:solidFill>
                          <a:effectLst/>
                          <a:latin typeface="Arial Rounded MT Bold" panose="020F0704030504030204" pitchFamily="34" charset="0"/>
                        </a:rPr>
                        <a:t>Libre nombramiento</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r" fontAlgn="ctr"/>
                      <a:r>
                        <a:rPr lang="es-CO" sz="1600" b="1" i="0" u="none" strike="noStrike">
                          <a:solidFill>
                            <a:srgbClr val="000000"/>
                          </a:solidFill>
                          <a:effectLst/>
                          <a:latin typeface="Arial Rounded MT Bold" panose="020F0704030504030204" pitchFamily="34" charset="0"/>
                        </a:rPr>
                        <a:t>580</a:t>
                      </a:r>
                    </a:p>
                  </a:txBody>
                  <a:tcPr marL="6350" marR="6350" marT="635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53650421"/>
                  </a:ext>
                </a:extLst>
              </a:tr>
              <a:tr h="251276">
                <a:tc>
                  <a:txBody>
                    <a:bodyPr/>
                    <a:lstStyle/>
                    <a:p>
                      <a:pPr algn="l" fontAlgn="ctr"/>
                      <a:r>
                        <a:rPr lang="es-CO" sz="1600" b="1" i="0" u="none" strike="noStrike" dirty="0">
                          <a:solidFill>
                            <a:srgbClr val="000000"/>
                          </a:solidFill>
                          <a:effectLst/>
                          <a:latin typeface="Arial Rounded MT Bold" panose="020F0704030504030204" pitchFamily="34" charset="0"/>
                        </a:rPr>
                        <a:t>Periodo</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r" fontAlgn="ctr"/>
                      <a:r>
                        <a:rPr lang="es-CO" sz="1600" b="1" i="0" u="none" strike="noStrike">
                          <a:solidFill>
                            <a:srgbClr val="000000"/>
                          </a:solidFill>
                          <a:effectLst/>
                          <a:latin typeface="Arial Rounded MT Bold" panose="020F0704030504030204" pitchFamily="34" charset="0"/>
                        </a:rPr>
                        <a:t>8</a:t>
                      </a:r>
                    </a:p>
                  </a:txBody>
                  <a:tcPr marL="6350" marR="6350" marT="635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26345169"/>
                  </a:ext>
                </a:extLst>
              </a:tr>
              <a:tr h="251276">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85682043"/>
                  </a:ext>
                </a:extLst>
              </a:tr>
              <a:tr h="251276">
                <a:tc>
                  <a:txBody>
                    <a:bodyPr/>
                    <a:lstStyle/>
                    <a:p>
                      <a:pPr algn="l" fontAlgn="ctr"/>
                      <a:r>
                        <a:rPr lang="es-CO" sz="1600" b="1" i="0" u="none" strike="noStrike" dirty="0">
                          <a:solidFill>
                            <a:srgbClr val="000000"/>
                          </a:solidFill>
                          <a:effectLst/>
                          <a:latin typeface="Arial Rounded MT Bold" panose="020F0704030504030204" pitchFamily="34" charset="0"/>
                        </a:rPr>
                        <a:t>Carrera Administrativa</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r" fontAlgn="ctr"/>
                      <a:r>
                        <a:rPr lang="es-CO" sz="1600" b="1" i="0" u="none" strike="noStrike">
                          <a:solidFill>
                            <a:srgbClr val="000000"/>
                          </a:solidFill>
                          <a:effectLst/>
                          <a:latin typeface="Arial Rounded MT Bold" panose="020F0704030504030204" pitchFamily="34" charset="0"/>
                        </a:rPr>
                        <a:t>869</a:t>
                      </a:r>
                    </a:p>
                  </a:txBody>
                  <a:tcPr marL="6350" marR="6350" marT="635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95857110"/>
                  </a:ext>
                </a:extLst>
              </a:tr>
              <a:tr h="251276">
                <a:tc>
                  <a:txBody>
                    <a:bodyPr/>
                    <a:lstStyle/>
                    <a:p>
                      <a:pPr algn="l" fontAlgn="ctr"/>
                      <a:r>
                        <a:rPr lang="es-CO" sz="1600" b="0" i="0" u="none" strike="noStrike" dirty="0">
                          <a:solidFill>
                            <a:srgbClr val="000000"/>
                          </a:solidFill>
                          <a:effectLst/>
                          <a:latin typeface="Arial Rounded MT Bold" panose="020F0704030504030204" pitchFamily="34" charset="0"/>
                        </a:rPr>
                        <a:t>(en encargo)</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s-CO" sz="1600" b="0" i="0" u="none" strike="noStrike">
                          <a:solidFill>
                            <a:srgbClr val="000000"/>
                          </a:solidFill>
                          <a:effectLst/>
                          <a:latin typeface="Arial Rounded MT Bold" panose="020F0704030504030204" pitchFamily="34" charset="0"/>
                        </a:rPr>
                        <a:t>111</a:t>
                      </a:r>
                    </a:p>
                  </a:txBody>
                  <a:tcPr marL="6350" marR="6350" marT="6350" marB="0" anchor="ctr">
                    <a:lnL>
                      <a:noFill/>
                    </a:lnL>
                    <a:lnR>
                      <a:noFill/>
                    </a:lnR>
                    <a:lnT>
                      <a:noFill/>
                    </a:lnT>
                    <a:lnB>
                      <a:noFill/>
                    </a:lnB>
                  </a:tcPr>
                </a:tc>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87868679"/>
                  </a:ext>
                </a:extLst>
              </a:tr>
              <a:tr h="251276">
                <a:tc>
                  <a:txBody>
                    <a:bodyPr/>
                    <a:lstStyle/>
                    <a:p>
                      <a:pPr algn="l" fontAlgn="ctr"/>
                      <a:r>
                        <a:rPr lang="es-CO" sz="1600" b="0" i="0" u="none" strike="noStrike" dirty="0">
                          <a:solidFill>
                            <a:srgbClr val="000000"/>
                          </a:solidFill>
                          <a:effectLst/>
                          <a:latin typeface="Arial Rounded MT Bold" panose="020F0704030504030204" pitchFamily="34" charset="0"/>
                        </a:rPr>
                        <a:t>(en comisión cargos de libre nombramiento)</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s-CO" sz="1600" b="0" i="0" u="none" strike="noStrike">
                          <a:solidFill>
                            <a:srgbClr val="000000"/>
                          </a:solidFill>
                          <a:effectLst/>
                          <a:latin typeface="Arial Rounded MT Bold" panose="020F0704030504030204" pitchFamily="34" charset="0"/>
                        </a:rPr>
                        <a:t>12</a:t>
                      </a:r>
                    </a:p>
                  </a:txBody>
                  <a:tcPr marL="6350" marR="6350" marT="6350" marB="0" anchor="ctr">
                    <a:lnL>
                      <a:noFill/>
                    </a:lnL>
                    <a:lnR>
                      <a:noFill/>
                    </a:lnR>
                    <a:lnT>
                      <a:noFill/>
                    </a:lnT>
                    <a:lnB>
                      <a:noFill/>
                    </a:lnB>
                  </a:tcPr>
                </a:tc>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77940514"/>
                  </a:ext>
                </a:extLst>
              </a:tr>
              <a:tr h="251276">
                <a:tc>
                  <a:txBody>
                    <a:bodyPr/>
                    <a:lstStyle/>
                    <a:p>
                      <a:pPr algn="l" fontAlgn="ctr"/>
                      <a:r>
                        <a:rPr lang="es-CO" sz="1600" b="1" i="0" u="none" strike="noStrike" dirty="0">
                          <a:solidFill>
                            <a:srgbClr val="000000"/>
                          </a:solidFill>
                          <a:effectLst/>
                          <a:latin typeface="Arial Rounded MT Bold" panose="020F0704030504030204" pitchFamily="34" charset="0"/>
                        </a:rPr>
                        <a:t>Periodo de prueba</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r" fontAlgn="ctr"/>
                      <a:r>
                        <a:rPr lang="es-CO" sz="1600" b="1" i="0" u="none" strike="noStrike">
                          <a:solidFill>
                            <a:srgbClr val="000000"/>
                          </a:solidFill>
                          <a:effectLst/>
                          <a:latin typeface="Arial Rounded MT Bold" panose="020F0704030504030204" pitchFamily="34" charset="0"/>
                        </a:rPr>
                        <a:t>1</a:t>
                      </a:r>
                    </a:p>
                  </a:txBody>
                  <a:tcPr marL="6350" marR="6350" marT="635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90622576"/>
                  </a:ext>
                </a:extLst>
              </a:tr>
              <a:tr h="251276">
                <a:tc>
                  <a:txBody>
                    <a:bodyPr/>
                    <a:lstStyle/>
                    <a:p>
                      <a:pPr algn="l" fontAlgn="b"/>
                      <a:r>
                        <a:rPr lang="es-CO" sz="1600" b="0" i="0" u="none" strike="noStrike" dirty="0">
                          <a:solidFill>
                            <a:srgbClr val="000000"/>
                          </a:solidFill>
                          <a:effectLst/>
                          <a:latin typeface="Arial Rounded MT Bold" panose="020F0704030504030204" pitchFamily="34" charset="0"/>
                        </a:rPr>
                        <a:t> </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64184013"/>
                  </a:ext>
                </a:extLst>
              </a:tr>
              <a:tr h="251276">
                <a:tc>
                  <a:txBody>
                    <a:bodyPr/>
                    <a:lstStyle/>
                    <a:p>
                      <a:pPr algn="l" fontAlgn="ctr"/>
                      <a:r>
                        <a:rPr lang="es-CO" sz="1600" b="1" i="0" u="none" strike="noStrike">
                          <a:solidFill>
                            <a:srgbClr val="000000"/>
                          </a:solidFill>
                          <a:effectLst/>
                          <a:latin typeface="Arial Rounded MT Bold" panose="020F0704030504030204" pitchFamily="34" charset="0"/>
                        </a:rPr>
                        <a:t>Provisionalidad</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r" fontAlgn="ctr"/>
                      <a:r>
                        <a:rPr lang="es-CO" sz="1600" b="1" i="0" u="none" strike="noStrike">
                          <a:solidFill>
                            <a:srgbClr val="000000"/>
                          </a:solidFill>
                          <a:effectLst/>
                          <a:latin typeface="Arial Rounded MT Bold" panose="020F0704030504030204" pitchFamily="34" charset="0"/>
                        </a:rPr>
                        <a:t>582</a:t>
                      </a:r>
                    </a:p>
                  </a:txBody>
                  <a:tcPr marL="6350" marR="6350" marT="635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36157720"/>
                  </a:ext>
                </a:extLst>
              </a:tr>
              <a:tr h="251276">
                <a:tc>
                  <a:txBody>
                    <a:bodyPr/>
                    <a:lstStyle/>
                    <a:p>
                      <a:pPr algn="l" fontAlgn="ctr"/>
                      <a:r>
                        <a:rPr lang="es-CO" sz="1600" b="0" i="0" u="none" strike="noStrike" dirty="0">
                          <a:solidFill>
                            <a:srgbClr val="000000"/>
                          </a:solidFill>
                          <a:effectLst/>
                          <a:latin typeface="Arial Rounded MT Bold" panose="020F0704030504030204" pitchFamily="34" charset="0"/>
                        </a:rPr>
                        <a:t>(en vacante temporal de carrera administrativa)</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s-CO" sz="1600" b="0" i="0" u="none" strike="noStrike">
                          <a:solidFill>
                            <a:srgbClr val="000000"/>
                          </a:solidFill>
                          <a:effectLst/>
                          <a:latin typeface="Arial Rounded MT Bold" panose="020F0704030504030204" pitchFamily="34" charset="0"/>
                        </a:rPr>
                        <a:t>98</a:t>
                      </a:r>
                    </a:p>
                  </a:txBody>
                  <a:tcPr marL="6350" marR="6350" marT="6350" marB="0" anchor="ctr">
                    <a:lnL>
                      <a:noFill/>
                    </a:lnL>
                    <a:lnR>
                      <a:noFill/>
                    </a:lnR>
                    <a:lnT>
                      <a:noFill/>
                    </a:lnT>
                    <a:lnB>
                      <a:noFill/>
                    </a:lnB>
                  </a:tcPr>
                </a:tc>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7230519"/>
                  </a:ext>
                </a:extLst>
              </a:tr>
              <a:tr h="251276">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35069422"/>
                  </a:ext>
                </a:extLst>
              </a:tr>
              <a:tr h="251276">
                <a:tc>
                  <a:txBody>
                    <a:bodyPr/>
                    <a:lstStyle/>
                    <a:p>
                      <a:pPr algn="l" fontAlgn="ctr"/>
                      <a:r>
                        <a:rPr lang="es-CO" sz="1600" b="1" i="0" u="none" strike="noStrike" dirty="0">
                          <a:solidFill>
                            <a:srgbClr val="000000"/>
                          </a:solidFill>
                          <a:effectLst/>
                          <a:latin typeface="Arial Rounded MT Bold" panose="020F0704030504030204" pitchFamily="34" charset="0"/>
                        </a:rPr>
                        <a:t>Vacante definitiva</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r" fontAlgn="ctr"/>
                      <a:r>
                        <a:rPr lang="es-CO" sz="1600" b="1" i="0" u="none" strike="noStrike">
                          <a:solidFill>
                            <a:srgbClr val="000000"/>
                          </a:solidFill>
                          <a:effectLst/>
                          <a:latin typeface="Arial Rounded MT Bold" panose="020F0704030504030204" pitchFamily="34" charset="0"/>
                        </a:rPr>
                        <a:t>24</a:t>
                      </a:r>
                    </a:p>
                  </a:txBody>
                  <a:tcPr marL="6350" marR="6350" marT="635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64021855"/>
                  </a:ext>
                </a:extLst>
              </a:tr>
              <a:tr h="251276">
                <a:tc>
                  <a:txBody>
                    <a:bodyPr/>
                    <a:lstStyle/>
                    <a:p>
                      <a:pPr algn="l" fontAlgn="ctr"/>
                      <a:r>
                        <a:rPr lang="es-CO" sz="1600" b="1" i="0" u="none" strike="noStrike" dirty="0">
                          <a:solidFill>
                            <a:srgbClr val="000000"/>
                          </a:solidFill>
                          <a:effectLst/>
                          <a:latin typeface="Arial Rounded MT Bold" panose="020F0704030504030204" pitchFamily="34" charset="0"/>
                        </a:rPr>
                        <a:t>Vacante temporal</a:t>
                      </a:r>
                    </a:p>
                  </a:txBody>
                  <a:tcPr marL="6350" marR="6350" marT="635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r" fontAlgn="ctr"/>
                      <a:r>
                        <a:rPr lang="es-CO" sz="1600" b="1" i="0" u="none" strike="noStrike">
                          <a:solidFill>
                            <a:srgbClr val="000000"/>
                          </a:solidFill>
                          <a:effectLst/>
                          <a:latin typeface="Arial Rounded MT Bold" panose="020F0704030504030204" pitchFamily="34" charset="0"/>
                        </a:rPr>
                        <a:t>19</a:t>
                      </a:r>
                    </a:p>
                  </a:txBody>
                  <a:tcPr marL="6350" marR="6350" marT="635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00775008"/>
                  </a:ext>
                </a:extLst>
              </a:tr>
              <a:tr h="251276">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s-CO" sz="1600" b="0" i="0" u="none" strike="noStrike" dirty="0">
                        <a:solidFill>
                          <a:srgbClr val="000000"/>
                        </a:solidFill>
                        <a:effectLst/>
                        <a:latin typeface="Arial Rounded MT Bold" panose="020F0704030504030204" pitchFamily="34" charset="0"/>
                      </a:endParaRPr>
                    </a:p>
                  </a:txBody>
                  <a:tcPr marL="6350" marR="6350" marT="6350" marB="0" anchor="b">
                    <a:lnL>
                      <a:noFill/>
                    </a:lnL>
                    <a:lnR>
                      <a:noFill/>
                    </a:lnR>
                    <a:lnT>
                      <a:noFill/>
                    </a:lnT>
                    <a:lnB>
                      <a:noFill/>
                    </a:lnB>
                  </a:tcPr>
                </a:tc>
                <a:tc>
                  <a:txBody>
                    <a:bodyPr/>
                    <a:lstStyle/>
                    <a:p>
                      <a:pPr algn="l" fontAlgn="b"/>
                      <a:r>
                        <a:rPr lang="es-CO" sz="1600" b="0" i="0" u="none" strike="noStrike">
                          <a:solidFill>
                            <a:srgbClr val="000000"/>
                          </a:solidFill>
                          <a:effectLst/>
                          <a:latin typeface="Arial Rounded MT Bold" panose="020F07040305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92406585"/>
                  </a:ext>
                </a:extLst>
              </a:tr>
              <a:tr h="259939">
                <a:tc>
                  <a:txBody>
                    <a:bodyPr/>
                    <a:lstStyle/>
                    <a:p>
                      <a:pPr algn="l" fontAlgn="ctr"/>
                      <a:r>
                        <a:rPr lang="es-CO" sz="1600" b="1" i="0" u="none" strike="noStrike" dirty="0">
                          <a:solidFill>
                            <a:srgbClr val="FFFFFF"/>
                          </a:solidFill>
                          <a:effectLst/>
                          <a:latin typeface="Arial Rounded MT Bold" panose="020F0704030504030204" pitchFamily="34" charset="0"/>
                        </a:rPr>
                        <a:t>Total general</a:t>
                      </a:r>
                    </a:p>
                  </a:txBody>
                  <a:tcPr marL="6350" marR="6350" marT="635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305496"/>
                    </a:solidFill>
                  </a:tcPr>
                </a:tc>
                <a:tc>
                  <a:txBody>
                    <a:bodyPr/>
                    <a:lstStyle/>
                    <a:p>
                      <a:pPr algn="l" fontAlgn="ctr"/>
                      <a:r>
                        <a:rPr lang="es-CO" sz="1600" b="1" i="0" u="none" strike="noStrike" dirty="0">
                          <a:solidFill>
                            <a:srgbClr val="FFFFFF"/>
                          </a:solidFill>
                          <a:effectLst/>
                          <a:latin typeface="Arial Rounded MT Bold" panose="020F0704030504030204" pitchFamily="34" charset="0"/>
                        </a:rPr>
                        <a:t> </a:t>
                      </a:r>
                    </a:p>
                  </a:txBody>
                  <a:tcPr marL="6350" marR="6350" marT="6350" marB="0" anchor="ctr">
                    <a:lnL>
                      <a:noFill/>
                    </a:lnL>
                    <a:lnR>
                      <a:noFill/>
                    </a:lnR>
                    <a:lnT>
                      <a:noFill/>
                    </a:lnT>
                    <a:lnB w="12700" cap="flat" cmpd="sng" algn="ctr">
                      <a:solidFill>
                        <a:srgbClr val="000000"/>
                      </a:solidFill>
                      <a:prstDash val="solid"/>
                      <a:round/>
                      <a:headEnd type="none" w="med" len="med"/>
                      <a:tailEnd type="none" w="med" len="med"/>
                    </a:lnB>
                    <a:solidFill>
                      <a:srgbClr val="305496"/>
                    </a:solidFill>
                  </a:tcPr>
                </a:tc>
                <a:tc>
                  <a:txBody>
                    <a:bodyPr/>
                    <a:lstStyle/>
                    <a:p>
                      <a:pPr algn="r" fontAlgn="ctr"/>
                      <a:r>
                        <a:rPr lang="es-CO" sz="1600" b="1" i="0" u="none" strike="noStrike" dirty="0">
                          <a:solidFill>
                            <a:srgbClr val="FFFFFF"/>
                          </a:solidFill>
                          <a:effectLst/>
                          <a:latin typeface="Arial Rounded MT Bold" panose="020F0704030504030204" pitchFamily="34" charset="0"/>
                        </a:rPr>
                        <a:t>2083</a:t>
                      </a:r>
                    </a:p>
                  </a:txBody>
                  <a:tcPr marL="6350" marR="6350" marT="635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3712316150"/>
                  </a:ext>
                </a:extLst>
              </a:tr>
            </a:tbl>
          </a:graphicData>
        </a:graphic>
      </p:graphicFrame>
      <p:sp>
        <p:nvSpPr>
          <p:cNvPr id="3" name="CuadroTexto 2">
            <a:hlinkClick r:id="rId2" action="ppaction://hlinkfile"/>
            <a:extLst>
              <a:ext uri="{FF2B5EF4-FFF2-40B4-BE49-F238E27FC236}">
                <a16:creationId xmlns:a16="http://schemas.microsoft.com/office/drawing/2014/main" id="{7616D973-473D-5207-4F21-6C1852DEA443}"/>
              </a:ext>
            </a:extLst>
          </p:cNvPr>
          <p:cNvSpPr txBox="1"/>
          <p:nvPr/>
        </p:nvSpPr>
        <p:spPr>
          <a:xfrm>
            <a:off x="1352550" y="6197084"/>
            <a:ext cx="2914650" cy="307777"/>
          </a:xfrm>
          <a:prstGeom prst="rect">
            <a:avLst/>
          </a:prstGeom>
          <a:noFill/>
        </p:spPr>
        <p:txBody>
          <a:bodyPr wrap="square" rtlCol="0">
            <a:spAutoFit/>
          </a:bodyPr>
          <a:lstStyle/>
          <a:p>
            <a:r>
              <a:rPr lang="es-ES" sz="1400" dirty="0">
                <a:latin typeface="Arial Rounded MT Bold" panose="020F0704030504030204" pitchFamily="34" charset="0"/>
              </a:rPr>
              <a:t>PLANTA</a:t>
            </a:r>
            <a:endParaRPr lang="es-CO" sz="1400" dirty="0">
              <a:latin typeface="Arial Rounded MT Bold" panose="020F0704030504030204" pitchFamily="34" charset="0"/>
            </a:endParaRPr>
          </a:p>
        </p:txBody>
      </p:sp>
    </p:spTree>
    <p:extLst>
      <p:ext uri="{BB962C8B-B14F-4D97-AF65-F5344CB8AC3E}">
        <p14:creationId xmlns:p14="http://schemas.microsoft.com/office/powerpoint/2010/main" val="277809588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3DB3FB3814BFAF4EAD38BD2D44B16EA4" ma:contentTypeVersion="17" ma:contentTypeDescription="Crear nuevo documento." ma:contentTypeScope="" ma:versionID="4b694cb5ca2596731e80d834bfccdbf0">
  <xsd:schema xmlns:xsd="http://www.w3.org/2001/XMLSchema" xmlns:xs="http://www.w3.org/2001/XMLSchema" xmlns:p="http://schemas.microsoft.com/office/2006/metadata/properties" xmlns:ns1="http://schemas.microsoft.com/sharepoint/v3" xmlns:ns2="899e4924-8744-4fd1-a9eb-00d379c55b9c" xmlns:ns3="09a8446c-8ddb-4bf0-9a57-c0e08f312915" targetNamespace="http://schemas.microsoft.com/office/2006/metadata/properties" ma:root="true" ma:fieldsID="d37a8f06d6fe344a49c330ecd8307fcc" ns1:_="" ns2:_="" ns3:_="">
    <xsd:import namespace="http://schemas.microsoft.com/sharepoint/v3"/>
    <xsd:import namespace="899e4924-8744-4fd1-a9eb-00d379c55b9c"/>
    <xsd:import namespace="09a8446c-8ddb-4bf0-9a57-c0e08f31291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LengthInSeconds" minOccurs="0"/>
                <xsd:element ref="ns2:Elementos"/>
                <xsd:element ref="ns2:MediaServiceLocation"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Propiedades de la Directiva de cumplimiento unificado" ma:hidden="true" ma:internalName="_ip_UnifiedCompliancePolicyProperties">
      <xsd:simpleType>
        <xsd:restriction base="dms:Note"/>
      </xsd:simpleType>
    </xsd:element>
    <xsd:element name="_ip_UnifiedCompliancePolicyUIAction" ma:index="24" nillable="true" ma:displayName="Acción de IU de la Directiva de cumplimiento unificado"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9e4924-8744-4fd1-a9eb-00d379c55b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Etiquetas de imagen" ma:readOnly="false" ma:fieldId="{5cf76f15-5ced-4ddc-b409-7134ff3c332f}" ma:taxonomyMulti="true" ma:sspId="c4deff92-7be5-4517-9210-2eaa34ab19b5"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Elementos" ma:index="21" ma:displayName="Elementos" ma:format="Dropdown" ma:indexed="true" ma:internalName="Elementos" ma:percentage="FALSE">
      <xsd:simpleType>
        <xsd:restriction base="dms:Number"/>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8446c-8ddb-4bf0-9a57-c0e08f31291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d0568f98-2b16-402d-aa5f-8af4437a5cac}" ma:internalName="TaxCatchAll" ma:showField="CatchAllData" ma:web="09a8446c-8ddb-4bf0-9a57-c0e08f312915">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899e4924-8744-4fd1-a9eb-00d379c55b9c">
      <Terms xmlns="http://schemas.microsoft.com/office/infopath/2007/PartnerControls"/>
    </lcf76f155ced4ddcb4097134ff3c332f>
    <_ip_UnifiedCompliancePolicyProperties xmlns="http://schemas.microsoft.com/sharepoint/v3" xsi:nil="true"/>
    <TaxCatchAll xmlns="09a8446c-8ddb-4bf0-9a57-c0e08f312915" xsi:nil="true"/>
    <Elementos xmlns="899e4924-8744-4fd1-a9eb-00d379c55b9c"/>
  </documentManagement>
</p:properties>
</file>

<file path=customXml/itemProps1.xml><?xml version="1.0" encoding="utf-8"?>
<ds:datastoreItem xmlns:ds="http://schemas.openxmlformats.org/officeDocument/2006/customXml" ds:itemID="{7912286E-C0E6-47A7-925B-83C3A95AF21D}">
  <ds:schemaRefs>
    <ds:schemaRef ds:uri="http://schemas.microsoft.com/sharepoint/v3/contenttype/forms"/>
  </ds:schemaRefs>
</ds:datastoreItem>
</file>

<file path=customXml/itemProps2.xml><?xml version="1.0" encoding="utf-8"?>
<ds:datastoreItem xmlns:ds="http://schemas.openxmlformats.org/officeDocument/2006/customXml" ds:itemID="{A44EAFFC-C084-46D4-91D6-979C423C1A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99e4924-8744-4fd1-a9eb-00d379c55b9c"/>
    <ds:schemaRef ds:uri="09a8446c-8ddb-4bf0-9a57-c0e08f3129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D4EC955-070F-4745-A858-E3E8CFEBFEED}">
  <ds:schemaRefs>
    <ds:schemaRef ds:uri="http://schemas.microsoft.com/office/2006/metadata/properties"/>
    <ds:schemaRef ds:uri="http://schemas.microsoft.com/office/infopath/2007/PartnerControls"/>
    <ds:schemaRef ds:uri="http://schemas.microsoft.com/sharepoint/v3"/>
    <ds:schemaRef ds:uri="899e4924-8744-4fd1-a9eb-00d379c55b9c"/>
    <ds:schemaRef ds:uri="09a8446c-8ddb-4bf0-9a57-c0e08f312915"/>
  </ds:schemaRefs>
</ds:datastoreItem>
</file>

<file path=docProps/app.xml><?xml version="1.0" encoding="utf-8"?>
<Properties xmlns="http://schemas.openxmlformats.org/officeDocument/2006/extended-properties" xmlns:vt="http://schemas.openxmlformats.org/officeDocument/2006/docPropsVTypes">
  <Template/>
  <TotalTime>1818</TotalTime>
  <Words>2021</Words>
  <Application>Microsoft Office PowerPoint</Application>
  <PresentationFormat>Panorámica</PresentationFormat>
  <Paragraphs>327</Paragraphs>
  <Slides>25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25</vt:i4>
      </vt:variant>
    </vt:vector>
  </HeadingPairs>
  <TitlesOfParts>
    <vt:vector size="32" baseType="lpstr">
      <vt:lpstr>Antique Olive Roman</vt:lpstr>
      <vt:lpstr>Arial</vt:lpstr>
      <vt:lpstr>Arial Rounded MT Bold</vt:lpstr>
      <vt:lpstr>Calibri</vt:lpstr>
      <vt:lpstr>Calibri Light</vt:lpstr>
      <vt:lpstr>Wingdings</vt:lpstr>
      <vt:lpstr>Tema de Office</vt:lpstr>
      <vt:lpstr>SECRETARÍA DE GESTIÓN HUMANA</vt:lpstr>
      <vt:lpstr>MISIÓN</vt:lpstr>
      <vt:lpstr>ESTRUCTURA</vt:lpstr>
      <vt:lpstr>PROCESOS</vt:lpstr>
      <vt:lpstr>Antecedentes</vt:lpstr>
      <vt:lpstr>MODERNIZACIÓN INSTITUCIONAL</vt:lpstr>
      <vt:lpstr>Presentación de PowerPoint</vt:lpstr>
      <vt:lpstr>INGRESO (Administración de planta)</vt:lpstr>
      <vt:lpstr>Presentación de PowerPoint</vt:lpstr>
      <vt:lpstr>Presentación de PowerPoint</vt:lpstr>
      <vt:lpstr>Presentación de PowerPoint</vt:lpstr>
      <vt:lpstr>Presentación de PowerPoint</vt:lpstr>
      <vt:lpstr>Presentación de PowerPoint</vt:lpstr>
      <vt:lpstr>DESARROLLO DEL FUNCIONARIO</vt:lpstr>
      <vt:lpstr>Presentación de PowerPoint</vt:lpstr>
      <vt:lpstr>Presentación de PowerPoint</vt:lpstr>
      <vt:lpstr>Presentación de PowerPoint</vt:lpstr>
      <vt:lpstr>COMPENSACIÓN</vt:lpstr>
      <vt:lpstr>Presentación de PowerPoint</vt:lpstr>
      <vt:lpstr>Presentación de PowerPoint</vt:lpstr>
      <vt:lpstr>PENSIONES</vt:lpstr>
      <vt:lpstr>Presentación de PowerPoint</vt:lpstr>
      <vt:lpstr>GESTIÓN DOCUMENTAL</vt:lpstr>
      <vt:lpstr>CONTRATACIÓN</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Secretaría de gestión humana</dc:title>
  <dc:creator>Malka Rodriguez Pereira</dc:creator>
  <cp:lastModifiedBy>KARICUE RODRIGUEZ</cp:lastModifiedBy>
  <cp:revision>27</cp:revision>
  <dcterms:created xsi:type="dcterms:W3CDTF">2023-11-08T00:22:23Z</dcterms:created>
  <dcterms:modified xsi:type="dcterms:W3CDTF">2024-01-19T19:19:51Z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0x0101003DB3FB3814BFAF4EAD38BD2D44B16EA4</vt:lpwstr>
  </property>
</Properties>
</file>