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3"/>
  </p:sldMasterIdLst>
  <p:sldIdLst>
    <p:sldId id="256" r:id="rId4"/>
    <p:sldId id="262" r:id="rId5"/>
    <p:sldId id="263" r:id="rId6"/>
    <p:sldId id="264" r:id="rId7"/>
    <p:sldId id="265" r:id="rId8"/>
    <p:sldId id="266" r:id="rId9"/>
    <p:sldId id="267" r:id="rId10"/>
    <p:sldId id="280" r:id="rId11"/>
    <p:sldId id="276" r:id="rId12"/>
    <p:sldId id="278" r:id="rId13"/>
    <p:sldId id="277" r:id="rId14"/>
    <p:sldId id="268" r:id="rId15"/>
    <p:sldId id="269" r:id="rId16"/>
    <p:sldId id="270" r:id="rId17"/>
    <p:sldId id="271" r:id="rId18"/>
    <p:sldId id="272" r:id="rId19"/>
    <p:sldId id="279" r:id="rId20"/>
    <p:sldId id="274" r:id="rId21"/>
    <p:sldId id="285" r:id="rId22"/>
    <p:sldId id="287" r:id="rId23"/>
    <p:sldId id="286" r:id="rId24"/>
    <p:sldId id="282" r:id="rId25"/>
    <p:sldId id="283" r:id="rId26"/>
    <p:sldId id="288" r:id="rId27"/>
    <p:sldId id="260" r:id="rId28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C4F"/>
    <a:srgbClr val="132E43"/>
    <a:srgbClr val="001D33"/>
    <a:srgbClr val="6AA842"/>
    <a:srgbClr val="26547E"/>
    <a:srgbClr val="202E85"/>
    <a:srgbClr val="EC2B62"/>
    <a:srgbClr val="202E86"/>
    <a:srgbClr val="F68815"/>
    <a:srgbClr val="0F7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A4EECE-07FD-0762-2159-C65C79BCA6C1}" v="52" dt="2022-06-17T16:17:40.182"/>
    <p1510:client id="{CA390293-8EBC-5EE1-8AF7-3DEE38102B56}" v="1" dt="2022-06-17T16:04:41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27" d="100"/>
          <a:sy n="27" d="100"/>
        </p:scale>
        <p:origin x="4476" y="48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0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21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CB3E25-282C-6844-AF74-438AF76A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06192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3F8759-60D2-0440-9892-B86B53E74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098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5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8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9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2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8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9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2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3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4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" Target="slide2.xml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19.xml"/><Relationship Id="rId5" Type="http://schemas.openxmlformats.org/officeDocument/2006/relationships/slide" Target="slide2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slide" Target="slide18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4.xml"/><Relationship Id="rId12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12.xml"/><Relationship Id="rId11" Type="http://schemas.openxmlformats.org/officeDocument/2006/relationships/slide" Target="slide2.xml"/><Relationship Id="rId5" Type="http://schemas.openxmlformats.org/officeDocument/2006/relationships/slide" Target="slide13.xml"/><Relationship Id="rId10" Type="http://schemas.openxmlformats.org/officeDocument/2006/relationships/slide" Target="slide16.xml"/><Relationship Id="rId4" Type="http://schemas.openxmlformats.org/officeDocument/2006/relationships/slide" Target="slide7.xml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26609" y="0"/>
            <a:ext cx="11830929" cy="6858000"/>
          </a:xfrm>
        </p:spPr>
        <p:txBody>
          <a:bodyPr anchor="ctr">
            <a:normAutofit/>
          </a:bodyPr>
          <a:lstStyle/>
          <a:p>
            <a:r>
              <a:rPr lang="es-CO" sz="5400" u="sng" dirty="0">
                <a:solidFill>
                  <a:schemeClr val="bg1"/>
                </a:solidFill>
                <a:latin typeface="Volkswagen Serial Medium" panose="02000000000000000000" pitchFamily="50" charset="0"/>
              </a:rPr>
              <a:t>PRESENTACIÓN DE EMPALME </a:t>
            </a:r>
            <a:br>
              <a:rPr lang="es-CO" sz="5400" u="sng" dirty="0">
                <a:solidFill>
                  <a:schemeClr val="bg1"/>
                </a:solidFill>
                <a:latin typeface="Volkswagen Serial Medium" panose="02000000000000000000" pitchFamily="50" charset="0"/>
              </a:rPr>
            </a:br>
            <a:r>
              <a:rPr lang="es-CO" sz="4200" i="1" dirty="0">
                <a:solidFill>
                  <a:schemeClr val="bg1"/>
                </a:solidFill>
                <a:latin typeface="Volkswagen Serial Medium" panose="02000000000000000000" pitchFamily="50" charset="0"/>
              </a:rPr>
              <a:t>SECRETARÍA DISTRITAL DE GOBIERNO</a:t>
            </a:r>
            <a:endParaRPr lang="en-US" sz="4200" i="1" dirty="0">
              <a:solidFill>
                <a:schemeClr val="bg1"/>
              </a:solidFill>
              <a:latin typeface="Volkswagen Serial Medium" panose="02000000000000000000" pitchFamily="50" charset="0"/>
            </a:endParaRPr>
          </a:p>
        </p:txBody>
      </p:sp>
      <p:sp>
        <p:nvSpPr>
          <p:cNvPr id="5" name="Google Shape;8089;p75">
            <a:hlinkClick r:id="rId3" action="ppaction://hlinksldjump"/>
          </p:cNvPr>
          <p:cNvSpPr/>
          <p:nvPr/>
        </p:nvSpPr>
        <p:spPr>
          <a:xfrm>
            <a:off x="11654308" y="6318370"/>
            <a:ext cx="288000" cy="324000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00833E"/>
          </a:solidFill>
          <a:ln w="21590" cap="flat" cmpd="sng">
            <a:solidFill>
              <a:srgbClr val="6AA8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15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262;p94">
            <a:extLst>
              <a:ext uri="{FF2B5EF4-FFF2-40B4-BE49-F238E27FC236}">
                <a16:creationId xmlns:a16="http://schemas.microsoft.com/office/drawing/2014/main" id="{EA48A897-D55C-CA08-B2D6-3D5ECF0BD6BB}"/>
              </a:ext>
            </a:extLst>
          </p:cNvPr>
          <p:cNvSpPr/>
          <p:nvPr/>
        </p:nvSpPr>
        <p:spPr>
          <a:xfrm>
            <a:off x="11932949" y="6629402"/>
            <a:ext cx="106565" cy="105911"/>
          </a:xfrm>
          <a:custGeom>
            <a:avLst/>
            <a:gdLst/>
            <a:ahLst/>
            <a:cxnLst/>
            <a:rect l="l" t="t" r="r" b="b"/>
            <a:pathLst>
              <a:path w="11551" h="11480" extrusionOk="0">
                <a:moveTo>
                  <a:pt x="6883" y="644"/>
                </a:moveTo>
                <a:lnTo>
                  <a:pt x="6883" y="1716"/>
                </a:lnTo>
                <a:lnTo>
                  <a:pt x="4668" y="1716"/>
                </a:lnTo>
                <a:lnTo>
                  <a:pt x="4668" y="644"/>
                </a:lnTo>
                <a:close/>
                <a:moveTo>
                  <a:pt x="2406" y="3883"/>
                </a:moveTo>
                <a:lnTo>
                  <a:pt x="2406" y="4669"/>
                </a:lnTo>
                <a:lnTo>
                  <a:pt x="715" y="4669"/>
                </a:lnTo>
                <a:lnTo>
                  <a:pt x="715" y="3883"/>
                </a:lnTo>
                <a:close/>
                <a:moveTo>
                  <a:pt x="6597" y="3883"/>
                </a:moveTo>
                <a:lnTo>
                  <a:pt x="6597" y="4669"/>
                </a:lnTo>
                <a:lnTo>
                  <a:pt x="4906" y="4669"/>
                </a:lnTo>
                <a:lnTo>
                  <a:pt x="4906" y="3883"/>
                </a:lnTo>
                <a:close/>
                <a:moveTo>
                  <a:pt x="10860" y="3883"/>
                </a:moveTo>
                <a:lnTo>
                  <a:pt x="10860" y="4669"/>
                </a:lnTo>
                <a:lnTo>
                  <a:pt x="9169" y="4669"/>
                </a:lnTo>
                <a:lnTo>
                  <a:pt x="9169" y="3883"/>
                </a:lnTo>
                <a:close/>
                <a:moveTo>
                  <a:pt x="2406" y="6812"/>
                </a:moveTo>
                <a:lnTo>
                  <a:pt x="2406" y="7574"/>
                </a:lnTo>
                <a:lnTo>
                  <a:pt x="715" y="7574"/>
                </a:lnTo>
                <a:lnTo>
                  <a:pt x="715" y="6812"/>
                </a:lnTo>
                <a:close/>
                <a:moveTo>
                  <a:pt x="6597" y="6812"/>
                </a:moveTo>
                <a:lnTo>
                  <a:pt x="6597" y="7574"/>
                </a:lnTo>
                <a:lnTo>
                  <a:pt x="4906" y="7574"/>
                </a:lnTo>
                <a:lnTo>
                  <a:pt x="4906" y="6812"/>
                </a:lnTo>
                <a:close/>
                <a:moveTo>
                  <a:pt x="10836" y="6812"/>
                </a:moveTo>
                <a:lnTo>
                  <a:pt x="10836" y="7574"/>
                </a:lnTo>
                <a:lnTo>
                  <a:pt x="9122" y="7574"/>
                </a:lnTo>
                <a:lnTo>
                  <a:pt x="9122" y="6812"/>
                </a:lnTo>
                <a:close/>
                <a:moveTo>
                  <a:pt x="1548" y="9717"/>
                </a:moveTo>
                <a:cubicBezTo>
                  <a:pt x="1834" y="9717"/>
                  <a:pt x="2072" y="9955"/>
                  <a:pt x="2072" y="10265"/>
                </a:cubicBezTo>
                <a:cubicBezTo>
                  <a:pt x="2072" y="10551"/>
                  <a:pt x="1834" y="10789"/>
                  <a:pt x="1548" y="10789"/>
                </a:cubicBezTo>
                <a:cubicBezTo>
                  <a:pt x="1239" y="10789"/>
                  <a:pt x="1001" y="10551"/>
                  <a:pt x="1001" y="10265"/>
                </a:cubicBezTo>
                <a:cubicBezTo>
                  <a:pt x="1001" y="9955"/>
                  <a:pt x="1239" y="9717"/>
                  <a:pt x="1548" y="9717"/>
                </a:cubicBezTo>
                <a:close/>
                <a:moveTo>
                  <a:pt x="5764" y="9717"/>
                </a:moveTo>
                <a:cubicBezTo>
                  <a:pt x="6073" y="9717"/>
                  <a:pt x="6288" y="9955"/>
                  <a:pt x="6288" y="10265"/>
                </a:cubicBezTo>
                <a:cubicBezTo>
                  <a:pt x="6288" y="10551"/>
                  <a:pt x="6073" y="10789"/>
                  <a:pt x="5764" y="10789"/>
                </a:cubicBezTo>
                <a:cubicBezTo>
                  <a:pt x="5478" y="10789"/>
                  <a:pt x="5240" y="10551"/>
                  <a:pt x="5240" y="10265"/>
                </a:cubicBezTo>
                <a:cubicBezTo>
                  <a:pt x="5240" y="9955"/>
                  <a:pt x="5478" y="9717"/>
                  <a:pt x="5764" y="9717"/>
                </a:cubicBezTo>
                <a:close/>
                <a:moveTo>
                  <a:pt x="10003" y="9717"/>
                </a:moveTo>
                <a:cubicBezTo>
                  <a:pt x="10288" y="9717"/>
                  <a:pt x="10527" y="9955"/>
                  <a:pt x="10527" y="10265"/>
                </a:cubicBezTo>
                <a:cubicBezTo>
                  <a:pt x="10527" y="10551"/>
                  <a:pt x="10288" y="10789"/>
                  <a:pt x="10003" y="10789"/>
                </a:cubicBezTo>
                <a:cubicBezTo>
                  <a:pt x="9693" y="10789"/>
                  <a:pt x="9455" y="10551"/>
                  <a:pt x="9455" y="10265"/>
                </a:cubicBezTo>
                <a:cubicBezTo>
                  <a:pt x="9455" y="9955"/>
                  <a:pt x="9693" y="9717"/>
                  <a:pt x="10003" y="9717"/>
                </a:cubicBezTo>
                <a:close/>
                <a:moveTo>
                  <a:pt x="3978" y="1"/>
                </a:moveTo>
                <a:lnTo>
                  <a:pt x="3978" y="2430"/>
                </a:lnTo>
                <a:lnTo>
                  <a:pt x="5430" y="2430"/>
                </a:lnTo>
                <a:lnTo>
                  <a:pt x="5430" y="3216"/>
                </a:lnTo>
                <a:lnTo>
                  <a:pt x="4240" y="3216"/>
                </a:lnTo>
                <a:lnTo>
                  <a:pt x="4240" y="3930"/>
                </a:lnTo>
                <a:lnTo>
                  <a:pt x="3049" y="3930"/>
                </a:lnTo>
                <a:lnTo>
                  <a:pt x="3049" y="3216"/>
                </a:lnTo>
                <a:lnTo>
                  <a:pt x="1" y="3216"/>
                </a:lnTo>
                <a:lnTo>
                  <a:pt x="1" y="5359"/>
                </a:lnTo>
                <a:lnTo>
                  <a:pt x="1191" y="5359"/>
                </a:lnTo>
                <a:lnTo>
                  <a:pt x="1191" y="6121"/>
                </a:lnTo>
                <a:lnTo>
                  <a:pt x="1" y="6121"/>
                </a:lnTo>
                <a:lnTo>
                  <a:pt x="1" y="8265"/>
                </a:lnTo>
                <a:lnTo>
                  <a:pt x="1191" y="8265"/>
                </a:lnTo>
                <a:lnTo>
                  <a:pt x="1191" y="9098"/>
                </a:lnTo>
                <a:cubicBezTo>
                  <a:pt x="667" y="9241"/>
                  <a:pt x="286" y="9717"/>
                  <a:pt x="286" y="10265"/>
                </a:cubicBezTo>
                <a:cubicBezTo>
                  <a:pt x="286" y="10956"/>
                  <a:pt x="834" y="11480"/>
                  <a:pt x="1501" y="11480"/>
                </a:cubicBezTo>
                <a:cubicBezTo>
                  <a:pt x="2191" y="11480"/>
                  <a:pt x="2739" y="10956"/>
                  <a:pt x="2739" y="10265"/>
                </a:cubicBezTo>
                <a:cubicBezTo>
                  <a:pt x="2739" y="9693"/>
                  <a:pt x="2334" y="9241"/>
                  <a:pt x="1834" y="9098"/>
                </a:cubicBezTo>
                <a:lnTo>
                  <a:pt x="1834" y="8265"/>
                </a:lnTo>
                <a:lnTo>
                  <a:pt x="3025" y="8265"/>
                </a:lnTo>
                <a:lnTo>
                  <a:pt x="3025" y="6121"/>
                </a:lnTo>
                <a:lnTo>
                  <a:pt x="1834" y="6121"/>
                </a:lnTo>
                <a:lnTo>
                  <a:pt x="1834" y="5359"/>
                </a:lnTo>
                <a:lnTo>
                  <a:pt x="3025" y="5359"/>
                </a:lnTo>
                <a:lnTo>
                  <a:pt x="3025" y="4597"/>
                </a:lnTo>
                <a:lnTo>
                  <a:pt x="4216" y="4597"/>
                </a:lnTo>
                <a:lnTo>
                  <a:pt x="4216" y="5359"/>
                </a:lnTo>
                <a:lnTo>
                  <a:pt x="5406" y="5359"/>
                </a:lnTo>
                <a:lnTo>
                  <a:pt x="5406" y="6121"/>
                </a:lnTo>
                <a:lnTo>
                  <a:pt x="4216" y="6121"/>
                </a:lnTo>
                <a:lnTo>
                  <a:pt x="4216" y="8265"/>
                </a:lnTo>
                <a:lnTo>
                  <a:pt x="5406" y="8265"/>
                </a:lnTo>
                <a:lnTo>
                  <a:pt x="5406" y="9098"/>
                </a:lnTo>
                <a:cubicBezTo>
                  <a:pt x="4906" y="9241"/>
                  <a:pt x="4525" y="9717"/>
                  <a:pt x="4525" y="10265"/>
                </a:cubicBezTo>
                <a:cubicBezTo>
                  <a:pt x="4525" y="10956"/>
                  <a:pt x="5049" y="11480"/>
                  <a:pt x="5740" y="11480"/>
                </a:cubicBezTo>
                <a:cubicBezTo>
                  <a:pt x="6430" y="11480"/>
                  <a:pt x="6954" y="10956"/>
                  <a:pt x="6954" y="10265"/>
                </a:cubicBezTo>
                <a:cubicBezTo>
                  <a:pt x="6954" y="9693"/>
                  <a:pt x="6073" y="9098"/>
                  <a:pt x="6073" y="9098"/>
                </a:cubicBezTo>
                <a:lnTo>
                  <a:pt x="6073" y="8265"/>
                </a:lnTo>
                <a:lnTo>
                  <a:pt x="7264" y="8265"/>
                </a:lnTo>
                <a:lnTo>
                  <a:pt x="7264" y="6121"/>
                </a:lnTo>
                <a:lnTo>
                  <a:pt x="6073" y="6121"/>
                </a:lnTo>
                <a:lnTo>
                  <a:pt x="6073" y="5359"/>
                </a:lnTo>
                <a:lnTo>
                  <a:pt x="7264" y="5359"/>
                </a:lnTo>
                <a:lnTo>
                  <a:pt x="7264" y="4597"/>
                </a:lnTo>
                <a:lnTo>
                  <a:pt x="8455" y="4597"/>
                </a:lnTo>
                <a:lnTo>
                  <a:pt x="8455" y="5359"/>
                </a:lnTo>
                <a:lnTo>
                  <a:pt x="9645" y="5359"/>
                </a:lnTo>
                <a:lnTo>
                  <a:pt x="9645" y="6121"/>
                </a:lnTo>
                <a:lnTo>
                  <a:pt x="8455" y="6121"/>
                </a:lnTo>
                <a:lnTo>
                  <a:pt x="8455" y="8265"/>
                </a:lnTo>
                <a:lnTo>
                  <a:pt x="9645" y="8265"/>
                </a:lnTo>
                <a:lnTo>
                  <a:pt x="9645" y="9098"/>
                </a:lnTo>
                <a:cubicBezTo>
                  <a:pt x="9122" y="9241"/>
                  <a:pt x="8740" y="9717"/>
                  <a:pt x="8740" y="10265"/>
                </a:cubicBezTo>
                <a:cubicBezTo>
                  <a:pt x="8740" y="10956"/>
                  <a:pt x="9288" y="11480"/>
                  <a:pt x="9955" y="11480"/>
                </a:cubicBezTo>
                <a:cubicBezTo>
                  <a:pt x="10646" y="11480"/>
                  <a:pt x="11193" y="10956"/>
                  <a:pt x="11193" y="10265"/>
                </a:cubicBezTo>
                <a:cubicBezTo>
                  <a:pt x="11193" y="9693"/>
                  <a:pt x="10789" y="9241"/>
                  <a:pt x="10288" y="9098"/>
                </a:cubicBezTo>
                <a:lnTo>
                  <a:pt x="10288" y="8265"/>
                </a:lnTo>
                <a:lnTo>
                  <a:pt x="11479" y="8265"/>
                </a:lnTo>
                <a:lnTo>
                  <a:pt x="11479" y="6121"/>
                </a:lnTo>
                <a:lnTo>
                  <a:pt x="10288" y="6121"/>
                </a:lnTo>
                <a:lnTo>
                  <a:pt x="10288" y="5359"/>
                </a:lnTo>
                <a:lnTo>
                  <a:pt x="11551" y="5359"/>
                </a:lnTo>
                <a:lnTo>
                  <a:pt x="11551" y="3192"/>
                </a:lnTo>
                <a:lnTo>
                  <a:pt x="8479" y="3192"/>
                </a:lnTo>
                <a:lnTo>
                  <a:pt x="8479" y="3907"/>
                </a:lnTo>
                <a:lnTo>
                  <a:pt x="7288" y="3907"/>
                </a:lnTo>
                <a:lnTo>
                  <a:pt x="7288" y="3192"/>
                </a:lnTo>
                <a:lnTo>
                  <a:pt x="6097" y="3192"/>
                </a:lnTo>
                <a:lnTo>
                  <a:pt x="6097" y="2430"/>
                </a:lnTo>
                <a:lnTo>
                  <a:pt x="7574" y="2430"/>
                </a:lnTo>
                <a:lnTo>
                  <a:pt x="757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6F7"/>
              </a:solidFill>
            </a:endParaRPr>
          </a:p>
        </p:txBody>
      </p:sp>
      <p:sp>
        <p:nvSpPr>
          <p:cNvPr id="10" name="Google Shape;8089;p75">
            <a:hlinkClick r:id="rId3" action="ppaction://hlinksldjump"/>
          </p:cNvPr>
          <p:cNvSpPr/>
          <p:nvPr/>
        </p:nvSpPr>
        <p:spPr>
          <a:xfrm rot="10800000" flipV="1">
            <a:off x="329812" y="6282674"/>
            <a:ext cx="288000" cy="324000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001D33"/>
          </a:solidFill>
          <a:ln w="21590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86914"/>
            <a:ext cx="6988896" cy="569769"/>
          </a:xfrm>
        </p:spPr>
        <p:txBody>
          <a:bodyPr>
            <a:normAutofit/>
          </a:bodyPr>
          <a:lstStyle/>
          <a:p>
            <a:r>
              <a:rPr lang="es-ES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COMISARÍAS DE FAMILIA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2" name="Google Shape;8089;p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219C2A-3E50-31D6-0A20-D48A0DC0256D}"/>
              </a:ext>
            </a:extLst>
          </p:cNvPr>
          <p:cNvSpPr/>
          <p:nvPr/>
        </p:nvSpPr>
        <p:spPr>
          <a:xfrm>
            <a:off x="11654308" y="6318370"/>
            <a:ext cx="288000" cy="324000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001D33"/>
          </a:solidFill>
          <a:ln w="21590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79805B0-6C35-B637-288B-FD2171CDFEDC}"/>
              </a:ext>
            </a:extLst>
          </p:cNvPr>
          <p:cNvGrpSpPr/>
          <p:nvPr/>
        </p:nvGrpSpPr>
        <p:grpSpPr>
          <a:xfrm>
            <a:off x="6425897" y="2126534"/>
            <a:ext cx="4712004" cy="4518431"/>
            <a:chOff x="3302000" y="472082"/>
            <a:chExt cx="5334000" cy="5393136"/>
          </a:xfrm>
          <a:noFill/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9563696-3615-52D6-5876-5C817AAF0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2000" y="472082"/>
              <a:ext cx="5334000" cy="539313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0B7DB74-525C-6F6A-D5EA-C7F3E940C403}"/>
                </a:ext>
              </a:extLst>
            </p:cNvPr>
            <p:cNvSpPr/>
            <p:nvPr/>
          </p:nvSpPr>
          <p:spPr>
            <a:xfrm>
              <a:off x="6107092" y="4053494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8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1BDBE42-0D1C-C783-B3A5-104854E95EBC}"/>
                </a:ext>
              </a:extLst>
            </p:cNvPr>
            <p:cNvSpPr/>
            <p:nvPr/>
          </p:nvSpPr>
          <p:spPr>
            <a:xfrm>
              <a:off x="5438800" y="2828619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9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D94DB2-FB92-1DDA-7C75-9D4AB468A6E0}"/>
                </a:ext>
              </a:extLst>
            </p:cNvPr>
            <p:cNvSpPr/>
            <p:nvPr/>
          </p:nvSpPr>
          <p:spPr>
            <a:xfrm>
              <a:off x="5118098" y="2099799"/>
              <a:ext cx="4826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10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7A158D2D-3337-3C49-9258-1BD1545658A3}"/>
                </a:ext>
              </a:extLst>
            </p:cNvPr>
            <p:cNvSpPr/>
            <p:nvPr/>
          </p:nvSpPr>
          <p:spPr>
            <a:xfrm>
              <a:off x="6675247" y="4309899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7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AF33ED3-CB86-C570-6BCC-468443735A91}"/>
                </a:ext>
              </a:extLst>
            </p:cNvPr>
            <p:cNvSpPr/>
            <p:nvPr/>
          </p:nvSpPr>
          <p:spPr>
            <a:xfrm>
              <a:off x="5538936" y="4440766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1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4C354F0-1B0E-504B-41A4-9DBDC01BF415}"/>
                </a:ext>
              </a:extLst>
            </p:cNvPr>
            <p:cNvSpPr/>
            <p:nvPr/>
          </p:nvSpPr>
          <p:spPr>
            <a:xfrm>
              <a:off x="5469312" y="5117200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2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9D2A73F6-5562-7B5C-E301-EFD067131C8E}"/>
                </a:ext>
              </a:extLst>
            </p:cNvPr>
            <p:cNvSpPr/>
            <p:nvPr/>
          </p:nvSpPr>
          <p:spPr>
            <a:xfrm>
              <a:off x="5538936" y="3849539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3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3B187987-5583-17D3-975B-DEE24BB795CA}"/>
                </a:ext>
              </a:extLst>
            </p:cNvPr>
            <p:cNvSpPr/>
            <p:nvPr/>
          </p:nvSpPr>
          <p:spPr>
            <a:xfrm>
              <a:off x="4904995" y="4036953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4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1A74AB1D-CFAB-1A37-57C7-512B765B6C02}"/>
                </a:ext>
              </a:extLst>
            </p:cNvPr>
            <p:cNvSpPr/>
            <p:nvPr/>
          </p:nvSpPr>
          <p:spPr>
            <a:xfrm>
              <a:off x="4469711" y="3544155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5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8E4540F-2148-7456-69D3-D7A90C235B8F}"/>
                </a:ext>
              </a:extLst>
            </p:cNvPr>
            <p:cNvSpPr/>
            <p:nvPr/>
          </p:nvSpPr>
          <p:spPr>
            <a:xfrm>
              <a:off x="5168898" y="3462450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6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92F1F60B-05B0-00CB-B816-CF23E90C79C3}"/>
              </a:ext>
            </a:extLst>
          </p:cNvPr>
          <p:cNvGrpSpPr/>
          <p:nvPr/>
        </p:nvGrpSpPr>
        <p:grpSpPr>
          <a:xfrm>
            <a:off x="2087067" y="2205750"/>
            <a:ext cx="3687623" cy="4429424"/>
            <a:chOff x="683844" y="1126972"/>
            <a:chExt cx="3765287" cy="4788113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C050CC0A-8DC1-0A6F-E042-05147389EA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4387"/>
            <a:stretch/>
          </p:blipFill>
          <p:spPr>
            <a:xfrm>
              <a:off x="683844" y="1126972"/>
              <a:ext cx="3765287" cy="47881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DE207A31-A6BB-7219-66EB-473D6EE1E497}"/>
                </a:ext>
              </a:extLst>
            </p:cNvPr>
            <p:cNvSpPr/>
            <p:nvPr/>
          </p:nvSpPr>
          <p:spPr>
            <a:xfrm>
              <a:off x="3691486" y="1389380"/>
              <a:ext cx="757645" cy="992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390B5BB-48F1-3FA0-4B5E-29C2EAFCC4BB}"/>
              </a:ext>
            </a:extLst>
          </p:cNvPr>
          <p:cNvSpPr/>
          <p:nvPr/>
        </p:nvSpPr>
        <p:spPr>
          <a:xfrm flipH="1">
            <a:off x="4379598" y="5728673"/>
            <a:ext cx="123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Webdings" panose="05030102010509060703" pitchFamily="18" charset="2"/>
              </a:rPr>
              <a:t>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56A49F3-9BA7-1F14-3AAF-B1D95EC2858D}"/>
              </a:ext>
            </a:extLst>
          </p:cNvPr>
          <p:cNvSpPr/>
          <p:nvPr/>
        </p:nvSpPr>
        <p:spPr>
          <a:xfrm flipH="1">
            <a:off x="5398711" y="5285975"/>
            <a:ext cx="123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Webdings" panose="05030102010509060703" pitchFamily="18" charset="2"/>
              </a:rPr>
              <a:t>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FF6DBC2-155B-6352-2000-BC005E87A970}"/>
              </a:ext>
            </a:extLst>
          </p:cNvPr>
          <p:cNvSpPr/>
          <p:nvPr/>
        </p:nvSpPr>
        <p:spPr>
          <a:xfrm flipH="1">
            <a:off x="4542812" y="4495706"/>
            <a:ext cx="123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Webdings" panose="05030102010509060703" pitchFamily="18" charset="2"/>
              </a:rPr>
              <a:t>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061C045-ECA6-D380-5403-1BCC0F11F5B6}"/>
              </a:ext>
            </a:extLst>
          </p:cNvPr>
          <p:cNvSpPr/>
          <p:nvPr/>
        </p:nvSpPr>
        <p:spPr>
          <a:xfrm flipH="1">
            <a:off x="4210976" y="5181507"/>
            <a:ext cx="123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Webdings" panose="05030102010509060703" pitchFamily="18" charset="2"/>
              </a:rPr>
              <a:t>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B9C97FC-67C2-0022-E08B-46A4C77D1453}"/>
              </a:ext>
            </a:extLst>
          </p:cNvPr>
          <p:cNvSpPr/>
          <p:nvPr/>
        </p:nvSpPr>
        <p:spPr>
          <a:xfrm>
            <a:off x="756392" y="5862233"/>
            <a:ext cx="977723" cy="21326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olkswagen Serial" panose="02000000000000000000" pitchFamily="50" charset="0"/>
              </a:rPr>
              <a:t>12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75E2670-5D8C-27A9-0311-141A61C2FE52}"/>
              </a:ext>
            </a:extLst>
          </p:cNvPr>
          <p:cNvSpPr/>
          <p:nvPr/>
        </p:nvSpPr>
        <p:spPr>
          <a:xfrm>
            <a:off x="652611" y="5500779"/>
            <a:ext cx="1094611" cy="21324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olkswagen Serial" panose="02000000000000000000" pitchFamily="50" charset="0"/>
              </a:rPr>
              <a:t>17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1E264B1-C187-3C49-D88D-075157C7B5F1}"/>
              </a:ext>
            </a:extLst>
          </p:cNvPr>
          <p:cNvSpPr/>
          <p:nvPr/>
        </p:nvSpPr>
        <p:spPr>
          <a:xfrm>
            <a:off x="644933" y="4582749"/>
            <a:ext cx="1094611" cy="21324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olkswagen Serial" panose="02000000000000000000" pitchFamily="50" charset="0"/>
              </a:rPr>
              <a:t>14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81B91D3-1343-BDB3-05A8-2D3903CE4AD8}"/>
              </a:ext>
            </a:extLst>
          </p:cNvPr>
          <p:cNvSpPr/>
          <p:nvPr/>
        </p:nvSpPr>
        <p:spPr>
          <a:xfrm>
            <a:off x="644933" y="5312472"/>
            <a:ext cx="1094611" cy="21324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olkswagen Serial" panose="02000000000000000000" pitchFamily="50" charset="0"/>
              </a:rPr>
              <a:t>11, 13, 15, 16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26D7F631-3EBC-95C0-5755-87F22BF4164C}"/>
              </a:ext>
            </a:extLst>
          </p:cNvPr>
          <p:cNvCxnSpPr>
            <a:cxnSpLocks/>
          </p:cNvCxnSpPr>
          <p:nvPr/>
        </p:nvCxnSpPr>
        <p:spPr>
          <a:xfrm flipH="1">
            <a:off x="1792051" y="5968864"/>
            <a:ext cx="2317522" cy="1428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47D1FF7C-4DBF-DA30-4417-9868B7C1F279}"/>
              </a:ext>
            </a:extLst>
          </p:cNvPr>
          <p:cNvCxnSpPr>
            <a:cxnSpLocks/>
          </p:cNvCxnSpPr>
          <p:nvPr/>
        </p:nvCxnSpPr>
        <p:spPr>
          <a:xfrm flipH="1">
            <a:off x="1747222" y="5594497"/>
            <a:ext cx="3495338" cy="1614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35A6E940-220E-54FF-C47F-56AD3968FE7B}"/>
              </a:ext>
            </a:extLst>
          </p:cNvPr>
          <p:cNvCxnSpPr>
            <a:cxnSpLocks/>
          </p:cNvCxnSpPr>
          <p:nvPr/>
        </p:nvCxnSpPr>
        <p:spPr>
          <a:xfrm flipH="1">
            <a:off x="1749602" y="4680372"/>
            <a:ext cx="2617397" cy="1428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8BB7D995-83D4-3D5D-4070-90082060DE74}"/>
              </a:ext>
            </a:extLst>
          </p:cNvPr>
          <p:cNvCxnSpPr>
            <a:cxnSpLocks/>
          </p:cNvCxnSpPr>
          <p:nvPr/>
        </p:nvCxnSpPr>
        <p:spPr>
          <a:xfrm flipH="1">
            <a:off x="1759128" y="5409679"/>
            <a:ext cx="2319905" cy="941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ítulo 3">
            <a:extLst>
              <a:ext uri="{FF2B5EF4-FFF2-40B4-BE49-F238E27FC236}">
                <a16:creationId xmlns:a16="http://schemas.microsoft.com/office/drawing/2014/main" id="{106DB1AB-827F-AA49-0F0E-75330C79FCDF}"/>
              </a:ext>
            </a:extLst>
          </p:cNvPr>
          <p:cNvSpPr txBox="1">
            <a:spLocks/>
          </p:cNvSpPr>
          <p:nvPr/>
        </p:nvSpPr>
        <p:spPr>
          <a:xfrm>
            <a:off x="6174001" y="1467522"/>
            <a:ext cx="2969384" cy="600147"/>
          </a:xfrm>
          <a:prstGeom prst="roundRect">
            <a:avLst/>
          </a:prstGeom>
          <a:ln w="12700">
            <a:solidFill>
              <a:srgbClr val="001D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200" i="1" u="sng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JURISDICCIÓN POR LOCALIDAD</a:t>
            </a:r>
            <a:endParaRPr lang="es-CO" sz="1200" i="1" u="sng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36" name="Título 3">
            <a:extLst>
              <a:ext uri="{FF2B5EF4-FFF2-40B4-BE49-F238E27FC236}">
                <a16:creationId xmlns:a16="http://schemas.microsoft.com/office/drawing/2014/main" id="{8B3D6ABD-DC0C-A9B1-9908-AE0223689126}"/>
              </a:ext>
            </a:extLst>
          </p:cNvPr>
          <p:cNvSpPr txBox="1">
            <a:spLocks/>
          </p:cNvSpPr>
          <p:nvPr/>
        </p:nvSpPr>
        <p:spPr>
          <a:xfrm>
            <a:off x="1735207" y="1459056"/>
            <a:ext cx="2969384" cy="600147"/>
          </a:xfrm>
          <a:prstGeom prst="roundRect">
            <a:avLst/>
          </a:prstGeom>
          <a:ln w="12700">
            <a:solidFill>
              <a:srgbClr val="001D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200" i="1" u="sng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JURISDICCIÓN EN TODO EL DISTRITO</a:t>
            </a:r>
            <a:endParaRPr lang="es-CO" sz="1200" i="1" u="sng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3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262;p94">
            <a:extLst>
              <a:ext uri="{FF2B5EF4-FFF2-40B4-BE49-F238E27FC236}">
                <a16:creationId xmlns:a16="http://schemas.microsoft.com/office/drawing/2014/main" id="{EA48A897-D55C-CA08-B2D6-3D5ECF0BD6BB}"/>
              </a:ext>
            </a:extLst>
          </p:cNvPr>
          <p:cNvSpPr/>
          <p:nvPr/>
        </p:nvSpPr>
        <p:spPr>
          <a:xfrm>
            <a:off x="11932949" y="6629402"/>
            <a:ext cx="106565" cy="105911"/>
          </a:xfrm>
          <a:custGeom>
            <a:avLst/>
            <a:gdLst/>
            <a:ahLst/>
            <a:cxnLst/>
            <a:rect l="l" t="t" r="r" b="b"/>
            <a:pathLst>
              <a:path w="11551" h="11480" extrusionOk="0">
                <a:moveTo>
                  <a:pt x="6883" y="644"/>
                </a:moveTo>
                <a:lnTo>
                  <a:pt x="6883" y="1716"/>
                </a:lnTo>
                <a:lnTo>
                  <a:pt x="4668" y="1716"/>
                </a:lnTo>
                <a:lnTo>
                  <a:pt x="4668" y="644"/>
                </a:lnTo>
                <a:close/>
                <a:moveTo>
                  <a:pt x="2406" y="3883"/>
                </a:moveTo>
                <a:lnTo>
                  <a:pt x="2406" y="4669"/>
                </a:lnTo>
                <a:lnTo>
                  <a:pt x="715" y="4669"/>
                </a:lnTo>
                <a:lnTo>
                  <a:pt x="715" y="3883"/>
                </a:lnTo>
                <a:close/>
                <a:moveTo>
                  <a:pt x="6597" y="3883"/>
                </a:moveTo>
                <a:lnTo>
                  <a:pt x="6597" y="4669"/>
                </a:lnTo>
                <a:lnTo>
                  <a:pt x="4906" y="4669"/>
                </a:lnTo>
                <a:lnTo>
                  <a:pt x="4906" y="3883"/>
                </a:lnTo>
                <a:close/>
                <a:moveTo>
                  <a:pt x="10860" y="3883"/>
                </a:moveTo>
                <a:lnTo>
                  <a:pt x="10860" y="4669"/>
                </a:lnTo>
                <a:lnTo>
                  <a:pt x="9169" y="4669"/>
                </a:lnTo>
                <a:lnTo>
                  <a:pt x="9169" y="3883"/>
                </a:lnTo>
                <a:close/>
                <a:moveTo>
                  <a:pt x="2406" y="6812"/>
                </a:moveTo>
                <a:lnTo>
                  <a:pt x="2406" y="7574"/>
                </a:lnTo>
                <a:lnTo>
                  <a:pt x="715" y="7574"/>
                </a:lnTo>
                <a:lnTo>
                  <a:pt x="715" y="6812"/>
                </a:lnTo>
                <a:close/>
                <a:moveTo>
                  <a:pt x="6597" y="6812"/>
                </a:moveTo>
                <a:lnTo>
                  <a:pt x="6597" y="7574"/>
                </a:lnTo>
                <a:lnTo>
                  <a:pt x="4906" y="7574"/>
                </a:lnTo>
                <a:lnTo>
                  <a:pt x="4906" y="6812"/>
                </a:lnTo>
                <a:close/>
                <a:moveTo>
                  <a:pt x="10836" y="6812"/>
                </a:moveTo>
                <a:lnTo>
                  <a:pt x="10836" y="7574"/>
                </a:lnTo>
                <a:lnTo>
                  <a:pt x="9122" y="7574"/>
                </a:lnTo>
                <a:lnTo>
                  <a:pt x="9122" y="6812"/>
                </a:lnTo>
                <a:close/>
                <a:moveTo>
                  <a:pt x="1548" y="9717"/>
                </a:moveTo>
                <a:cubicBezTo>
                  <a:pt x="1834" y="9717"/>
                  <a:pt x="2072" y="9955"/>
                  <a:pt x="2072" y="10265"/>
                </a:cubicBezTo>
                <a:cubicBezTo>
                  <a:pt x="2072" y="10551"/>
                  <a:pt x="1834" y="10789"/>
                  <a:pt x="1548" y="10789"/>
                </a:cubicBezTo>
                <a:cubicBezTo>
                  <a:pt x="1239" y="10789"/>
                  <a:pt x="1001" y="10551"/>
                  <a:pt x="1001" y="10265"/>
                </a:cubicBezTo>
                <a:cubicBezTo>
                  <a:pt x="1001" y="9955"/>
                  <a:pt x="1239" y="9717"/>
                  <a:pt x="1548" y="9717"/>
                </a:cubicBezTo>
                <a:close/>
                <a:moveTo>
                  <a:pt x="5764" y="9717"/>
                </a:moveTo>
                <a:cubicBezTo>
                  <a:pt x="6073" y="9717"/>
                  <a:pt x="6288" y="9955"/>
                  <a:pt x="6288" y="10265"/>
                </a:cubicBezTo>
                <a:cubicBezTo>
                  <a:pt x="6288" y="10551"/>
                  <a:pt x="6073" y="10789"/>
                  <a:pt x="5764" y="10789"/>
                </a:cubicBezTo>
                <a:cubicBezTo>
                  <a:pt x="5478" y="10789"/>
                  <a:pt x="5240" y="10551"/>
                  <a:pt x="5240" y="10265"/>
                </a:cubicBezTo>
                <a:cubicBezTo>
                  <a:pt x="5240" y="9955"/>
                  <a:pt x="5478" y="9717"/>
                  <a:pt x="5764" y="9717"/>
                </a:cubicBezTo>
                <a:close/>
                <a:moveTo>
                  <a:pt x="10003" y="9717"/>
                </a:moveTo>
                <a:cubicBezTo>
                  <a:pt x="10288" y="9717"/>
                  <a:pt x="10527" y="9955"/>
                  <a:pt x="10527" y="10265"/>
                </a:cubicBezTo>
                <a:cubicBezTo>
                  <a:pt x="10527" y="10551"/>
                  <a:pt x="10288" y="10789"/>
                  <a:pt x="10003" y="10789"/>
                </a:cubicBezTo>
                <a:cubicBezTo>
                  <a:pt x="9693" y="10789"/>
                  <a:pt x="9455" y="10551"/>
                  <a:pt x="9455" y="10265"/>
                </a:cubicBezTo>
                <a:cubicBezTo>
                  <a:pt x="9455" y="9955"/>
                  <a:pt x="9693" y="9717"/>
                  <a:pt x="10003" y="9717"/>
                </a:cubicBezTo>
                <a:close/>
                <a:moveTo>
                  <a:pt x="3978" y="1"/>
                </a:moveTo>
                <a:lnTo>
                  <a:pt x="3978" y="2430"/>
                </a:lnTo>
                <a:lnTo>
                  <a:pt x="5430" y="2430"/>
                </a:lnTo>
                <a:lnTo>
                  <a:pt x="5430" y="3216"/>
                </a:lnTo>
                <a:lnTo>
                  <a:pt x="4240" y="3216"/>
                </a:lnTo>
                <a:lnTo>
                  <a:pt x="4240" y="3930"/>
                </a:lnTo>
                <a:lnTo>
                  <a:pt x="3049" y="3930"/>
                </a:lnTo>
                <a:lnTo>
                  <a:pt x="3049" y="3216"/>
                </a:lnTo>
                <a:lnTo>
                  <a:pt x="1" y="3216"/>
                </a:lnTo>
                <a:lnTo>
                  <a:pt x="1" y="5359"/>
                </a:lnTo>
                <a:lnTo>
                  <a:pt x="1191" y="5359"/>
                </a:lnTo>
                <a:lnTo>
                  <a:pt x="1191" y="6121"/>
                </a:lnTo>
                <a:lnTo>
                  <a:pt x="1" y="6121"/>
                </a:lnTo>
                <a:lnTo>
                  <a:pt x="1" y="8265"/>
                </a:lnTo>
                <a:lnTo>
                  <a:pt x="1191" y="8265"/>
                </a:lnTo>
                <a:lnTo>
                  <a:pt x="1191" y="9098"/>
                </a:lnTo>
                <a:cubicBezTo>
                  <a:pt x="667" y="9241"/>
                  <a:pt x="286" y="9717"/>
                  <a:pt x="286" y="10265"/>
                </a:cubicBezTo>
                <a:cubicBezTo>
                  <a:pt x="286" y="10956"/>
                  <a:pt x="834" y="11480"/>
                  <a:pt x="1501" y="11480"/>
                </a:cubicBezTo>
                <a:cubicBezTo>
                  <a:pt x="2191" y="11480"/>
                  <a:pt x="2739" y="10956"/>
                  <a:pt x="2739" y="10265"/>
                </a:cubicBezTo>
                <a:cubicBezTo>
                  <a:pt x="2739" y="9693"/>
                  <a:pt x="2334" y="9241"/>
                  <a:pt x="1834" y="9098"/>
                </a:cubicBezTo>
                <a:lnTo>
                  <a:pt x="1834" y="8265"/>
                </a:lnTo>
                <a:lnTo>
                  <a:pt x="3025" y="8265"/>
                </a:lnTo>
                <a:lnTo>
                  <a:pt x="3025" y="6121"/>
                </a:lnTo>
                <a:lnTo>
                  <a:pt x="1834" y="6121"/>
                </a:lnTo>
                <a:lnTo>
                  <a:pt x="1834" y="5359"/>
                </a:lnTo>
                <a:lnTo>
                  <a:pt x="3025" y="5359"/>
                </a:lnTo>
                <a:lnTo>
                  <a:pt x="3025" y="4597"/>
                </a:lnTo>
                <a:lnTo>
                  <a:pt x="4216" y="4597"/>
                </a:lnTo>
                <a:lnTo>
                  <a:pt x="4216" y="5359"/>
                </a:lnTo>
                <a:lnTo>
                  <a:pt x="5406" y="5359"/>
                </a:lnTo>
                <a:lnTo>
                  <a:pt x="5406" y="6121"/>
                </a:lnTo>
                <a:lnTo>
                  <a:pt x="4216" y="6121"/>
                </a:lnTo>
                <a:lnTo>
                  <a:pt x="4216" y="8265"/>
                </a:lnTo>
                <a:lnTo>
                  <a:pt x="5406" y="8265"/>
                </a:lnTo>
                <a:lnTo>
                  <a:pt x="5406" y="9098"/>
                </a:lnTo>
                <a:cubicBezTo>
                  <a:pt x="4906" y="9241"/>
                  <a:pt x="4525" y="9717"/>
                  <a:pt x="4525" y="10265"/>
                </a:cubicBezTo>
                <a:cubicBezTo>
                  <a:pt x="4525" y="10956"/>
                  <a:pt x="5049" y="11480"/>
                  <a:pt x="5740" y="11480"/>
                </a:cubicBezTo>
                <a:cubicBezTo>
                  <a:pt x="6430" y="11480"/>
                  <a:pt x="6954" y="10956"/>
                  <a:pt x="6954" y="10265"/>
                </a:cubicBezTo>
                <a:cubicBezTo>
                  <a:pt x="6954" y="9693"/>
                  <a:pt x="6073" y="9098"/>
                  <a:pt x="6073" y="9098"/>
                </a:cubicBezTo>
                <a:lnTo>
                  <a:pt x="6073" y="8265"/>
                </a:lnTo>
                <a:lnTo>
                  <a:pt x="7264" y="8265"/>
                </a:lnTo>
                <a:lnTo>
                  <a:pt x="7264" y="6121"/>
                </a:lnTo>
                <a:lnTo>
                  <a:pt x="6073" y="6121"/>
                </a:lnTo>
                <a:lnTo>
                  <a:pt x="6073" y="5359"/>
                </a:lnTo>
                <a:lnTo>
                  <a:pt x="7264" y="5359"/>
                </a:lnTo>
                <a:lnTo>
                  <a:pt x="7264" y="4597"/>
                </a:lnTo>
                <a:lnTo>
                  <a:pt x="8455" y="4597"/>
                </a:lnTo>
                <a:lnTo>
                  <a:pt x="8455" y="5359"/>
                </a:lnTo>
                <a:lnTo>
                  <a:pt x="9645" y="5359"/>
                </a:lnTo>
                <a:lnTo>
                  <a:pt x="9645" y="6121"/>
                </a:lnTo>
                <a:lnTo>
                  <a:pt x="8455" y="6121"/>
                </a:lnTo>
                <a:lnTo>
                  <a:pt x="8455" y="8265"/>
                </a:lnTo>
                <a:lnTo>
                  <a:pt x="9645" y="8265"/>
                </a:lnTo>
                <a:lnTo>
                  <a:pt x="9645" y="9098"/>
                </a:lnTo>
                <a:cubicBezTo>
                  <a:pt x="9122" y="9241"/>
                  <a:pt x="8740" y="9717"/>
                  <a:pt x="8740" y="10265"/>
                </a:cubicBezTo>
                <a:cubicBezTo>
                  <a:pt x="8740" y="10956"/>
                  <a:pt x="9288" y="11480"/>
                  <a:pt x="9955" y="11480"/>
                </a:cubicBezTo>
                <a:cubicBezTo>
                  <a:pt x="10646" y="11480"/>
                  <a:pt x="11193" y="10956"/>
                  <a:pt x="11193" y="10265"/>
                </a:cubicBezTo>
                <a:cubicBezTo>
                  <a:pt x="11193" y="9693"/>
                  <a:pt x="10789" y="9241"/>
                  <a:pt x="10288" y="9098"/>
                </a:cubicBezTo>
                <a:lnTo>
                  <a:pt x="10288" y="8265"/>
                </a:lnTo>
                <a:lnTo>
                  <a:pt x="11479" y="8265"/>
                </a:lnTo>
                <a:lnTo>
                  <a:pt x="11479" y="6121"/>
                </a:lnTo>
                <a:lnTo>
                  <a:pt x="10288" y="6121"/>
                </a:lnTo>
                <a:lnTo>
                  <a:pt x="10288" y="5359"/>
                </a:lnTo>
                <a:lnTo>
                  <a:pt x="11551" y="5359"/>
                </a:lnTo>
                <a:lnTo>
                  <a:pt x="11551" y="3192"/>
                </a:lnTo>
                <a:lnTo>
                  <a:pt x="8479" y="3192"/>
                </a:lnTo>
                <a:lnTo>
                  <a:pt x="8479" y="3907"/>
                </a:lnTo>
                <a:lnTo>
                  <a:pt x="7288" y="3907"/>
                </a:lnTo>
                <a:lnTo>
                  <a:pt x="7288" y="3192"/>
                </a:lnTo>
                <a:lnTo>
                  <a:pt x="6097" y="3192"/>
                </a:lnTo>
                <a:lnTo>
                  <a:pt x="6097" y="2430"/>
                </a:lnTo>
                <a:lnTo>
                  <a:pt x="7574" y="2430"/>
                </a:lnTo>
                <a:lnTo>
                  <a:pt x="757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6F7"/>
              </a:solidFill>
            </a:endParaRPr>
          </a:p>
        </p:txBody>
      </p:sp>
      <p:pic>
        <p:nvPicPr>
          <p:cNvPr id="8" name="Picture 2" descr="https://upload.wikimedia.org/wikipedia/commons/8/8c/Barranquilla_rural_urbana.png">
            <a:extLst>
              <a:ext uri="{FF2B5EF4-FFF2-40B4-BE49-F238E27FC236}">
                <a16:creationId xmlns:a16="http://schemas.microsoft.com/office/drawing/2014/main" id="{7A99C6A0-FC31-846A-4AC6-E854158A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60" y="1409410"/>
            <a:ext cx="4064111" cy="416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DF53B4F-9795-2F41-3511-B08ABED6B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776102"/>
              </p:ext>
            </p:extLst>
          </p:nvPr>
        </p:nvGraphicFramePr>
        <p:xfrm>
          <a:off x="947225" y="3203550"/>
          <a:ext cx="5029897" cy="11899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8689">
                  <a:extLst>
                    <a:ext uri="{9D8B030D-6E8A-4147-A177-3AD203B41FA5}">
                      <a16:colId xmlns:a16="http://schemas.microsoft.com/office/drawing/2014/main" val="3462507715"/>
                    </a:ext>
                  </a:extLst>
                </a:gridCol>
                <a:gridCol w="1770653">
                  <a:extLst>
                    <a:ext uri="{9D8B030D-6E8A-4147-A177-3AD203B41FA5}">
                      <a16:colId xmlns:a16="http://schemas.microsoft.com/office/drawing/2014/main" val="58227165"/>
                    </a:ext>
                  </a:extLst>
                </a:gridCol>
                <a:gridCol w="1730555">
                  <a:extLst>
                    <a:ext uri="{9D8B030D-6E8A-4147-A177-3AD203B41FA5}">
                      <a16:colId xmlns:a16="http://schemas.microsoft.com/office/drawing/2014/main" val="2561081640"/>
                    </a:ext>
                  </a:extLst>
                </a:gridCol>
              </a:tblGrid>
              <a:tr h="402202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Volkswagen Serial Medium" panose="02000000000000000000" pitchFamily="50" charset="0"/>
                        </a:rPr>
                        <a:t>CORREGIDURÍA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latin typeface="Volkswagen Serial Medium" panose="02000000000000000000" pitchFamily="50" charset="0"/>
                        </a:rPr>
                        <a:t>DIRECCIÓN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latin typeface="Volkswagen Serial Medium" panose="02000000000000000000" pitchFamily="50" charset="0"/>
                        </a:rPr>
                        <a:t>UBICACIÓN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236436"/>
                  </a:ext>
                </a:extLst>
              </a:tr>
              <a:tr h="405920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Volkswagen Serial Medium" panose="02000000000000000000" pitchFamily="50" charset="0"/>
                        </a:rPr>
                        <a:t>LA PLAYA</a:t>
                      </a:r>
                    </a:p>
                  </a:txBody>
                  <a:tcPr anchor="ctr">
                    <a:solidFill>
                      <a:srgbClr val="1023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kern="1200" dirty="0">
                          <a:solidFill>
                            <a:schemeClr val="bg1"/>
                          </a:solidFill>
                          <a:effectLst/>
                          <a:latin typeface="Volkswagen Serial Medium" panose="02000000000000000000" pitchFamily="50" charset="0"/>
                          <a:ea typeface="+mn-ea"/>
                          <a:cs typeface="+mn-cs"/>
                        </a:rPr>
                        <a:t>CRA 10 NO. 14 – 57</a:t>
                      </a:r>
                    </a:p>
                  </a:txBody>
                  <a:tcPr marL="9525" marR="9525" marT="9525" marB="0" anchor="ctr">
                    <a:solidFill>
                      <a:srgbClr val="102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dirty="0">
                          <a:solidFill>
                            <a:schemeClr val="bg1"/>
                          </a:solidFill>
                          <a:latin typeface="Volkswagen Serial Medium" panose="02000000000000000000" pitchFamily="50" charset="0"/>
                        </a:rPr>
                        <a:t>URB PLAYA</a:t>
                      </a:r>
                    </a:p>
                  </a:txBody>
                  <a:tcPr anchor="ctr">
                    <a:solidFill>
                      <a:srgbClr val="102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785336"/>
                  </a:ext>
                </a:extLst>
              </a:tr>
              <a:tr h="3818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Volkswagen Serial Medium" panose="02000000000000000000" pitchFamily="50" charset="0"/>
                        </a:rPr>
                        <a:t>JUAN MINA</a:t>
                      </a:r>
                    </a:p>
                  </a:txBody>
                  <a:tcPr anchor="ctr">
                    <a:solidFill>
                      <a:srgbClr val="102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kern="1200" dirty="0">
                          <a:solidFill>
                            <a:schemeClr val="bg1"/>
                          </a:solidFill>
                          <a:effectLst/>
                          <a:latin typeface="Volkswagen Serial Medium" panose="02000000000000000000" pitchFamily="50" charset="0"/>
                          <a:ea typeface="+mn-ea"/>
                          <a:cs typeface="+mn-cs"/>
                        </a:rPr>
                        <a:t>VIA 11 NO. 6 – 44</a:t>
                      </a:r>
                      <a:endParaRPr lang="es-CO" sz="1200" b="0" i="0" kern="1200" dirty="0">
                        <a:solidFill>
                          <a:schemeClr val="bg1"/>
                        </a:solidFill>
                        <a:effectLst/>
                        <a:latin typeface="Volkswagen Serial Medium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102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i="0" kern="1200" dirty="0">
                          <a:solidFill>
                            <a:schemeClr val="bg1"/>
                          </a:solidFill>
                          <a:effectLst/>
                          <a:latin typeface="Volkswagen Serial Medium" panose="02000000000000000000" pitchFamily="50" charset="0"/>
                          <a:ea typeface="+mn-ea"/>
                          <a:cs typeface="+mn-cs"/>
                        </a:rPr>
                        <a:t>JUAN MINA</a:t>
                      </a:r>
                    </a:p>
                  </a:txBody>
                  <a:tcPr anchor="ctr">
                    <a:solidFill>
                      <a:srgbClr val="102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804683"/>
                  </a:ext>
                </a:extLst>
              </a:tr>
            </a:tbl>
          </a:graphicData>
        </a:graphic>
      </p:graphicFrame>
      <p:sp>
        <p:nvSpPr>
          <p:cNvPr id="12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5514"/>
            <a:ext cx="6988896" cy="569769"/>
          </a:xfrm>
        </p:spPr>
        <p:txBody>
          <a:bodyPr>
            <a:normAutofit/>
          </a:bodyPr>
          <a:lstStyle/>
          <a:p>
            <a:r>
              <a:rPr lang="es-ES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CORREGIDURÍAS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2" name="Google Shape;19262;p94">
            <a:hlinkClick r:id="rId5" action="ppaction://hlinksldjump"/>
            <a:extLst>
              <a:ext uri="{FF2B5EF4-FFF2-40B4-BE49-F238E27FC236}">
                <a16:creationId xmlns:a16="http://schemas.microsoft.com/office/drawing/2014/main" id="{8207CBD3-2121-C4B3-FA97-9D1C55F8A3E5}"/>
              </a:ext>
            </a:extLst>
          </p:cNvPr>
          <p:cNvSpPr/>
          <p:nvPr/>
        </p:nvSpPr>
        <p:spPr>
          <a:xfrm>
            <a:off x="313720" y="6295667"/>
            <a:ext cx="339830" cy="337742"/>
          </a:xfrm>
          <a:custGeom>
            <a:avLst/>
            <a:gdLst/>
            <a:ahLst/>
            <a:cxnLst/>
            <a:rect l="l" t="t" r="r" b="b"/>
            <a:pathLst>
              <a:path w="11551" h="11480" extrusionOk="0">
                <a:moveTo>
                  <a:pt x="6883" y="644"/>
                </a:moveTo>
                <a:lnTo>
                  <a:pt x="6883" y="1716"/>
                </a:lnTo>
                <a:lnTo>
                  <a:pt x="4668" y="1716"/>
                </a:lnTo>
                <a:lnTo>
                  <a:pt x="4668" y="644"/>
                </a:lnTo>
                <a:close/>
                <a:moveTo>
                  <a:pt x="2406" y="3883"/>
                </a:moveTo>
                <a:lnTo>
                  <a:pt x="2406" y="4669"/>
                </a:lnTo>
                <a:lnTo>
                  <a:pt x="715" y="4669"/>
                </a:lnTo>
                <a:lnTo>
                  <a:pt x="715" y="3883"/>
                </a:lnTo>
                <a:close/>
                <a:moveTo>
                  <a:pt x="6597" y="3883"/>
                </a:moveTo>
                <a:lnTo>
                  <a:pt x="6597" y="4669"/>
                </a:lnTo>
                <a:lnTo>
                  <a:pt x="4906" y="4669"/>
                </a:lnTo>
                <a:lnTo>
                  <a:pt x="4906" y="3883"/>
                </a:lnTo>
                <a:close/>
                <a:moveTo>
                  <a:pt x="10860" y="3883"/>
                </a:moveTo>
                <a:lnTo>
                  <a:pt x="10860" y="4669"/>
                </a:lnTo>
                <a:lnTo>
                  <a:pt x="9169" y="4669"/>
                </a:lnTo>
                <a:lnTo>
                  <a:pt x="9169" y="3883"/>
                </a:lnTo>
                <a:close/>
                <a:moveTo>
                  <a:pt x="2406" y="6812"/>
                </a:moveTo>
                <a:lnTo>
                  <a:pt x="2406" y="7574"/>
                </a:lnTo>
                <a:lnTo>
                  <a:pt x="715" y="7574"/>
                </a:lnTo>
                <a:lnTo>
                  <a:pt x="715" y="6812"/>
                </a:lnTo>
                <a:close/>
                <a:moveTo>
                  <a:pt x="6597" y="6812"/>
                </a:moveTo>
                <a:lnTo>
                  <a:pt x="6597" y="7574"/>
                </a:lnTo>
                <a:lnTo>
                  <a:pt x="4906" y="7574"/>
                </a:lnTo>
                <a:lnTo>
                  <a:pt x="4906" y="6812"/>
                </a:lnTo>
                <a:close/>
                <a:moveTo>
                  <a:pt x="10836" y="6812"/>
                </a:moveTo>
                <a:lnTo>
                  <a:pt x="10836" y="7574"/>
                </a:lnTo>
                <a:lnTo>
                  <a:pt x="9122" y="7574"/>
                </a:lnTo>
                <a:lnTo>
                  <a:pt x="9122" y="6812"/>
                </a:lnTo>
                <a:close/>
                <a:moveTo>
                  <a:pt x="1548" y="9717"/>
                </a:moveTo>
                <a:cubicBezTo>
                  <a:pt x="1834" y="9717"/>
                  <a:pt x="2072" y="9955"/>
                  <a:pt x="2072" y="10265"/>
                </a:cubicBezTo>
                <a:cubicBezTo>
                  <a:pt x="2072" y="10551"/>
                  <a:pt x="1834" y="10789"/>
                  <a:pt x="1548" y="10789"/>
                </a:cubicBezTo>
                <a:cubicBezTo>
                  <a:pt x="1239" y="10789"/>
                  <a:pt x="1001" y="10551"/>
                  <a:pt x="1001" y="10265"/>
                </a:cubicBezTo>
                <a:cubicBezTo>
                  <a:pt x="1001" y="9955"/>
                  <a:pt x="1239" y="9717"/>
                  <a:pt x="1548" y="9717"/>
                </a:cubicBezTo>
                <a:close/>
                <a:moveTo>
                  <a:pt x="5764" y="9717"/>
                </a:moveTo>
                <a:cubicBezTo>
                  <a:pt x="6073" y="9717"/>
                  <a:pt x="6288" y="9955"/>
                  <a:pt x="6288" y="10265"/>
                </a:cubicBezTo>
                <a:cubicBezTo>
                  <a:pt x="6288" y="10551"/>
                  <a:pt x="6073" y="10789"/>
                  <a:pt x="5764" y="10789"/>
                </a:cubicBezTo>
                <a:cubicBezTo>
                  <a:pt x="5478" y="10789"/>
                  <a:pt x="5240" y="10551"/>
                  <a:pt x="5240" y="10265"/>
                </a:cubicBezTo>
                <a:cubicBezTo>
                  <a:pt x="5240" y="9955"/>
                  <a:pt x="5478" y="9717"/>
                  <a:pt x="5764" y="9717"/>
                </a:cubicBezTo>
                <a:close/>
                <a:moveTo>
                  <a:pt x="10003" y="9717"/>
                </a:moveTo>
                <a:cubicBezTo>
                  <a:pt x="10288" y="9717"/>
                  <a:pt x="10527" y="9955"/>
                  <a:pt x="10527" y="10265"/>
                </a:cubicBezTo>
                <a:cubicBezTo>
                  <a:pt x="10527" y="10551"/>
                  <a:pt x="10288" y="10789"/>
                  <a:pt x="10003" y="10789"/>
                </a:cubicBezTo>
                <a:cubicBezTo>
                  <a:pt x="9693" y="10789"/>
                  <a:pt x="9455" y="10551"/>
                  <a:pt x="9455" y="10265"/>
                </a:cubicBezTo>
                <a:cubicBezTo>
                  <a:pt x="9455" y="9955"/>
                  <a:pt x="9693" y="9717"/>
                  <a:pt x="10003" y="9717"/>
                </a:cubicBezTo>
                <a:close/>
                <a:moveTo>
                  <a:pt x="3978" y="1"/>
                </a:moveTo>
                <a:lnTo>
                  <a:pt x="3978" y="2430"/>
                </a:lnTo>
                <a:lnTo>
                  <a:pt x="5430" y="2430"/>
                </a:lnTo>
                <a:lnTo>
                  <a:pt x="5430" y="3216"/>
                </a:lnTo>
                <a:lnTo>
                  <a:pt x="4240" y="3216"/>
                </a:lnTo>
                <a:lnTo>
                  <a:pt x="4240" y="3930"/>
                </a:lnTo>
                <a:lnTo>
                  <a:pt x="3049" y="3930"/>
                </a:lnTo>
                <a:lnTo>
                  <a:pt x="3049" y="3216"/>
                </a:lnTo>
                <a:lnTo>
                  <a:pt x="1" y="3216"/>
                </a:lnTo>
                <a:lnTo>
                  <a:pt x="1" y="5359"/>
                </a:lnTo>
                <a:lnTo>
                  <a:pt x="1191" y="5359"/>
                </a:lnTo>
                <a:lnTo>
                  <a:pt x="1191" y="6121"/>
                </a:lnTo>
                <a:lnTo>
                  <a:pt x="1" y="6121"/>
                </a:lnTo>
                <a:lnTo>
                  <a:pt x="1" y="8265"/>
                </a:lnTo>
                <a:lnTo>
                  <a:pt x="1191" y="8265"/>
                </a:lnTo>
                <a:lnTo>
                  <a:pt x="1191" y="9098"/>
                </a:lnTo>
                <a:cubicBezTo>
                  <a:pt x="667" y="9241"/>
                  <a:pt x="286" y="9717"/>
                  <a:pt x="286" y="10265"/>
                </a:cubicBezTo>
                <a:cubicBezTo>
                  <a:pt x="286" y="10956"/>
                  <a:pt x="834" y="11480"/>
                  <a:pt x="1501" y="11480"/>
                </a:cubicBezTo>
                <a:cubicBezTo>
                  <a:pt x="2191" y="11480"/>
                  <a:pt x="2739" y="10956"/>
                  <a:pt x="2739" y="10265"/>
                </a:cubicBezTo>
                <a:cubicBezTo>
                  <a:pt x="2739" y="9693"/>
                  <a:pt x="2334" y="9241"/>
                  <a:pt x="1834" y="9098"/>
                </a:cubicBezTo>
                <a:lnTo>
                  <a:pt x="1834" y="8265"/>
                </a:lnTo>
                <a:lnTo>
                  <a:pt x="3025" y="8265"/>
                </a:lnTo>
                <a:lnTo>
                  <a:pt x="3025" y="6121"/>
                </a:lnTo>
                <a:lnTo>
                  <a:pt x="1834" y="6121"/>
                </a:lnTo>
                <a:lnTo>
                  <a:pt x="1834" y="5359"/>
                </a:lnTo>
                <a:lnTo>
                  <a:pt x="3025" y="5359"/>
                </a:lnTo>
                <a:lnTo>
                  <a:pt x="3025" y="4597"/>
                </a:lnTo>
                <a:lnTo>
                  <a:pt x="4216" y="4597"/>
                </a:lnTo>
                <a:lnTo>
                  <a:pt x="4216" y="5359"/>
                </a:lnTo>
                <a:lnTo>
                  <a:pt x="5406" y="5359"/>
                </a:lnTo>
                <a:lnTo>
                  <a:pt x="5406" y="6121"/>
                </a:lnTo>
                <a:lnTo>
                  <a:pt x="4216" y="6121"/>
                </a:lnTo>
                <a:lnTo>
                  <a:pt x="4216" y="8265"/>
                </a:lnTo>
                <a:lnTo>
                  <a:pt x="5406" y="8265"/>
                </a:lnTo>
                <a:lnTo>
                  <a:pt x="5406" y="9098"/>
                </a:lnTo>
                <a:cubicBezTo>
                  <a:pt x="4906" y="9241"/>
                  <a:pt x="4525" y="9717"/>
                  <a:pt x="4525" y="10265"/>
                </a:cubicBezTo>
                <a:cubicBezTo>
                  <a:pt x="4525" y="10956"/>
                  <a:pt x="5049" y="11480"/>
                  <a:pt x="5740" y="11480"/>
                </a:cubicBezTo>
                <a:cubicBezTo>
                  <a:pt x="6430" y="11480"/>
                  <a:pt x="6954" y="10956"/>
                  <a:pt x="6954" y="10265"/>
                </a:cubicBezTo>
                <a:cubicBezTo>
                  <a:pt x="6954" y="9693"/>
                  <a:pt x="6073" y="9098"/>
                  <a:pt x="6073" y="9098"/>
                </a:cubicBezTo>
                <a:lnTo>
                  <a:pt x="6073" y="8265"/>
                </a:lnTo>
                <a:lnTo>
                  <a:pt x="7264" y="8265"/>
                </a:lnTo>
                <a:lnTo>
                  <a:pt x="7264" y="6121"/>
                </a:lnTo>
                <a:lnTo>
                  <a:pt x="6073" y="6121"/>
                </a:lnTo>
                <a:lnTo>
                  <a:pt x="6073" y="5359"/>
                </a:lnTo>
                <a:lnTo>
                  <a:pt x="7264" y="5359"/>
                </a:lnTo>
                <a:lnTo>
                  <a:pt x="7264" y="4597"/>
                </a:lnTo>
                <a:lnTo>
                  <a:pt x="8455" y="4597"/>
                </a:lnTo>
                <a:lnTo>
                  <a:pt x="8455" y="5359"/>
                </a:lnTo>
                <a:lnTo>
                  <a:pt x="9645" y="5359"/>
                </a:lnTo>
                <a:lnTo>
                  <a:pt x="9645" y="6121"/>
                </a:lnTo>
                <a:lnTo>
                  <a:pt x="8455" y="6121"/>
                </a:lnTo>
                <a:lnTo>
                  <a:pt x="8455" y="8265"/>
                </a:lnTo>
                <a:lnTo>
                  <a:pt x="9645" y="8265"/>
                </a:lnTo>
                <a:lnTo>
                  <a:pt x="9645" y="9098"/>
                </a:lnTo>
                <a:cubicBezTo>
                  <a:pt x="9122" y="9241"/>
                  <a:pt x="8740" y="9717"/>
                  <a:pt x="8740" y="10265"/>
                </a:cubicBezTo>
                <a:cubicBezTo>
                  <a:pt x="8740" y="10956"/>
                  <a:pt x="9288" y="11480"/>
                  <a:pt x="9955" y="11480"/>
                </a:cubicBezTo>
                <a:cubicBezTo>
                  <a:pt x="10646" y="11480"/>
                  <a:pt x="11193" y="10956"/>
                  <a:pt x="11193" y="10265"/>
                </a:cubicBezTo>
                <a:cubicBezTo>
                  <a:pt x="11193" y="9693"/>
                  <a:pt x="10789" y="9241"/>
                  <a:pt x="10288" y="9098"/>
                </a:cubicBezTo>
                <a:lnTo>
                  <a:pt x="10288" y="8265"/>
                </a:lnTo>
                <a:lnTo>
                  <a:pt x="11479" y="8265"/>
                </a:lnTo>
                <a:lnTo>
                  <a:pt x="11479" y="6121"/>
                </a:lnTo>
                <a:lnTo>
                  <a:pt x="10288" y="6121"/>
                </a:lnTo>
                <a:lnTo>
                  <a:pt x="10288" y="5359"/>
                </a:lnTo>
                <a:lnTo>
                  <a:pt x="11551" y="5359"/>
                </a:lnTo>
                <a:lnTo>
                  <a:pt x="11551" y="3192"/>
                </a:lnTo>
                <a:lnTo>
                  <a:pt x="8479" y="3192"/>
                </a:lnTo>
                <a:lnTo>
                  <a:pt x="8479" y="3907"/>
                </a:lnTo>
                <a:lnTo>
                  <a:pt x="7288" y="3907"/>
                </a:lnTo>
                <a:lnTo>
                  <a:pt x="7288" y="3192"/>
                </a:lnTo>
                <a:lnTo>
                  <a:pt x="6097" y="3192"/>
                </a:lnTo>
                <a:lnTo>
                  <a:pt x="6097" y="2430"/>
                </a:lnTo>
                <a:lnTo>
                  <a:pt x="7574" y="2430"/>
                </a:lnTo>
                <a:lnTo>
                  <a:pt x="7574" y="1"/>
                </a:lnTo>
                <a:close/>
              </a:path>
            </a:pathLst>
          </a:custGeom>
          <a:solidFill>
            <a:srgbClr val="001D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6F7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308BD3A-9C66-A7AF-2BB8-D7B8B62EB1A2}"/>
              </a:ext>
            </a:extLst>
          </p:cNvPr>
          <p:cNvSpPr/>
          <p:nvPr/>
        </p:nvSpPr>
        <p:spPr>
          <a:xfrm>
            <a:off x="1293551" y="6295667"/>
            <a:ext cx="10898450" cy="342658"/>
          </a:xfrm>
          <a:prstGeom prst="rect">
            <a:avLst/>
          </a:prstGeom>
          <a:solidFill>
            <a:srgbClr val="6AA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Google Shape;8089;p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CD3696A-6FA0-264F-0F5B-E6E4343B28C4}"/>
              </a:ext>
            </a:extLst>
          </p:cNvPr>
          <p:cNvSpPr/>
          <p:nvPr/>
        </p:nvSpPr>
        <p:spPr>
          <a:xfrm rot="10800000" flipV="1">
            <a:off x="721697" y="6282674"/>
            <a:ext cx="288000" cy="324000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001D33"/>
          </a:solidFill>
          <a:ln w="21590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1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5514"/>
            <a:ext cx="7362516" cy="569769"/>
          </a:xfrm>
        </p:spPr>
        <p:txBody>
          <a:bodyPr>
            <a:normAutofit/>
          </a:bodyPr>
          <a:lstStyle/>
          <a:p>
            <a:r>
              <a:rPr lang="es-ES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OFICINA DE PARTICIPACIÓN CIUDADANA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18" name="Título 3">
            <a:extLst>
              <a:ext uri="{FF2B5EF4-FFF2-40B4-BE49-F238E27FC236}">
                <a16:creationId xmlns:a16="http://schemas.microsoft.com/office/drawing/2014/main" id="{4BAD2949-16FE-6BAA-A9EB-2609827BA92A}"/>
              </a:ext>
            </a:extLst>
          </p:cNvPr>
          <p:cNvSpPr txBox="1">
            <a:spLocks/>
          </p:cNvSpPr>
          <p:nvPr/>
        </p:nvSpPr>
        <p:spPr>
          <a:xfrm>
            <a:off x="1740671" y="2322294"/>
            <a:ext cx="6107929" cy="2720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Promueve la comunicación de doble vía con todos los grupos de interés:</a:t>
            </a:r>
          </a:p>
          <a:p>
            <a:endParaRPr lang="es-MX" sz="1600" dirty="0">
              <a:solidFill>
                <a:srgbClr val="102335"/>
              </a:solidFill>
              <a:latin typeface="Volkswagen Serial Medium" panose="020000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Organismos de acción comunal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Veedurías ciudadanas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Jueces de paz y jueces de reconsideración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Juntas administradoras locales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Líderes comunitarios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Ciudadanía activa en general</a:t>
            </a:r>
            <a:endParaRPr lang="es-CO" sz="1600" dirty="0">
              <a:solidFill>
                <a:srgbClr val="102335"/>
              </a:solidFill>
              <a:latin typeface="Volkswagen Serial Medium" panose="02000000000000000000" pitchFamily="50" charset="0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F36C1E76-232F-CD05-3730-E048D5A96244}"/>
              </a:ext>
            </a:extLst>
          </p:cNvPr>
          <p:cNvSpPr txBox="1">
            <a:spLocks/>
          </p:cNvSpPr>
          <p:nvPr/>
        </p:nvSpPr>
        <p:spPr>
          <a:xfrm>
            <a:off x="8359553" y="3756048"/>
            <a:ext cx="2605968" cy="1144414"/>
          </a:xfrm>
          <a:prstGeom prst="roundRect">
            <a:avLst/>
          </a:prstGeom>
          <a:ln w="19050">
            <a:solidFill>
              <a:srgbClr val="001D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7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PROGRAMA</a:t>
            </a:r>
          </a:p>
          <a:p>
            <a:pPr algn="ctr"/>
            <a:r>
              <a:rPr lang="es-MX" sz="17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Promoción de la Ciudadanía Participativa y Corresponsable</a:t>
            </a:r>
            <a:endParaRPr lang="es-MX" sz="1700" i="1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grpSp>
        <p:nvGrpSpPr>
          <p:cNvPr id="7" name="Google Shape;18528;p90">
            <a:extLst>
              <a:ext uri="{FF2B5EF4-FFF2-40B4-BE49-F238E27FC236}">
                <a16:creationId xmlns:a16="http://schemas.microsoft.com/office/drawing/2014/main" id="{F0BF51AE-5449-FAA4-857C-48CBD03D28A3}"/>
              </a:ext>
            </a:extLst>
          </p:cNvPr>
          <p:cNvGrpSpPr/>
          <p:nvPr/>
        </p:nvGrpSpPr>
        <p:grpSpPr>
          <a:xfrm>
            <a:off x="1085824" y="1600155"/>
            <a:ext cx="242894" cy="345494"/>
            <a:chOff x="1031844" y="4033448"/>
            <a:chExt cx="247498" cy="352042"/>
          </a:xfrm>
          <a:solidFill>
            <a:srgbClr val="C00000"/>
          </a:solidFill>
        </p:grpSpPr>
        <p:sp>
          <p:nvSpPr>
            <p:cNvPr id="8" name="Google Shape;18529;p90">
              <a:extLst>
                <a:ext uri="{FF2B5EF4-FFF2-40B4-BE49-F238E27FC236}">
                  <a16:creationId xmlns:a16="http://schemas.microsoft.com/office/drawing/2014/main" id="{BCA709E6-C3AE-7AED-F1CB-05D8D717E4B4}"/>
                </a:ext>
              </a:extLst>
            </p:cNvPr>
            <p:cNvSpPr/>
            <p:nvPr/>
          </p:nvSpPr>
          <p:spPr>
            <a:xfrm>
              <a:off x="1031844" y="4033448"/>
              <a:ext cx="247498" cy="352042"/>
            </a:xfrm>
            <a:custGeom>
              <a:avLst/>
              <a:gdLst/>
              <a:ahLst/>
              <a:cxnLst/>
              <a:rect l="l" t="t" r="r" b="b"/>
              <a:pathLst>
                <a:path w="15280" h="21731" extrusionOk="0">
                  <a:moveTo>
                    <a:pt x="7641" y="1274"/>
                  </a:moveTo>
                  <a:cubicBezTo>
                    <a:pt x="11151" y="1274"/>
                    <a:pt x="14007" y="4131"/>
                    <a:pt x="14007" y="7640"/>
                  </a:cubicBezTo>
                  <a:cubicBezTo>
                    <a:pt x="14007" y="9135"/>
                    <a:pt x="13457" y="10871"/>
                    <a:pt x="12325" y="12950"/>
                  </a:cubicBezTo>
                  <a:cubicBezTo>
                    <a:pt x="10991" y="15397"/>
                    <a:pt x="9090" y="17879"/>
                    <a:pt x="7641" y="19965"/>
                  </a:cubicBezTo>
                  <a:cubicBezTo>
                    <a:pt x="6192" y="17879"/>
                    <a:pt x="4290" y="15397"/>
                    <a:pt x="2957" y="12950"/>
                  </a:cubicBezTo>
                  <a:cubicBezTo>
                    <a:pt x="1825" y="10873"/>
                    <a:pt x="1275" y="9135"/>
                    <a:pt x="1275" y="7640"/>
                  </a:cubicBezTo>
                  <a:cubicBezTo>
                    <a:pt x="1275" y="4131"/>
                    <a:pt x="4130" y="1274"/>
                    <a:pt x="7641" y="1274"/>
                  </a:cubicBezTo>
                  <a:close/>
                  <a:moveTo>
                    <a:pt x="7641" y="1"/>
                  </a:moveTo>
                  <a:cubicBezTo>
                    <a:pt x="3428" y="1"/>
                    <a:pt x="0" y="3428"/>
                    <a:pt x="0" y="7640"/>
                  </a:cubicBezTo>
                  <a:cubicBezTo>
                    <a:pt x="0" y="9352"/>
                    <a:pt x="602" y="11288"/>
                    <a:pt x="1838" y="13558"/>
                  </a:cubicBezTo>
                  <a:cubicBezTo>
                    <a:pt x="3384" y="16395"/>
                    <a:pt x="5607" y="19192"/>
                    <a:pt x="7110" y="21448"/>
                  </a:cubicBezTo>
                  <a:lnTo>
                    <a:pt x="7112" y="21448"/>
                  </a:lnTo>
                  <a:cubicBezTo>
                    <a:pt x="7237" y="21637"/>
                    <a:pt x="7439" y="21731"/>
                    <a:pt x="7641" y="21731"/>
                  </a:cubicBezTo>
                  <a:cubicBezTo>
                    <a:pt x="7843" y="21731"/>
                    <a:pt x="8044" y="21637"/>
                    <a:pt x="8170" y="21448"/>
                  </a:cubicBezTo>
                  <a:cubicBezTo>
                    <a:pt x="9677" y="19188"/>
                    <a:pt x="11896" y="16397"/>
                    <a:pt x="13442" y="13558"/>
                  </a:cubicBezTo>
                  <a:cubicBezTo>
                    <a:pt x="14679" y="11288"/>
                    <a:pt x="15280" y="9352"/>
                    <a:pt x="15280" y="7640"/>
                  </a:cubicBezTo>
                  <a:cubicBezTo>
                    <a:pt x="15280" y="3428"/>
                    <a:pt x="11853" y="1"/>
                    <a:pt x="7641" y="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9" name="Google Shape;18530;p90">
              <a:extLst>
                <a:ext uri="{FF2B5EF4-FFF2-40B4-BE49-F238E27FC236}">
                  <a16:creationId xmlns:a16="http://schemas.microsoft.com/office/drawing/2014/main" id="{63C23BC3-7AEA-A4BB-2B45-2A92E1583A41}"/>
                </a:ext>
              </a:extLst>
            </p:cNvPr>
            <p:cNvSpPr/>
            <p:nvPr/>
          </p:nvSpPr>
          <p:spPr>
            <a:xfrm>
              <a:off x="1093734" y="4095348"/>
              <a:ext cx="123765" cy="123768"/>
            </a:xfrm>
            <a:custGeom>
              <a:avLst/>
              <a:gdLst/>
              <a:ahLst/>
              <a:cxnLst/>
              <a:rect l="l" t="t" r="r" b="b"/>
              <a:pathLst>
                <a:path w="7641" h="7640" extrusionOk="0">
                  <a:moveTo>
                    <a:pt x="3820" y="1273"/>
                  </a:moveTo>
                  <a:cubicBezTo>
                    <a:pt x="5224" y="1273"/>
                    <a:pt x="6367" y="2416"/>
                    <a:pt x="6367" y="3820"/>
                  </a:cubicBezTo>
                  <a:cubicBezTo>
                    <a:pt x="6367" y="5226"/>
                    <a:pt x="5225" y="6368"/>
                    <a:pt x="3820" y="6368"/>
                  </a:cubicBezTo>
                  <a:cubicBezTo>
                    <a:pt x="2416" y="6368"/>
                    <a:pt x="1273" y="5226"/>
                    <a:pt x="1273" y="3820"/>
                  </a:cubicBezTo>
                  <a:cubicBezTo>
                    <a:pt x="1273" y="2416"/>
                    <a:pt x="2415" y="1273"/>
                    <a:pt x="3820" y="1273"/>
                  </a:cubicBezTo>
                  <a:close/>
                  <a:moveTo>
                    <a:pt x="3820" y="0"/>
                  </a:moveTo>
                  <a:cubicBezTo>
                    <a:pt x="1713" y="0"/>
                    <a:pt x="1" y="1714"/>
                    <a:pt x="1" y="3820"/>
                  </a:cubicBezTo>
                  <a:cubicBezTo>
                    <a:pt x="1" y="5926"/>
                    <a:pt x="1715" y="7639"/>
                    <a:pt x="3820" y="7639"/>
                  </a:cubicBezTo>
                  <a:cubicBezTo>
                    <a:pt x="5926" y="7639"/>
                    <a:pt x="7640" y="5926"/>
                    <a:pt x="7640" y="3820"/>
                  </a:cubicBezTo>
                  <a:cubicBezTo>
                    <a:pt x="7640" y="1714"/>
                    <a:pt x="5926" y="0"/>
                    <a:pt x="3820" y="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11" name="Título 3">
            <a:extLst>
              <a:ext uri="{FF2B5EF4-FFF2-40B4-BE49-F238E27FC236}">
                <a16:creationId xmlns:a16="http://schemas.microsoft.com/office/drawing/2014/main" id="{9EC91410-EE3B-8226-A8A9-A7C4E30BCA71}"/>
              </a:ext>
            </a:extLst>
          </p:cNvPr>
          <p:cNvSpPr txBox="1">
            <a:spLocks/>
          </p:cNvSpPr>
          <p:nvPr/>
        </p:nvSpPr>
        <p:spPr>
          <a:xfrm>
            <a:off x="1394007" y="1585283"/>
            <a:ext cx="1868869" cy="3752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b="1" dirty="0">
                <a:solidFill>
                  <a:srgbClr val="C00000"/>
                </a:solidFill>
                <a:latin typeface="Volkswagen Serial Medium" panose="02000000000000000000" pitchFamily="50" charset="0"/>
              </a:rPr>
              <a:t>Piso 6 Edificio Central</a:t>
            </a:r>
            <a:endParaRPr lang="es-CO" sz="1400" dirty="0">
              <a:solidFill>
                <a:srgbClr val="C00000"/>
              </a:solidFill>
              <a:latin typeface="Volkswagen Serial Medium" panose="02000000000000000000" pitchFamily="50" charset="0"/>
            </a:endParaRPr>
          </a:p>
        </p:txBody>
      </p:sp>
      <p:pic>
        <p:nvPicPr>
          <p:cNvPr id="14" name="Imagen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  <p:sp>
        <p:nvSpPr>
          <p:cNvPr id="17" name="Google Shape;19262;p94">
            <a:hlinkClick r:id="rId5" action="ppaction://hlinksldjump"/>
          </p:cNvPr>
          <p:cNvSpPr/>
          <p:nvPr/>
        </p:nvSpPr>
        <p:spPr>
          <a:xfrm>
            <a:off x="792691" y="6295667"/>
            <a:ext cx="339830" cy="337742"/>
          </a:xfrm>
          <a:custGeom>
            <a:avLst/>
            <a:gdLst/>
            <a:ahLst/>
            <a:cxnLst/>
            <a:rect l="l" t="t" r="r" b="b"/>
            <a:pathLst>
              <a:path w="11551" h="11480" extrusionOk="0">
                <a:moveTo>
                  <a:pt x="6883" y="644"/>
                </a:moveTo>
                <a:lnTo>
                  <a:pt x="6883" y="1716"/>
                </a:lnTo>
                <a:lnTo>
                  <a:pt x="4668" y="1716"/>
                </a:lnTo>
                <a:lnTo>
                  <a:pt x="4668" y="644"/>
                </a:lnTo>
                <a:close/>
                <a:moveTo>
                  <a:pt x="2406" y="3883"/>
                </a:moveTo>
                <a:lnTo>
                  <a:pt x="2406" y="4669"/>
                </a:lnTo>
                <a:lnTo>
                  <a:pt x="715" y="4669"/>
                </a:lnTo>
                <a:lnTo>
                  <a:pt x="715" y="3883"/>
                </a:lnTo>
                <a:close/>
                <a:moveTo>
                  <a:pt x="6597" y="3883"/>
                </a:moveTo>
                <a:lnTo>
                  <a:pt x="6597" y="4669"/>
                </a:lnTo>
                <a:lnTo>
                  <a:pt x="4906" y="4669"/>
                </a:lnTo>
                <a:lnTo>
                  <a:pt x="4906" y="3883"/>
                </a:lnTo>
                <a:close/>
                <a:moveTo>
                  <a:pt x="10860" y="3883"/>
                </a:moveTo>
                <a:lnTo>
                  <a:pt x="10860" y="4669"/>
                </a:lnTo>
                <a:lnTo>
                  <a:pt x="9169" y="4669"/>
                </a:lnTo>
                <a:lnTo>
                  <a:pt x="9169" y="3883"/>
                </a:lnTo>
                <a:close/>
                <a:moveTo>
                  <a:pt x="2406" y="6812"/>
                </a:moveTo>
                <a:lnTo>
                  <a:pt x="2406" y="7574"/>
                </a:lnTo>
                <a:lnTo>
                  <a:pt x="715" y="7574"/>
                </a:lnTo>
                <a:lnTo>
                  <a:pt x="715" y="6812"/>
                </a:lnTo>
                <a:close/>
                <a:moveTo>
                  <a:pt x="6597" y="6812"/>
                </a:moveTo>
                <a:lnTo>
                  <a:pt x="6597" y="7574"/>
                </a:lnTo>
                <a:lnTo>
                  <a:pt x="4906" y="7574"/>
                </a:lnTo>
                <a:lnTo>
                  <a:pt x="4906" y="6812"/>
                </a:lnTo>
                <a:close/>
                <a:moveTo>
                  <a:pt x="10836" y="6812"/>
                </a:moveTo>
                <a:lnTo>
                  <a:pt x="10836" y="7574"/>
                </a:lnTo>
                <a:lnTo>
                  <a:pt x="9122" y="7574"/>
                </a:lnTo>
                <a:lnTo>
                  <a:pt x="9122" y="6812"/>
                </a:lnTo>
                <a:close/>
                <a:moveTo>
                  <a:pt x="1548" y="9717"/>
                </a:moveTo>
                <a:cubicBezTo>
                  <a:pt x="1834" y="9717"/>
                  <a:pt x="2072" y="9955"/>
                  <a:pt x="2072" y="10265"/>
                </a:cubicBezTo>
                <a:cubicBezTo>
                  <a:pt x="2072" y="10551"/>
                  <a:pt x="1834" y="10789"/>
                  <a:pt x="1548" y="10789"/>
                </a:cubicBezTo>
                <a:cubicBezTo>
                  <a:pt x="1239" y="10789"/>
                  <a:pt x="1001" y="10551"/>
                  <a:pt x="1001" y="10265"/>
                </a:cubicBezTo>
                <a:cubicBezTo>
                  <a:pt x="1001" y="9955"/>
                  <a:pt x="1239" y="9717"/>
                  <a:pt x="1548" y="9717"/>
                </a:cubicBezTo>
                <a:close/>
                <a:moveTo>
                  <a:pt x="5764" y="9717"/>
                </a:moveTo>
                <a:cubicBezTo>
                  <a:pt x="6073" y="9717"/>
                  <a:pt x="6288" y="9955"/>
                  <a:pt x="6288" y="10265"/>
                </a:cubicBezTo>
                <a:cubicBezTo>
                  <a:pt x="6288" y="10551"/>
                  <a:pt x="6073" y="10789"/>
                  <a:pt x="5764" y="10789"/>
                </a:cubicBezTo>
                <a:cubicBezTo>
                  <a:pt x="5478" y="10789"/>
                  <a:pt x="5240" y="10551"/>
                  <a:pt x="5240" y="10265"/>
                </a:cubicBezTo>
                <a:cubicBezTo>
                  <a:pt x="5240" y="9955"/>
                  <a:pt x="5478" y="9717"/>
                  <a:pt x="5764" y="9717"/>
                </a:cubicBezTo>
                <a:close/>
                <a:moveTo>
                  <a:pt x="10003" y="9717"/>
                </a:moveTo>
                <a:cubicBezTo>
                  <a:pt x="10288" y="9717"/>
                  <a:pt x="10527" y="9955"/>
                  <a:pt x="10527" y="10265"/>
                </a:cubicBezTo>
                <a:cubicBezTo>
                  <a:pt x="10527" y="10551"/>
                  <a:pt x="10288" y="10789"/>
                  <a:pt x="10003" y="10789"/>
                </a:cubicBezTo>
                <a:cubicBezTo>
                  <a:pt x="9693" y="10789"/>
                  <a:pt x="9455" y="10551"/>
                  <a:pt x="9455" y="10265"/>
                </a:cubicBezTo>
                <a:cubicBezTo>
                  <a:pt x="9455" y="9955"/>
                  <a:pt x="9693" y="9717"/>
                  <a:pt x="10003" y="9717"/>
                </a:cubicBezTo>
                <a:close/>
                <a:moveTo>
                  <a:pt x="3978" y="1"/>
                </a:moveTo>
                <a:lnTo>
                  <a:pt x="3978" y="2430"/>
                </a:lnTo>
                <a:lnTo>
                  <a:pt x="5430" y="2430"/>
                </a:lnTo>
                <a:lnTo>
                  <a:pt x="5430" y="3216"/>
                </a:lnTo>
                <a:lnTo>
                  <a:pt x="4240" y="3216"/>
                </a:lnTo>
                <a:lnTo>
                  <a:pt x="4240" y="3930"/>
                </a:lnTo>
                <a:lnTo>
                  <a:pt x="3049" y="3930"/>
                </a:lnTo>
                <a:lnTo>
                  <a:pt x="3049" y="3216"/>
                </a:lnTo>
                <a:lnTo>
                  <a:pt x="1" y="3216"/>
                </a:lnTo>
                <a:lnTo>
                  <a:pt x="1" y="5359"/>
                </a:lnTo>
                <a:lnTo>
                  <a:pt x="1191" y="5359"/>
                </a:lnTo>
                <a:lnTo>
                  <a:pt x="1191" y="6121"/>
                </a:lnTo>
                <a:lnTo>
                  <a:pt x="1" y="6121"/>
                </a:lnTo>
                <a:lnTo>
                  <a:pt x="1" y="8265"/>
                </a:lnTo>
                <a:lnTo>
                  <a:pt x="1191" y="8265"/>
                </a:lnTo>
                <a:lnTo>
                  <a:pt x="1191" y="9098"/>
                </a:lnTo>
                <a:cubicBezTo>
                  <a:pt x="667" y="9241"/>
                  <a:pt x="286" y="9717"/>
                  <a:pt x="286" y="10265"/>
                </a:cubicBezTo>
                <a:cubicBezTo>
                  <a:pt x="286" y="10956"/>
                  <a:pt x="834" y="11480"/>
                  <a:pt x="1501" y="11480"/>
                </a:cubicBezTo>
                <a:cubicBezTo>
                  <a:pt x="2191" y="11480"/>
                  <a:pt x="2739" y="10956"/>
                  <a:pt x="2739" y="10265"/>
                </a:cubicBezTo>
                <a:cubicBezTo>
                  <a:pt x="2739" y="9693"/>
                  <a:pt x="2334" y="9241"/>
                  <a:pt x="1834" y="9098"/>
                </a:cubicBezTo>
                <a:lnTo>
                  <a:pt x="1834" y="8265"/>
                </a:lnTo>
                <a:lnTo>
                  <a:pt x="3025" y="8265"/>
                </a:lnTo>
                <a:lnTo>
                  <a:pt x="3025" y="6121"/>
                </a:lnTo>
                <a:lnTo>
                  <a:pt x="1834" y="6121"/>
                </a:lnTo>
                <a:lnTo>
                  <a:pt x="1834" y="5359"/>
                </a:lnTo>
                <a:lnTo>
                  <a:pt x="3025" y="5359"/>
                </a:lnTo>
                <a:lnTo>
                  <a:pt x="3025" y="4597"/>
                </a:lnTo>
                <a:lnTo>
                  <a:pt x="4216" y="4597"/>
                </a:lnTo>
                <a:lnTo>
                  <a:pt x="4216" y="5359"/>
                </a:lnTo>
                <a:lnTo>
                  <a:pt x="5406" y="5359"/>
                </a:lnTo>
                <a:lnTo>
                  <a:pt x="5406" y="6121"/>
                </a:lnTo>
                <a:lnTo>
                  <a:pt x="4216" y="6121"/>
                </a:lnTo>
                <a:lnTo>
                  <a:pt x="4216" y="8265"/>
                </a:lnTo>
                <a:lnTo>
                  <a:pt x="5406" y="8265"/>
                </a:lnTo>
                <a:lnTo>
                  <a:pt x="5406" y="9098"/>
                </a:lnTo>
                <a:cubicBezTo>
                  <a:pt x="4906" y="9241"/>
                  <a:pt x="4525" y="9717"/>
                  <a:pt x="4525" y="10265"/>
                </a:cubicBezTo>
                <a:cubicBezTo>
                  <a:pt x="4525" y="10956"/>
                  <a:pt x="5049" y="11480"/>
                  <a:pt x="5740" y="11480"/>
                </a:cubicBezTo>
                <a:cubicBezTo>
                  <a:pt x="6430" y="11480"/>
                  <a:pt x="6954" y="10956"/>
                  <a:pt x="6954" y="10265"/>
                </a:cubicBezTo>
                <a:cubicBezTo>
                  <a:pt x="6954" y="9693"/>
                  <a:pt x="6073" y="9098"/>
                  <a:pt x="6073" y="9098"/>
                </a:cubicBezTo>
                <a:lnTo>
                  <a:pt x="6073" y="8265"/>
                </a:lnTo>
                <a:lnTo>
                  <a:pt x="7264" y="8265"/>
                </a:lnTo>
                <a:lnTo>
                  <a:pt x="7264" y="6121"/>
                </a:lnTo>
                <a:lnTo>
                  <a:pt x="6073" y="6121"/>
                </a:lnTo>
                <a:lnTo>
                  <a:pt x="6073" y="5359"/>
                </a:lnTo>
                <a:lnTo>
                  <a:pt x="7264" y="5359"/>
                </a:lnTo>
                <a:lnTo>
                  <a:pt x="7264" y="4597"/>
                </a:lnTo>
                <a:lnTo>
                  <a:pt x="8455" y="4597"/>
                </a:lnTo>
                <a:lnTo>
                  <a:pt x="8455" y="5359"/>
                </a:lnTo>
                <a:lnTo>
                  <a:pt x="9645" y="5359"/>
                </a:lnTo>
                <a:lnTo>
                  <a:pt x="9645" y="6121"/>
                </a:lnTo>
                <a:lnTo>
                  <a:pt x="8455" y="6121"/>
                </a:lnTo>
                <a:lnTo>
                  <a:pt x="8455" y="8265"/>
                </a:lnTo>
                <a:lnTo>
                  <a:pt x="9645" y="8265"/>
                </a:lnTo>
                <a:lnTo>
                  <a:pt x="9645" y="9098"/>
                </a:lnTo>
                <a:cubicBezTo>
                  <a:pt x="9122" y="9241"/>
                  <a:pt x="8740" y="9717"/>
                  <a:pt x="8740" y="10265"/>
                </a:cubicBezTo>
                <a:cubicBezTo>
                  <a:pt x="8740" y="10956"/>
                  <a:pt x="9288" y="11480"/>
                  <a:pt x="9955" y="11480"/>
                </a:cubicBezTo>
                <a:cubicBezTo>
                  <a:pt x="10646" y="11480"/>
                  <a:pt x="11193" y="10956"/>
                  <a:pt x="11193" y="10265"/>
                </a:cubicBezTo>
                <a:cubicBezTo>
                  <a:pt x="11193" y="9693"/>
                  <a:pt x="10789" y="9241"/>
                  <a:pt x="10288" y="9098"/>
                </a:cubicBezTo>
                <a:lnTo>
                  <a:pt x="10288" y="8265"/>
                </a:lnTo>
                <a:lnTo>
                  <a:pt x="11479" y="8265"/>
                </a:lnTo>
                <a:lnTo>
                  <a:pt x="11479" y="6121"/>
                </a:lnTo>
                <a:lnTo>
                  <a:pt x="10288" y="6121"/>
                </a:lnTo>
                <a:lnTo>
                  <a:pt x="10288" y="5359"/>
                </a:lnTo>
                <a:lnTo>
                  <a:pt x="11551" y="5359"/>
                </a:lnTo>
                <a:lnTo>
                  <a:pt x="11551" y="3192"/>
                </a:lnTo>
                <a:lnTo>
                  <a:pt x="8479" y="3192"/>
                </a:lnTo>
                <a:lnTo>
                  <a:pt x="8479" y="3907"/>
                </a:lnTo>
                <a:lnTo>
                  <a:pt x="7288" y="3907"/>
                </a:lnTo>
                <a:lnTo>
                  <a:pt x="7288" y="3192"/>
                </a:lnTo>
                <a:lnTo>
                  <a:pt x="6097" y="3192"/>
                </a:lnTo>
                <a:lnTo>
                  <a:pt x="6097" y="2430"/>
                </a:lnTo>
                <a:lnTo>
                  <a:pt x="7574" y="2430"/>
                </a:lnTo>
                <a:lnTo>
                  <a:pt x="7574" y="1"/>
                </a:lnTo>
                <a:close/>
              </a:path>
            </a:pathLst>
          </a:custGeom>
          <a:solidFill>
            <a:srgbClr val="001D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6F7"/>
              </a:solidFill>
            </a:endParaRP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C2803F58-4434-E626-D23E-5F37A92D46EA}"/>
              </a:ext>
            </a:extLst>
          </p:cNvPr>
          <p:cNvSpPr txBox="1">
            <a:spLocks/>
          </p:cNvSpPr>
          <p:nvPr/>
        </p:nvSpPr>
        <p:spPr>
          <a:xfrm>
            <a:off x="8359553" y="3070162"/>
            <a:ext cx="2605968" cy="57750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9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Personal vinculado </a:t>
            </a:r>
          </a:p>
          <a:p>
            <a:pPr algn="ctr"/>
            <a:r>
              <a:rPr lang="es-ES" sz="19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11</a:t>
            </a:r>
            <a:endParaRPr lang="es-CO" sz="1900" i="1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378480E-3006-B6DE-B074-BAB642548162}"/>
              </a:ext>
            </a:extLst>
          </p:cNvPr>
          <p:cNvSpPr/>
          <p:nvPr/>
        </p:nvSpPr>
        <p:spPr>
          <a:xfrm>
            <a:off x="1293551" y="6295667"/>
            <a:ext cx="10898450" cy="342658"/>
          </a:xfrm>
          <a:prstGeom prst="rect">
            <a:avLst/>
          </a:prstGeom>
          <a:solidFill>
            <a:srgbClr val="6AA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Google Shape;18170;p87">
            <a:extLst>
              <a:ext uri="{FF2B5EF4-FFF2-40B4-BE49-F238E27FC236}">
                <a16:creationId xmlns:a16="http://schemas.microsoft.com/office/drawing/2014/main" id="{8F1DDFED-28DD-9BD8-533B-48F20E7436D3}"/>
              </a:ext>
            </a:extLst>
          </p:cNvPr>
          <p:cNvGrpSpPr/>
          <p:nvPr/>
        </p:nvGrpSpPr>
        <p:grpSpPr>
          <a:xfrm>
            <a:off x="9457772" y="2487184"/>
            <a:ext cx="409531" cy="410617"/>
            <a:chOff x="6679825" y="2693700"/>
            <a:chExt cx="257875" cy="258575"/>
          </a:xfrm>
        </p:grpSpPr>
        <p:sp>
          <p:nvSpPr>
            <p:cNvPr id="10" name="Google Shape;18171;p87">
              <a:extLst>
                <a:ext uri="{FF2B5EF4-FFF2-40B4-BE49-F238E27FC236}">
                  <a16:creationId xmlns:a16="http://schemas.microsoft.com/office/drawing/2014/main" id="{730E05BE-7A80-321D-971C-749D08312154}"/>
                </a:ext>
              </a:extLst>
            </p:cNvPr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172;p87">
              <a:extLst>
                <a:ext uri="{FF2B5EF4-FFF2-40B4-BE49-F238E27FC236}">
                  <a16:creationId xmlns:a16="http://schemas.microsoft.com/office/drawing/2014/main" id="{C616D797-61BB-93A5-78DE-B863F5C1587B}"/>
                </a:ext>
              </a:extLst>
            </p:cNvPr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908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4547"/>
            <a:ext cx="7362516" cy="569769"/>
          </a:xfrm>
        </p:spPr>
        <p:txBody>
          <a:bodyPr>
            <a:normAutofit/>
          </a:bodyPr>
          <a:lstStyle/>
          <a:p>
            <a:r>
              <a:rPr lang="es-ES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OFICINA DE CULTURA CIUDADANA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18" name="Título 3">
            <a:extLst>
              <a:ext uri="{FF2B5EF4-FFF2-40B4-BE49-F238E27FC236}">
                <a16:creationId xmlns:a16="http://schemas.microsoft.com/office/drawing/2014/main" id="{4BAD2949-16FE-6BAA-A9EB-2609827BA92A}"/>
              </a:ext>
            </a:extLst>
          </p:cNvPr>
          <p:cNvSpPr txBox="1">
            <a:spLocks/>
          </p:cNvSpPr>
          <p:nvPr/>
        </p:nvSpPr>
        <p:spPr>
          <a:xfrm>
            <a:off x="1132521" y="2235509"/>
            <a:ext cx="6505432" cy="2386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6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Define el propósito, líneas estratégicas, contenido educativo y formas de trabajo interdisciplinares como base para la conformación de la política pública de cultura ciudadana del Distrito.</a:t>
            </a:r>
          </a:p>
          <a:p>
            <a:pPr algn="just"/>
            <a:endParaRPr lang="es-MX" sz="1600" dirty="0">
              <a:solidFill>
                <a:srgbClr val="102335"/>
              </a:solidFill>
              <a:latin typeface="Volkswagen Serial Medium" panose="02000000000000000000" pitchFamily="50" charset="0"/>
            </a:endParaRPr>
          </a:p>
          <a:p>
            <a:pPr algn="just"/>
            <a:r>
              <a:rPr lang="es-MX" sz="16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Impulsa proyectos educativos transversales para el fomento de una ciudad más amable y cívica, interactuando con públicos distintos en diferentes espacios, como niños y jóvenes en los colegios de la ciudad, padres de familia en empresas y espacios públicos. 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F36C1E76-232F-CD05-3730-E048D5A96244}"/>
              </a:ext>
            </a:extLst>
          </p:cNvPr>
          <p:cNvSpPr txBox="1">
            <a:spLocks/>
          </p:cNvSpPr>
          <p:nvPr/>
        </p:nvSpPr>
        <p:spPr>
          <a:xfrm>
            <a:off x="8539412" y="3700538"/>
            <a:ext cx="2425327" cy="1029279"/>
          </a:xfrm>
          <a:prstGeom prst="roundRect">
            <a:avLst/>
          </a:prstGeom>
          <a:ln w="19050">
            <a:solidFill>
              <a:srgbClr val="001D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7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PROGRAMA</a:t>
            </a:r>
          </a:p>
          <a:p>
            <a:pPr algn="ctr"/>
            <a:r>
              <a:rPr lang="es-MX" sz="17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Cultura Ciudadana </a:t>
            </a:r>
          </a:p>
        </p:txBody>
      </p:sp>
      <p:pic>
        <p:nvPicPr>
          <p:cNvPr id="14" name="Imagen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  <p:sp>
        <p:nvSpPr>
          <p:cNvPr id="16" name="Google Shape;19262;p94">
            <a:hlinkClick r:id="rId5" action="ppaction://hlinksldjump"/>
          </p:cNvPr>
          <p:cNvSpPr/>
          <p:nvPr/>
        </p:nvSpPr>
        <p:spPr>
          <a:xfrm>
            <a:off x="792691" y="6295667"/>
            <a:ext cx="339830" cy="337742"/>
          </a:xfrm>
          <a:custGeom>
            <a:avLst/>
            <a:gdLst/>
            <a:ahLst/>
            <a:cxnLst/>
            <a:rect l="l" t="t" r="r" b="b"/>
            <a:pathLst>
              <a:path w="11551" h="11480" extrusionOk="0">
                <a:moveTo>
                  <a:pt x="6883" y="644"/>
                </a:moveTo>
                <a:lnTo>
                  <a:pt x="6883" y="1716"/>
                </a:lnTo>
                <a:lnTo>
                  <a:pt x="4668" y="1716"/>
                </a:lnTo>
                <a:lnTo>
                  <a:pt x="4668" y="644"/>
                </a:lnTo>
                <a:close/>
                <a:moveTo>
                  <a:pt x="2406" y="3883"/>
                </a:moveTo>
                <a:lnTo>
                  <a:pt x="2406" y="4669"/>
                </a:lnTo>
                <a:lnTo>
                  <a:pt x="715" y="4669"/>
                </a:lnTo>
                <a:lnTo>
                  <a:pt x="715" y="3883"/>
                </a:lnTo>
                <a:close/>
                <a:moveTo>
                  <a:pt x="6597" y="3883"/>
                </a:moveTo>
                <a:lnTo>
                  <a:pt x="6597" y="4669"/>
                </a:lnTo>
                <a:lnTo>
                  <a:pt x="4906" y="4669"/>
                </a:lnTo>
                <a:lnTo>
                  <a:pt x="4906" y="3883"/>
                </a:lnTo>
                <a:close/>
                <a:moveTo>
                  <a:pt x="10860" y="3883"/>
                </a:moveTo>
                <a:lnTo>
                  <a:pt x="10860" y="4669"/>
                </a:lnTo>
                <a:lnTo>
                  <a:pt x="9169" y="4669"/>
                </a:lnTo>
                <a:lnTo>
                  <a:pt x="9169" y="3883"/>
                </a:lnTo>
                <a:close/>
                <a:moveTo>
                  <a:pt x="2406" y="6812"/>
                </a:moveTo>
                <a:lnTo>
                  <a:pt x="2406" y="7574"/>
                </a:lnTo>
                <a:lnTo>
                  <a:pt x="715" y="7574"/>
                </a:lnTo>
                <a:lnTo>
                  <a:pt x="715" y="6812"/>
                </a:lnTo>
                <a:close/>
                <a:moveTo>
                  <a:pt x="6597" y="6812"/>
                </a:moveTo>
                <a:lnTo>
                  <a:pt x="6597" y="7574"/>
                </a:lnTo>
                <a:lnTo>
                  <a:pt x="4906" y="7574"/>
                </a:lnTo>
                <a:lnTo>
                  <a:pt x="4906" y="6812"/>
                </a:lnTo>
                <a:close/>
                <a:moveTo>
                  <a:pt x="10836" y="6812"/>
                </a:moveTo>
                <a:lnTo>
                  <a:pt x="10836" y="7574"/>
                </a:lnTo>
                <a:lnTo>
                  <a:pt x="9122" y="7574"/>
                </a:lnTo>
                <a:lnTo>
                  <a:pt x="9122" y="6812"/>
                </a:lnTo>
                <a:close/>
                <a:moveTo>
                  <a:pt x="1548" y="9717"/>
                </a:moveTo>
                <a:cubicBezTo>
                  <a:pt x="1834" y="9717"/>
                  <a:pt x="2072" y="9955"/>
                  <a:pt x="2072" y="10265"/>
                </a:cubicBezTo>
                <a:cubicBezTo>
                  <a:pt x="2072" y="10551"/>
                  <a:pt x="1834" y="10789"/>
                  <a:pt x="1548" y="10789"/>
                </a:cubicBezTo>
                <a:cubicBezTo>
                  <a:pt x="1239" y="10789"/>
                  <a:pt x="1001" y="10551"/>
                  <a:pt x="1001" y="10265"/>
                </a:cubicBezTo>
                <a:cubicBezTo>
                  <a:pt x="1001" y="9955"/>
                  <a:pt x="1239" y="9717"/>
                  <a:pt x="1548" y="9717"/>
                </a:cubicBezTo>
                <a:close/>
                <a:moveTo>
                  <a:pt x="5764" y="9717"/>
                </a:moveTo>
                <a:cubicBezTo>
                  <a:pt x="6073" y="9717"/>
                  <a:pt x="6288" y="9955"/>
                  <a:pt x="6288" y="10265"/>
                </a:cubicBezTo>
                <a:cubicBezTo>
                  <a:pt x="6288" y="10551"/>
                  <a:pt x="6073" y="10789"/>
                  <a:pt x="5764" y="10789"/>
                </a:cubicBezTo>
                <a:cubicBezTo>
                  <a:pt x="5478" y="10789"/>
                  <a:pt x="5240" y="10551"/>
                  <a:pt x="5240" y="10265"/>
                </a:cubicBezTo>
                <a:cubicBezTo>
                  <a:pt x="5240" y="9955"/>
                  <a:pt x="5478" y="9717"/>
                  <a:pt x="5764" y="9717"/>
                </a:cubicBezTo>
                <a:close/>
                <a:moveTo>
                  <a:pt x="10003" y="9717"/>
                </a:moveTo>
                <a:cubicBezTo>
                  <a:pt x="10288" y="9717"/>
                  <a:pt x="10527" y="9955"/>
                  <a:pt x="10527" y="10265"/>
                </a:cubicBezTo>
                <a:cubicBezTo>
                  <a:pt x="10527" y="10551"/>
                  <a:pt x="10288" y="10789"/>
                  <a:pt x="10003" y="10789"/>
                </a:cubicBezTo>
                <a:cubicBezTo>
                  <a:pt x="9693" y="10789"/>
                  <a:pt x="9455" y="10551"/>
                  <a:pt x="9455" y="10265"/>
                </a:cubicBezTo>
                <a:cubicBezTo>
                  <a:pt x="9455" y="9955"/>
                  <a:pt x="9693" y="9717"/>
                  <a:pt x="10003" y="9717"/>
                </a:cubicBezTo>
                <a:close/>
                <a:moveTo>
                  <a:pt x="3978" y="1"/>
                </a:moveTo>
                <a:lnTo>
                  <a:pt x="3978" y="2430"/>
                </a:lnTo>
                <a:lnTo>
                  <a:pt x="5430" y="2430"/>
                </a:lnTo>
                <a:lnTo>
                  <a:pt x="5430" y="3216"/>
                </a:lnTo>
                <a:lnTo>
                  <a:pt x="4240" y="3216"/>
                </a:lnTo>
                <a:lnTo>
                  <a:pt x="4240" y="3930"/>
                </a:lnTo>
                <a:lnTo>
                  <a:pt x="3049" y="3930"/>
                </a:lnTo>
                <a:lnTo>
                  <a:pt x="3049" y="3216"/>
                </a:lnTo>
                <a:lnTo>
                  <a:pt x="1" y="3216"/>
                </a:lnTo>
                <a:lnTo>
                  <a:pt x="1" y="5359"/>
                </a:lnTo>
                <a:lnTo>
                  <a:pt x="1191" y="5359"/>
                </a:lnTo>
                <a:lnTo>
                  <a:pt x="1191" y="6121"/>
                </a:lnTo>
                <a:lnTo>
                  <a:pt x="1" y="6121"/>
                </a:lnTo>
                <a:lnTo>
                  <a:pt x="1" y="8265"/>
                </a:lnTo>
                <a:lnTo>
                  <a:pt x="1191" y="8265"/>
                </a:lnTo>
                <a:lnTo>
                  <a:pt x="1191" y="9098"/>
                </a:lnTo>
                <a:cubicBezTo>
                  <a:pt x="667" y="9241"/>
                  <a:pt x="286" y="9717"/>
                  <a:pt x="286" y="10265"/>
                </a:cubicBezTo>
                <a:cubicBezTo>
                  <a:pt x="286" y="10956"/>
                  <a:pt x="834" y="11480"/>
                  <a:pt x="1501" y="11480"/>
                </a:cubicBezTo>
                <a:cubicBezTo>
                  <a:pt x="2191" y="11480"/>
                  <a:pt x="2739" y="10956"/>
                  <a:pt x="2739" y="10265"/>
                </a:cubicBezTo>
                <a:cubicBezTo>
                  <a:pt x="2739" y="9693"/>
                  <a:pt x="2334" y="9241"/>
                  <a:pt x="1834" y="9098"/>
                </a:cubicBezTo>
                <a:lnTo>
                  <a:pt x="1834" y="8265"/>
                </a:lnTo>
                <a:lnTo>
                  <a:pt x="3025" y="8265"/>
                </a:lnTo>
                <a:lnTo>
                  <a:pt x="3025" y="6121"/>
                </a:lnTo>
                <a:lnTo>
                  <a:pt x="1834" y="6121"/>
                </a:lnTo>
                <a:lnTo>
                  <a:pt x="1834" y="5359"/>
                </a:lnTo>
                <a:lnTo>
                  <a:pt x="3025" y="5359"/>
                </a:lnTo>
                <a:lnTo>
                  <a:pt x="3025" y="4597"/>
                </a:lnTo>
                <a:lnTo>
                  <a:pt x="4216" y="4597"/>
                </a:lnTo>
                <a:lnTo>
                  <a:pt x="4216" y="5359"/>
                </a:lnTo>
                <a:lnTo>
                  <a:pt x="5406" y="5359"/>
                </a:lnTo>
                <a:lnTo>
                  <a:pt x="5406" y="6121"/>
                </a:lnTo>
                <a:lnTo>
                  <a:pt x="4216" y="6121"/>
                </a:lnTo>
                <a:lnTo>
                  <a:pt x="4216" y="8265"/>
                </a:lnTo>
                <a:lnTo>
                  <a:pt x="5406" y="8265"/>
                </a:lnTo>
                <a:lnTo>
                  <a:pt x="5406" y="9098"/>
                </a:lnTo>
                <a:cubicBezTo>
                  <a:pt x="4906" y="9241"/>
                  <a:pt x="4525" y="9717"/>
                  <a:pt x="4525" y="10265"/>
                </a:cubicBezTo>
                <a:cubicBezTo>
                  <a:pt x="4525" y="10956"/>
                  <a:pt x="5049" y="11480"/>
                  <a:pt x="5740" y="11480"/>
                </a:cubicBezTo>
                <a:cubicBezTo>
                  <a:pt x="6430" y="11480"/>
                  <a:pt x="6954" y="10956"/>
                  <a:pt x="6954" y="10265"/>
                </a:cubicBezTo>
                <a:cubicBezTo>
                  <a:pt x="6954" y="9693"/>
                  <a:pt x="6073" y="9098"/>
                  <a:pt x="6073" y="9098"/>
                </a:cubicBezTo>
                <a:lnTo>
                  <a:pt x="6073" y="8265"/>
                </a:lnTo>
                <a:lnTo>
                  <a:pt x="7264" y="8265"/>
                </a:lnTo>
                <a:lnTo>
                  <a:pt x="7264" y="6121"/>
                </a:lnTo>
                <a:lnTo>
                  <a:pt x="6073" y="6121"/>
                </a:lnTo>
                <a:lnTo>
                  <a:pt x="6073" y="5359"/>
                </a:lnTo>
                <a:lnTo>
                  <a:pt x="7264" y="5359"/>
                </a:lnTo>
                <a:lnTo>
                  <a:pt x="7264" y="4597"/>
                </a:lnTo>
                <a:lnTo>
                  <a:pt x="8455" y="4597"/>
                </a:lnTo>
                <a:lnTo>
                  <a:pt x="8455" y="5359"/>
                </a:lnTo>
                <a:lnTo>
                  <a:pt x="9645" y="5359"/>
                </a:lnTo>
                <a:lnTo>
                  <a:pt x="9645" y="6121"/>
                </a:lnTo>
                <a:lnTo>
                  <a:pt x="8455" y="6121"/>
                </a:lnTo>
                <a:lnTo>
                  <a:pt x="8455" y="8265"/>
                </a:lnTo>
                <a:lnTo>
                  <a:pt x="9645" y="8265"/>
                </a:lnTo>
                <a:lnTo>
                  <a:pt x="9645" y="9098"/>
                </a:lnTo>
                <a:cubicBezTo>
                  <a:pt x="9122" y="9241"/>
                  <a:pt x="8740" y="9717"/>
                  <a:pt x="8740" y="10265"/>
                </a:cubicBezTo>
                <a:cubicBezTo>
                  <a:pt x="8740" y="10956"/>
                  <a:pt x="9288" y="11480"/>
                  <a:pt x="9955" y="11480"/>
                </a:cubicBezTo>
                <a:cubicBezTo>
                  <a:pt x="10646" y="11480"/>
                  <a:pt x="11193" y="10956"/>
                  <a:pt x="11193" y="10265"/>
                </a:cubicBezTo>
                <a:cubicBezTo>
                  <a:pt x="11193" y="9693"/>
                  <a:pt x="10789" y="9241"/>
                  <a:pt x="10288" y="9098"/>
                </a:cubicBezTo>
                <a:lnTo>
                  <a:pt x="10288" y="8265"/>
                </a:lnTo>
                <a:lnTo>
                  <a:pt x="11479" y="8265"/>
                </a:lnTo>
                <a:lnTo>
                  <a:pt x="11479" y="6121"/>
                </a:lnTo>
                <a:lnTo>
                  <a:pt x="10288" y="6121"/>
                </a:lnTo>
                <a:lnTo>
                  <a:pt x="10288" y="5359"/>
                </a:lnTo>
                <a:lnTo>
                  <a:pt x="11551" y="5359"/>
                </a:lnTo>
                <a:lnTo>
                  <a:pt x="11551" y="3192"/>
                </a:lnTo>
                <a:lnTo>
                  <a:pt x="8479" y="3192"/>
                </a:lnTo>
                <a:lnTo>
                  <a:pt x="8479" y="3907"/>
                </a:lnTo>
                <a:lnTo>
                  <a:pt x="7288" y="3907"/>
                </a:lnTo>
                <a:lnTo>
                  <a:pt x="7288" y="3192"/>
                </a:lnTo>
                <a:lnTo>
                  <a:pt x="6097" y="3192"/>
                </a:lnTo>
                <a:lnTo>
                  <a:pt x="6097" y="2430"/>
                </a:lnTo>
                <a:lnTo>
                  <a:pt x="7574" y="2430"/>
                </a:lnTo>
                <a:lnTo>
                  <a:pt x="7574" y="1"/>
                </a:lnTo>
                <a:close/>
              </a:path>
            </a:pathLst>
          </a:custGeom>
          <a:solidFill>
            <a:srgbClr val="001D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6F7"/>
              </a:solidFill>
            </a:endParaRP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054CD117-2083-B459-F99B-C8A340650218}"/>
              </a:ext>
            </a:extLst>
          </p:cNvPr>
          <p:cNvSpPr txBox="1">
            <a:spLocks/>
          </p:cNvSpPr>
          <p:nvPr/>
        </p:nvSpPr>
        <p:spPr>
          <a:xfrm>
            <a:off x="8114373" y="2928943"/>
            <a:ext cx="3275408" cy="57750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9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Personal vinculado </a:t>
            </a:r>
          </a:p>
          <a:p>
            <a:pPr algn="ctr"/>
            <a:r>
              <a:rPr lang="es-ES" sz="19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4</a:t>
            </a:r>
            <a:endParaRPr lang="es-CO" sz="1900" i="1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grpSp>
        <p:nvGrpSpPr>
          <p:cNvPr id="4" name="Google Shape;18170;p87">
            <a:extLst>
              <a:ext uri="{FF2B5EF4-FFF2-40B4-BE49-F238E27FC236}">
                <a16:creationId xmlns:a16="http://schemas.microsoft.com/office/drawing/2014/main" id="{220EF31E-61D0-6009-AF38-8EE96A773562}"/>
              </a:ext>
            </a:extLst>
          </p:cNvPr>
          <p:cNvGrpSpPr/>
          <p:nvPr/>
        </p:nvGrpSpPr>
        <p:grpSpPr>
          <a:xfrm>
            <a:off x="9547311" y="2324239"/>
            <a:ext cx="409531" cy="410617"/>
            <a:chOff x="6679825" y="2693700"/>
            <a:chExt cx="257875" cy="258575"/>
          </a:xfrm>
        </p:grpSpPr>
        <p:sp>
          <p:nvSpPr>
            <p:cNvPr id="5" name="Google Shape;18171;p87">
              <a:extLst>
                <a:ext uri="{FF2B5EF4-FFF2-40B4-BE49-F238E27FC236}">
                  <a16:creationId xmlns:a16="http://schemas.microsoft.com/office/drawing/2014/main" id="{83F63092-A3AD-FA1F-1D22-0AE7EC6B40E0}"/>
                </a:ext>
              </a:extLst>
            </p:cNvPr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172;p87">
              <a:extLst>
                <a:ext uri="{FF2B5EF4-FFF2-40B4-BE49-F238E27FC236}">
                  <a16:creationId xmlns:a16="http://schemas.microsoft.com/office/drawing/2014/main" id="{705D187C-6F9F-D734-84F1-24587CCA3EE8}"/>
                </a:ext>
              </a:extLst>
            </p:cNvPr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96D54CE0-9B7E-6AFC-D4DA-6C34D3072474}"/>
              </a:ext>
            </a:extLst>
          </p:cNvPr>
          <p:cNvSpPr/>
          <p:nvPr/>
        </p:nvSpPr>
        <p:spPr>
          <a:xfrm>
            <a:off x="1293551" y="6295667"/>
            <a:ext cx="10898450" cy="342658"/>
          </a:xfrm>
          <a:prstGeom prst="rect">
            <a:avLst/>
          </a:prstGeom>
          <a:solidFill>
            <a:srgbClr val="6AA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85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01239"/>
            <a:ext cx="7362516" cy="569769"/>
          </a:xfrm>
        </p:spPr>
        <p:txBody>
          <a:bodyPr>
            <a:normAutofit/>
          </a:bodyPr>
          <a:lstStyle/>
          <a:p>
            <a:r>
              <a:rPr lang="es-ES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CENTROS DE REHABILITACIÓN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18" name="Título 3">
            <a:extLst>
              <a:ext uri="{FF2B5EF4-FFF2-40B4-BE49-F238E27FC236}">
                <a16:creationId xmlns:a16="http://schemas.microsoft.com/office/drawing/2014/main" id="{4BAD2949-16FE-6BAA-A9EB-2609827BA92A}"/>
              </a:ext>
            </a:extLst>
          </p:cNvPr>
          <p:cNvSpPr txBox="1">
            <a:spLocks/>
          </p:cNvSpPr>
          <p:nvPr/>
        </p:nvSpPr>
        <p:spPr>
          <a:xfrm>
            <a:off x="1216099" y="2444550"/>
            <a:ext cx="9127114" cy="220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6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Se brinda asistencia a la población reclusa, se desarrollan acciones para responder a las necesidades de las PPL: Bienestar social, salud, alimentación, educación, formación para el trabajo, asistencia jurídica, apoyo psicológico, fortalecimiento del vínculo familiar, comunicación con el entorno familiar, social e institucional.</a:t>
            </a:r>
            <a:endParaRPr lang="es-CO" sz="1600" dirty="0">
              <a:solidFill>
                <a:srgbClr val="102335"/>
              </a:solidFill>
              <a:latin typeface="Volkswagen Serial Medium" panose="02000000000000000000" pitchFamily="50" charset="0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F36C1E76-232F-CD05-3730-E048D5A96244}"/>
              </a:ext>
            </a:extLst>
          </p:cNvPr>
          <p:cNvSpPr txBox="1">
            <a:spLocks/>
          </p:cNvSpPr>
          <p:nvPr/>
        </p:nvSpPr>
        <p:spPr>
          <a:xfrm>
            <a:off x="6558313" y="4487736"/>
            <a:ext cx="2607620" cy="882928"/>
          </a:xfrm>
          <a:prstGeom prst="roundRect">
            <a:avLst/>
          </a:prstGeom>
          <a:ln w="19050">
            <a:solidFill>
              <a:srgbClr val="001D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PROGRAMA</a:t>
            </a:r>
          </a:p>
          <a:p>
            <a:pPr algn="ctr"/>
            <a:r>
              <a:rPr lang="es-MX" sz="19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Dignidad Carcelaria</a:t>
            </a:r>
          </a:p>
        </p:txBody>
      </p:sp>
      <p:grpSp>
        <p:nvGrpSpPr>
          <p:cNvPr id="12" name="Google Shape;18528;p90">
            <a:extLst>
              <a:ext uri="{FF2B5EF4-FFF2-40B4-BE49-F238E27FC236}">
                <a16:creationId xmlns:a16="http://schemas.microsoft.com/office/drawing/2014/main" id="{45943B20-B140-031A-4020-160587C87E5D}"/>
              </a:ext>
            </a:extLst>
          </p:cNvPr>
          <p:cNvGrpSpPr/>
          <p:nvPr/>
        </p:nvGrpSpPr>
        <p:grpSpPr>
          <a:xfrm>
            <a:off x="1061277" y="1899095"/>
            <a:ext cx="309645" cy="440441"/>
            <a:chOff x="1031844" y="4033448"/>
            <a:chExt cx="247498" cy="352042"/>
          </a:xfrm>
          <a:solidFill>
            <a:srgbClr val="C00000"/>
          </a:solidFill>
        </p:grpSpPr>
        <p:sp>
          <p:nvSpPr>
            <p:cNvPr id="13" name="Google Shape;18529;p90">
              <a:extLst>
                <a:ext uri="{FF2B5EF4-FFF2-40B4-BE49-F238E27FC236}">
                  <a16:creationId xmlns:a16="http://schemas.microsoft.com/office/drawing/2014/main" id="{F23E967E-49E1-A1B6-CCF9-61187BA2C2ED}"/>
                </a:ext>
              </a:extLst>
            </p:cNvPr>
            <p:cNvSpPr/>
            <p:nvPr/>
          </p:nvSpPr>
          <p:spPr>
            <a:xfrm>
              <a:off x="1031844" y="4033448"/>
              <a:ext cx="247498" cy="352042"/>
            </a:xfrm>
            <a:custGeom>
              <a:avLst/>
              <a:gdLst/>
              <a:ahLst/>
              <a:cxnLst/>
              <a:rect l="l" t="t" r="r" b="b"/>
              <a:pathLst>
                <a:path w="15280" h="21731" extrusionOk="0">
                  <a:moveTo>
                    <a:pt x="7641" y="1274"/>
                  </a:moveTo>
                  <a:cubicBezTo>
                    <a:pt x="11151" y="1274"/>
                    <a:pt x="14007" y="4131"/>
                    <a:pt x="14007" y="7640"/>
                  </a:cubicBezTo>
                  <a:cubicBezTo>
                    <a:pt x="14007" y="9135"/>
                    <a:pt x="13457" y="10871"/>
                    <a:pt x="12325" y="12950"/>
                  </a:cubicBezTo>
                  <a:cubicBezTo>
                    <a:pt x="10991" y="15397"/>
                    <a:pt x="9090" y="17879"/>
                    <a:pt x="7641" y="19965"/>
                  </a:cubicBezTo>
                  <a:cubicBezTo>
                    <a:pt x="6192" y="17879"/>
                    <a:pt x="4290" y="15397"/>
                    <a:pt x="2957" y="12950"/>
                  </a:cubicBezTo>
                  <a:cubicBezTo>
                    <a:pt x="1825" y="10873"/>
                    <a:pt x="1275" y="9135"/>
                    <a:pt x="1275" y="7640"/>
                  </a:cubicBezTo>
                  <a:cubicBezTo>
                    <a:pt x="1275" y="4131"/>
                    <a:pt x="4130" y="1274"/>
                    <a:pt x="7641" y="1274"/>
                  </a:cubicBezTo>
                  <a:close/>
                  <a:moveTo>
                    <a:pt x="7641" y="1"/>
                  </a:moveTo>
                  <a:cubicBezTo>
                    <a:pt x="3428" y="1"/>
                    <a:pt x="0" y="3428"/>
                    <a:pt x="0" y="7640"/>
                  </a:cubicBezTo>
                  <a:cubicBezTo>
                    <a:pt x="0" y="9352"/>
                    <a:pt x="602" y="11288"/>
                    <a:pt x="1838" y="13558"/>
                  </a:cubicBezTo>
                  <a:cubicBezTo>
                    <a:pt x="3384" y="16395"/>
                    <a:pt x="5607" y="19192"/>
                    <a:pt x="7110" y="21448"/>
                  </a:cubicBezTo>
                  <a:lnTo>
                    <a:pt x="7112" y="21448"/>
                  </a:lnTo>
                  <a:cubicBezTo>
                    <a:pt x="7237" y="21637"/>
                    <a:pt x="7439" y="21731"/>
                    <a:pt x="7641" y="21731"/>
                  </a:cubicBezTo>
                  <a:cubicBezTo>
                    <a:pt x="7843" y="21731"/>
                    <a:pt x="8044" y="21637"/>
                    <a:pt x="8170" y="21448"/>
                  </a:cubicBezTo>
                  <a:cubicBezTo>
                    <a:pt x="9677" y="19188"/>
                    <a:pt x="11896" y="16397"/>
                    <a:pt x="13442" y="13558"/>
                  </a:cubicBezTo>
                  <a:cubicBezTo>
                    <a:pt x="14679" y="11288"/>
                    <a:pt x="15280" y="9352"/>
                    <a:pt x="15280" y="7640"/>
                  </a:cubicBezTo>
                  <a:cubicBezTo>
                    <a:pt x="15280" y="3428"/>
                    <a:pt x="11853" y="1"/>
                    <a:pt x="7641" y="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" name="Google Shape;18530;p90">
              <a:extLst>
                <a:ext uri="{FF2B5EF4-FFF2-40B4-BE49-F238E27FC236}">
                  <a16:creationId xmlns:a16="http://schemas.microsoft.com/office/drawing/2014/main" id="{C520AD9B-879E-C9BF-D2CD-B6CCB4BC6B0E}"/>
                </a:ext>
              </a:extLst>
            </p:cNvPr>
            <p:cNvSpPr/>
            <p:nvPr/>
          </p:nvSpPr>
          <p:spPr>
            <a:xfrm>
              <a:off x="1093734" y="4095348"/>
              <a:ext cx="123765" cy="123768"/>
            </a:xfrm>
            <a:custGeom>
              <a:avLst/>
              <a:gdLst/>
              <a:ahLst/>
              <a:cxnLst/>
              <a:rect l="l" t="t" r="r" b="b"/>
              <a:pathLst>
                <a:path w="7641" h="7640" extrusionOk="0">
                  <a:moveTo>
                    <a:pt x="3820" y="1273"/>
                  </a:moveTo>
                  <a:cubicBezTo>
                    <a:pt x="5224" y="1273"/>
                    <a:pt x="6367" y="2416"/>
                    <a:pt x="6367" y="3820"/>
                  </a:cubicBezTo>
                  <a:cubicBezTo>
                    <a:pt x="6367" y="5226"/>
                    <a:pt x="5225" y="6368"/>
                    <a:pt x="3820" y="6368"/>
                  </a:cubicBezTo>
                  <a:cubicBezTo>
                    <a:pt x="2416" y="6368"/>
                    <a:pt x="1273" y="5226"/>
                    <a:pt x="1273" y="3820"/>
                  </a:cubicBezTo>
                  <a:cubicBezTo>
                    <a:pt x="1273" y="2416"/>
                    <a:pt x="2415" y="1273"/>
                    <a:pt x="3820" y="1273"/>
                  </a:cubicBezTo>
                  <a:close/>
                  <a:moveTo>
                    <a:pt x="3820" y="0"/>
                  </a:moveTo>
                  <a:cubicBezTo>
                    <a:pt x="1713" y="0"/>
                    <a:pt x="1" y="1714"/>
                    <a:pt x="1" y="3820"/>
                  </a:cubicBezTo>
                  <a:cubicBezTo>
                    <a:pt x="1" y="5926"/>
                    <a:pt x="1715" y="7639"/>
                    <a:pt x="3820" y="7639"/>
                  </a:cubicBezTo>
                  <a:cubicBezTo>
                    <a:pt x="5926" y="7639"/>
                    <a:pt x="7640" y="5926"/>
                    <a:pt x="7640" y="3820"/>
                  </a:cubicBezTo>
                  <a:cubicBezTo>
                    <a:pt x="7640" y="1714"/>
                    <a:pt x="5926" y="0"/>
                    <a:pt x="3820" y="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16" name="Título 3">
            <a:extLst>
              <a:ext uri="{FF2B5EF4-FFF2-40B4-BE49-F238E27FC236}">
                <a16:creationId xmlns:a16="http://schemas.microsoft.com/office/drawing/2014/main" id="{CC764F8F-9765-347F-87D8-9BB4DBC0B774}"/>
              </a:ext>
            </a:extLst>
          </p:cNvPr>
          <p:cNvSpPr txBox="1">
            <a:spLocks/>
          </p:cNvSpPr>
          <p:nvPr/>
        </p:nvSpPr>
        <p:spPr>
          <a:xfrm>
            <a:off x="1389456" y="1675348"/>
            <a:ext cx="3281017" cy="99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C00000"/>
                </a:solidFill>
                <a:latin typeface="Volkswagen Serial Medium" panose="02000000000000000000" pitchFamily="50" charset="0"/>
              </a:rPr>
              <a:t>El Buen Pastor Carrera 26 No. 44-39</a:t>
            </a:r>
          </a:p>
          <a:p>
            <a:r>
              <a:rPr lang="es-ES" sz="1300" b="1" dirty="0">
                <a:solidFill>
                  <a:srgbClr val="C00000"/>
                </a:solidFill>
                <a:latin typeface="Volkswagen Serial Medium" panose="02000000000000000000" pitchFamily="50" charset="0"/>
              </a:rPr>
              <a:t>El Bosque Carrera 8 No. 76-69</a:t>
            </a:r>
            <a:endParaRPr lang="es-CO" sz="1300" dirty="0">
              <a:solidFill>
                <a:srgbClr val="C00000"/>
              </a:solidFill>
              <a:latin typeface="Volkswagen Serial Medium" panose="02000000000000000000" pitchFamily="50" charset="0"/>
            </a:endParaRPr>
          </a:p>
        </p:txBody>
      </p:sp>
      <p:pic>
        <p:nvPicPr>
          <p:cNvPr id="17" name="Imagen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  <p:sp>
        <p:nvSpPr>
          <p:cNvPr id="19" name="Google Shape;19262;p94">
            <a:hlinkClick r:id="rId5" action="ppaction://hlinksldjump"/>
          </p:cNvPr>
          <p:cNvSpPr/>
          <p:nvPr/>
        </p:nvSpPr>
        <p:spPr>
          <a:xfrm>
            <a:off x="792691" y="6295667"/>
            <a:ext cx="339830" cy="337742"/>
          </a:xfrm>
          <a:custGeom>
            <a:avLst/>
            <a:gdLst/>
            <a:ahLst/>
            <a:cxnLst/>
            <a:rect l="l" t="t" r="r" b="b"/>
            <a:pathLst>
              <a:path w="11551" h="11480" extrusionOk="0">
                <a:moveTo>
                  <a:pt x="6883" y="644"/>
                </a:moveTo>
                <a:lnTo>
                  <a:pt x="6883" y="1716"/>
                </a:lnTo>
                <a:lnTo>
                  <a:pt x="4668" y="1716"/>
                </a:lnTo>
                <a:lnTo>
                  <a:pt x="4668" y="644"/>
                </a:lnTo>
                <a:close/>
                <a:moveTo>
                  <a:pt x="2406" y="3883"/>
                </a:moveTo>
                <a:lnTo>
                  <a:pt x="2406" y="4669"/>
                </a:lnTo>
                <a:lnTo>
                  <a:pt x="715" y="4669"/>
                </a:lnTo>
                <a:lnTo>
                  <a:pt x="715" y="3883"/>
                </a:lnTo>
                <a:close/>
                <a:moveTo>
                  <a:pt x="6597" y="3883"/>
                </a:moveTo>
                <a:lnTo>
                  <a:pt x="6597" y="4669"/>
                </a:lnTo>
                <a:lnTo>
                  <a:pt x="4906" y="4669"/>
                </a:lnTo>
                <a:lnTo>
                  <a:pt x="4906" y="3883"/>
                </a:lnTo>
                <a:close/>
                <a:moveTo>
                  <a:pt x="10860" y="3883"/>
                </a:moveTo>
                <a:lnTo>
                  <a:pt x="10860" y="4669"/>
                </a:lnTo>
                <a:lnTo>
                  <a:pt x="9169" y="4669"/>
                </a:lnTo>
                <a:lnTo>
                  <a:pt x="9169" y="3883"/>
                </a:lnTo>
                <a:close/>
                <a:moveTo>
                  <a:pt x="2406" y="6812"/>
                </a:moveTo>
                <a:lnTo>
                  <a:pt x="2406" y="7574"/>
                </a:lnTo>
                <a:lnTo>
                  <a:pt x="715" y="7574"/>
                </a:lnTo>
                <a:lnTo>
                  <a:pt x="715" y="6812"/>
                </a:lnTo>
                <a:close/>
                <a:moveTo>
                  <a:pt x="6597" y="6812"/>
                </a:moveTo>
                <a:lnTo>
                  <a:pt x="6597" y="7574"/>
                </a:lnTo>
                <a:lnTo>
                  <a:pt x="4906" y="7574"/>
                </a:lnTo>
                <a:lnTo>
                  <a:pt x="4906" y="6812"/>
                </a:lnTo>
                <a:close/>
                <a:moveTo>
                  <a:pt x="10836" y="6812"/>
                </a:moveTo>
                <a:lnTo>
                  <a:pt x="10836" y="7574"/>
                </a:lnTo>
                <a:lnTo>
                  <a:pt x="9122" y="7574"/>
                </a:lnTo>
                <a:lnTo>
                  <a:pt x="9122" y="6812"/>
                </a:lnTo>
                <a:close/>
                <a:moveTo>
                  <a:pt x="1548" y="9717"/>
                </a:moveTo>
                <a:cubicBezTo>
                  <a:pt x="1834" y="9717"/>
                  <a:pt x="2072" y="9955"/>
                  <a:pt x="2072" y="10265"/>
                </a:cubicBezTo>
                <a:cubicBezTo>
                  <a:pt x="2072" y="10551"/>
                  <a:pt x="1834" y="10789"/>
                  <a:pt x="1548" y="10789"/>
                </a:cubicBezTo>
                <a:cubicBezTo>
                  <a:pt x="1239" y="10789"/>
                  <a:pt x="1001" y="10551"/>
                  <a:pt x="1001" y="10265"/>
                </a:cubicBezTo>
                <a:cubicBezTo>
                  <a:pt x="1001" y="9955"/>
                  <a:pt x="1239" y="9717"/>
                  <a:pt x="1548" y="9717"/>
                </a:cubicBezTo>
                <a:close/>
                <a:moveTo>
                  <a:pt x="5764" y="9717"/>
                </a:moveTo>
                <a:cubicBezTo>
                  <a:pt x="6073" y="9717"/>
                  <a:pt x="6288" y="9955"/>
                  <a:pt x="6288" y="10265"/>
                </a:cubicBezTo>
                <a:cubicBezTo>
                  <a:pt x="6288" y="10551"/>
                  <a:pt x="6073" y="10789"/>
                  <a:pt x="5764" y="10789"/>
                </a:cubicBezTo>
                <a:cubicBezTo>
                  <a:pt x="5478" y="10789"/>
                  <a:pt x="5240" y="10551"/>
                  <a:pt x="5240" y="10265"/>
                </a:cubicBezTo>
                <a:cubicBezTo>
                  <a:pt x="5240" y="9955"/>
                  <a:pt x="5478" y="9717"/>
                  <a:pt x="5764" y="9717"/>
                </a:cubicBezTo>
                <a:close/>
                <a:moveTo>
                  <a:pt x="10003" y="9717"/>
                </a:moveTo>
                <a:cubicBezTo>
                  <a:pt x="10288" y="9717"/>
                  <a:pt x="10527" y="9955"/>
                  <a:pt x="10527" y="10265"/>
                </a:cubicBezTo>
                <a:cubicBezTo>
                  <a:pt x="10527" y="10551"/>
                  <a:pt x="10288" y="10789"/>
                  <a:pt x="10003" y="10789"/>
                </a:cubicBezTo>
                <a:cubicBezTo>
                  <a:pt x="9693" y="10789"/>
                  <a:pt x="9455" y="10551"/>
                  <a:pt x="9455" y="10265"/>
                </a:cubicBezTo>
                <a:cubicBezTo>
                  <a:pt x="9455" y="9955"/>
                  <a:pt x="9693" y="9717"/>
                  <a:pt x="10003" y="9717"/>
                </a:cubicBezTo>
                <a:close/>
                <a:moveTo>
                  <a:pt x="3978" y="1"/>
                </a:moveTo>
                <a:lnTo>
                  <a:pt x="3978" y="2430"/>
                </a:lnTo>
                <a:lnTo>
                  <a:pt x="5430" y="2430"/>
                </a:lnTo>
                <a:lnTo>
                  <a:pt x="5430" y="3216"/>
                </a:lnTo>
                <a:lnTo>
                  <a:pt x="4240" y="3216"/>
                </a:lnTo>
                <a:lnTo>
                  <a:pt x="4240" y="3930"/>
                </a:lnTo>
                <a:lnTo>
                  <a:pt x="3049" y="3930"/>
                </a:lnTo>
                <a:lnTo>
                  <a:pt x="3049" y="3216"/>
                </a:lnTo>
                <a:lnTo>
                  <a:pt x="1" y="3216"/>
                </a:lnTo>
                <a:lnTo>
                  <a:pt x="1" y="5359"/>
                </a:lnTo>
                <a:lnTo>
                  <a:pt x="1191" y="5359"/>
                </a:lnTo>
                <a:lnTo>
                  <a:pt x="1191" y="6121"/>
                </a:lnTo>
                <a:lnTo>
                  <a:pt x="1" y="6121"/>
                </a:lnTo>
                <a:lnTo>
                  <a:pt x="1" y="8265"/>
                </a:lnTo>
                <a:lnTo>
                  <a:pt x="1191" y="8265"/>
                </a:lnTo>
                <a:lnTo>
                  <a:pt x="1191" y="9098"/>
                </a:lnTo>
                <a:cubicBezTo>
                  <a:pt x="667" y="9241"/>
                  <a:pt x="286" y="9717"/>
                  <a:pt x="286" y="10265"/>
                </a:cubicBezTo>
                <a:cubicBezTo>
                  <a:pt x="286" y="10956"/>
                  <a:pt x="834" y="11480"/>
                  <a:pt x="1501" y="11480"/>
                </a:cubicBezTo>
                <a:cubicBezTo>
                  <a:pt x="2191" y="11480"/>
                  <a:pt x="2739" y="10956"/>
                  <a:pt x="2739" y="10265"/>
                </a:cubicBezTo>
                <a:cubicBezTo>
                  <a:pt x="2739" y="9693"/>
                  <a:pt x="2334" y="9241"/>
                  <a:pt x="1834" y="9098"/>
                </a:cubicBezTo>
                <a:lnTo>
                  <a:pt x="1834" y="8265"/>
                </a:lnTo>
                <a:lnTo>
                  <a:pt x="3025" y="8265"/>
                </a:lnTo>
                <a:lnTo>
                  <a:pt x="3025" y="6121"/>
                </a:lnTo>
                <a:lnTo>
                  <a:pt x="1834" y="6121"/>
                </a:lnTo>
                <a:lnTo>
                  <a:pt x="1834" y="5359"/>
                </a:lnTo>
                <a:lnTo>
                  <a:pt x="3025" y="5359"/>
                </a:lnTo>
                <a:lnTo>
                  <a:pt x="3025" y="4597"/>
                </a:lnTo>
                <a:lnTo>
                  <a:pt x="4216" y="4597"/>
                </a:lnTo>
                <a:lnTo>
                  <a:pt x="4216" y="5359"/>
                </a:lnTo>
                <a:lnTo>
                  <a:pt x="5406" y="5359"/>
                </a:lnTo>
                <a:lnTo>
                  <a:pt x="5406" y="6121"/>
                </a:lnTo>
                <a:lnTo>
                  <a:pt x="4216" y="6121"/>
                </a:lnTo>
                <a:lnTo>
                  <a:pt x="4216" y="8265"/>
                </a:lnTo>
                <a:lnTo>
                  <a:pt x="5406" y="8265"/>
                </a:lnTo>
                <a:lnTo>
                  <a:pt x="5406" y="9098"/>
                </a:lnTo>
                <a:cubicBezTo>
                  <a:pt x="4906" y="9241"/>
                  <a:pt x="4525" y="9717"/>
                  <a:pt x="4525" y="10265"/>
                </a:cubicBezTo>
                <a:cubicBezTo>
                  <a:pt x="4525" y="10956"/>
                  <a:pt x="5049" y="11480"/>
                  <a:pt x="5740" y="11480"/>
                </a:cubicBezTo>
                <a:cubicBezTo>
                  <a:pt x="6430" y="11480"/>
                  <a:pt x="6954" y="10956"/>
                  <a:pt x="6954" y="10265"/>
                </a:cubicBezTo>
                <a:cubicBezTo>
                  <a:pt x="6954" y="9693"/>
                  <a:pt x="6073" y="9098"/>
                  <a:pt x="6073" y="9098"/>
                </a:cubicBezTo>
                <a:lnTo>
                  <a:pt x="6073" y="8265"/>
                </a:lnTo>
                <a:lnTo>
                  <a:pt x="7264" y="8265"/>
                </a:lnTo>
                <a:lnTo>
                  <a:pt x="7264" y="6121"/>
                </a:lnTo>
                <a:lnTo>
                  <a:pt x="6073" y="6121"/>
                </a:lnTo>
                <a:lnTo>
                  <a:pt x="6073" y="5359"/>
                </a:lnTo>
                <a:lnTo>
                  <a:pt x="7264" y="5359"/>
                </a:lnTo>
                <a:lnTo>
                  <a:pt x="7264" y="4597"/>
                </a:lnTo>
                <a:lnTo>
                  <a:pt x="8455" y="4597"/>
                </a:lnTo>
                <a:lnTo>
                  <a:pt x="8455" y="5359"/>
                </a:lnTo>
                <a:lnTo>
                  <a:pt x="9645" y="5359"/>
                </a:lnTo>
                <a:lnTo>
                  <a:pt x="9645" y="6121"/>
                </a:lnTo>
                <a:lnTo>
                  <a:pt x="8455" y="6121"/>
                </a:lnTo>
                <a:lnTo>
                  <a:pt x="8455" y="8265"/>
                </a:lnTo>
                <a:lnTo>
                  <a:pt x="9645" y="8265"/>
                </a:lnTo>
                <a:lnTo>
                  <a:pt x="9645" y="9098"/>
                </a:lnTo>
                <a:cubicBezTo>
                  <a:pt x="9122" y="9241"/>
                  <a:pt x="8740" y="9717"/>
                  <a:pt x="8740" y="10265"/>
                </a:cubicBezTo>
                <a:cubicBezTo>
                  <a:pt x="8740" y="10956"/>
                  <a:pt x="9288" y="11480"/>
                  <a:pt x="9955" y="11480"/>
                </a:cubicBezTo>
                <a:cubicBezTo>
                  <a:pt x="10646" y="11480"/>
                  <a:pt x="11193" y="10956"/>
                  <a:pt x="11193" y="10265"/>
                </a:cubicBezTo>
                <a:cubicBezTo>
                  <a:pt x="11193" y="9693"/>
                  <a:pt x="10789" y="9241"/>
                  <a:pt x="10288" y="9098"/>
                </a:cubicBezTo>
                <a:lnTo>
                  <a:pt x="10288" y="8265"/>
                </a:lnTo>
                <a:lnTo>
                  <a:pt x="11479" y="8265"/>
                </a:lnTo>
                <a:lnTo>
                  <a:pt x="11479" y="6121"/>
                </a:lnTo>
                <a:lnTo>
                  <a:pt x="10288" y="6121"/>
                </a:lnTo>
                <a:lnTo>
                  <a:pt x="10288" y="5359"/>
                </a:lnTo>
                <a:lnTo>
                  <a:pt x="11551" y="5359"/>
                </a:lnTo>
                <a:lnTo>
                  <a:pt x="11551" y="3192"/>
                </a:lnTo>
                <a:lnTo>
                  <a:pt x="8479" y="3192"/>
                </a:lnTo>
                <a:lnTo>
                  <a:pt x="8479" y="3907"/>
                </a:lnTo>
                <a:lnTo>
                  <a:pt x="7288" y="3907"/>
                </a:lnTo>
                <a:lnTo>
                  <a:pt x="7288" y="3192"/>
                </a:lnTo>
                <a:lnTo>
                  <a:pt x="6097" y="3192"/>
                </a:lnTo>
                <a:lnTo>
                  <a:pt x="6097" y="2430"/>
                </a:lnTo>
                <a:lnTo>
                  <a:pt x="7574" y="2430"/>
                </a:lnTo>
                <a:lnTo>
                  <a:pt x="7574" y="1"/>
                </a:lnTo>
                <a:close/>
              </a:path>
            </a:pathLst>
          </a:custGeom>
          <a:solidFill>
            <a:srgbClr val="001D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6F7"/>
              </a:solidFill>
            </a:endParaRP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2A024D27-B05D-8AF2-44B2-2413432A3AD0}"/>
              </a:ext>
            </a:extLst>
          </p:cNvPr>
          <p:cNvSpPr txBox="1">
            <a:spLocks/>
          </p:cNvSpPr>
          <p:nvPr/>
        </p:nvSpPr>
        <p:spPr>
          <a:xfrm>
            <a:off x="2673005" y="4929200"/>
            <a:ext cx="3275408" cy="57750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9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Personal vinculado </a:t>
            </a:r>
          </a:p>
          <a:p>
            <a:pPr algn="ctr"/>
            <a:r>
              <a:rPr lang="es-ES" sz="19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13</a:t>
            </a:r>
            <a:endParaRPr lang="es-CO" sz="1900" i="1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grpSp>
        <p:nvGrpSpPr>
          <p:cNvPr id="4" name="Google Shape;18170;p87">
            <a:extLst>
              <a:ext uri="{FF2B5EF4-FFF2-40B4-BE49-F238E27FC236}">
                <a16:creationId xmlns:a16="http://schemas.microsoft.com/office/drawing/2014/main" id="{B5E05F45-EF24-E6EA-8D05-DC9CBF34E5B1}"/>
              </a:ext>
            </a:extLst>
          </p:cNvPr>
          <p:cNvGrpSpPr/>
          <p:nvPr/>
        </p:nvGrpSpPr>
        <p:grpSpPr>
          <a:xfrm>
            <a:off x="4105943" y="4324496"/>
            <a:ext cx="409531" cy="410617"/>
            <a:chOff x="6679825" y="2693700"/>
            <a:chExt cx="257875" cy="258575"/>
          </a:xfrm>
        </p:grpSpPr>
        <p:sp>
          <p:nvSpPr>
            <p:cNvPr id="5" name="Google Shape;18171;p87">
              <a:extLst>
                <a:ext uri="{FF2B5EF4-FFF2-40B4-BE49-F238E27FC236}">
                  <a16:creationId xmlns:a16="http://schemas.microsoft.com/office/drawing/2014/main" id="{927EF9CA-2733-1232-BD3E-30AC6E229F79}"/>
                </a:ext>
              </a:extLst>
            </p:cNvPr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172;p87">
              <a:extLst>
                <a:ext uri="{FF2B5EF4-FFF2-40B4-BE49-F238E27FC236}">
                  <a16:creationId xmlns:a16="http://schemas.microsoft.com/office/drawing/2014/main" id="{F69A4AEE-B83F-E8A9-13F7-6AED828AD369}"/>
                </a:ext>
              </a:extLst>
            </p:cNvPr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21D906C8-B545-1C3D-C762-D8ADE11CE027}"/>
              </a:ext>
            </a:extLst>
          </p:cNvPr>
          <p:cNvSpPr/>
          <p:nvPr/>
        </p:nvSpPr>
        <p:spPr>
          <a:xfrm>
            <a:off x="1293551" y="6295667"/>
            <a:ext cx="10898450" cy="342658"/>
          </a:xfrm>
          <a:prstGeom prst="rect">
            <a:avLst/>
          </a:prstGeom>
          <a:solidFill>
            <a:srgbClr val="6AA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29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5514"/>
            <a:ext cx="7362516" cy="569769"/>
          </a:xfrm>
        </p:spPr>
        <p:txBody>
          <a:bodyPr>
            <a:normAutofit/>
          </a:bodyPr>
          <a:lstStyle/>
          <a:p>
            <a:r>
              <a:rPr lang="es-ES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CUERPO OFICIAL DE BOMBEROS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18" name="Título 3">
            <a:extLst>
              <a:ext uri="{FF2B5EF4-FFF2-40B4-BE49-F238E27FC236}">
                <a16:creationId xmlns:a16="http://schemas.microsoft.com/office/drawing/2014/main" id="{4BAD2949-16FE-6BAA-A9EB-2609827BA92A}"/>
              </a:ext>
            </a:extLst>
          </p:cNvPr>
          <p:cNvSpPr txBox="1">
            <a:spLocks/>
          </p:cNvSpPr>
          <p:nvPr/>
        </p:nvSpPr>
        <p:spPr>
          <a:xfrm>
            <a:off x="962606" y="1300398"/>
            <a:ext cx="6505432" cy="2386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6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Su objetivo primordial es la prestación del servicio público esencial en el control de incendios, preservando la vida y el medio ambiente, atendiendo las emergencias por fenómenos naturales y demás calamidades conexas en el Distrito de Barranquilla y su área metropolitana.</a:t>
            </a:r>
            <a:endParaRPr lang="es-CO" sz="1600" dirty="0">
              <a:solidFill>
                <a:srgbClr val="102335"/>
              </a:solidFill>
              <a:latin typeface="Volkswagen Serial Medium" panose="02000000000000000000" pitchFamily="50" charset="0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F36C1E76-232F-CD05-3730-E048D5A96244}"/>
              </a:ext>
            </a:extLst>
          </p:cNvPr>
          <p:cNvSpPr txBox="1">
            <a:spLocks/>
          </p:cNvSpPr>
          <p:nvPr/>
        </p:nvSpPr>
        <p:spPr>
          <a:xfrm>
            <a:off x="1672721" y="3877508"/>
            <a:ext cx="1969280" cy="815093"/>
          </a:xfrm>
          <a:prstGeom prst="roundRect">
            <a:avLst/>
          </a:prstGeom>
          <a:ln w="19050">
            <a:solidFill>
              <a:srgbClr val="001D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7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PROGRAMA</a:t>
            </a:r>
          </a:p>
          <a:p>
            <a:pPr algn="ctr"/>
            <a:r>
              <a:rPr lang="es-MX" sz="17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Equipo para la Seguridad </a:t>
            </a:r>
          </a:p>
        </p:txBody>
      </p:sp>
      <p:pic>
        <p:nvPicPr>
          <p:cNvPr id="14" name="Imagen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  <p:sp>
        <p:nvSpPr>
          <p:cNvPr id="16" name="Google Shape;19262;p94">
            <a:hlinkClick r:id="rId5" action="ppaction://hlinksldjump"/>
          </p:cNvPr>
          <p:cNvSpPr/>
          <p:nvPr/>
        </p:nvSpPr>
        <p:spPr>
          <a:xfrm>
            <a:off x="792691" y="6295667"/>
            <a:ext cx="339830" cy="337742"/>
          </a:xfrm>
          <a:custGeom>
            <a:avLst/>
            <a:gdLst/>
            <a:ahLst/>
            <a:cxnLst/>
            <a:rect l="l" t="t" r="r" b="b"/>
            <a:pathLst>
              <a:path w="11551" h="11480" extrusionOk="0">
                <a:moveTo>
                  <a:pt x="6883" y="644"/>
                </a:moveTo>
                <a:lnTo>
                  <a:pt x="6883" y="1716"/>
                </a:lnTo>
                <a:lnTo>
                  <a:pt x="4668" y="1716"/>
                </a:lnTo>
                <a:lnTo>
                  <a:pt x="4668" y="644"/>
                </a:lnTo>
                <a:close/>
                <a:moveTo>
                  <a:pt x="2406" y="3883"/>
                </a:moveTo>
                <a:lnTo>
                  <a:pt x="2406" y="4669"/>
                </a:lnTo>
                <a:lnTo>
                  <a:pt x="715" y="4669"/>
                </a:lnTo>
                <a:lnTo>
                  <a:pt x="715" y="3883"/>
                </a:lnTo>
                <a:close/>
                <a:moveTo>
                  <a:pt x="6597" y="3883"/>
                </a:moveTo>
                <a:lnTo>
                  <a:pt x="6597" y="4669"/>
                </a:lnTo>
                <a:lnTo>
                  <a:pt x="4906" y="4669"/>
                </a:lnTo>
                <a:lnTo>
                  <a:pt x="4906" y="3883"/>
                </a:lnTo>
                <a:close/>
                <a:moveTo>
                  <a:pt x="10860" y="3883"/>
                </a:moveTo>
                <a:lnTo>
                  <a:pt x="10860" y="4669"/>
                </a:lnTo>
                <a:lnTo>
                  <a:pt x="9169" y="4669"/>
                </a:lnTo>
                <a:lnTo>
                  <a:pt x="9169" y="3883"/>
                </a:lnTo>
                <a:close/>
                <a:moveTo>
                  <a:pt x="2406" y="6812"/>
                </a:moveTo>
                <a:lnTo>
                  <a:pt x="2406" y="7574"/>
                </a:lnTo>
                <a:lnTo>
                  <a:pt x="715" y="7574"/>
                </a:lnTo>
                <a:lnTo>
                  <a:pt x="715" y="6812"/>
                </a:lnTo>
                <a:close/>
                <a:moveTo>
                  <a:pt x="6597" y="6812"/>
                </a:moveTo>
                <a:lnTo>
                  <a:pt x="6597" y="7574"/>
                </a:lnTo>
                <a:lnTo>
                  <a:pt x="4906" y="7574"/>
                </a:lnTo>
                <a:lnTo>
                  <a:pt x="4906" y="6812"/>
                </a:lnTo>
                <a:close/>
                <a:moveTo>
                  <a:pt x="10836" y="6812"/>
                </a:moveTo>
                <a:lnTo>
                  <a:pt x="10836" y="7574"/>
                </a:lnTo>
                <a:lnTo>
                  <a:pt x="9122" y="7574"/>
                </a:lnTo>
                <a:lnTo>
                  <a:pt x="9122" y="6812"/>
                </a:lnTo>
                <a:close/>
                <a:moveTo>
                  <a:pt x="1548" y="9717"/>
                </a:moveTo>
                <a:cubicBezTo>
                  <a:pt x="1834" y="9717"/>
                  <a:pt x="2072" y="9955"/>
                  <a:pt x="2072" y="10265"/>
                </a:cubicBezTo>
                <a:cubicBezTo>
                  <a:pt x="2072" y="10551"/>
                  <a:pt x="1834" y="10789"/>
                  <a:pt x="1548" y="10789"/>
                </a:cubicBezTo>
                <a:cubicBezTo>
                  <a:pt x="1239" y="10789"/>
                  <a:pt x="1001" y="10551"/>
                  <a:pt x="1001" y="10265"/>
                </a:cubicBezTo>
                <a:cubicBezTo>
                  <a:pt x="1001" y="9955"/>
                  <a:pt x="1239" y="9717"/>
                  <a:pt x="1548" y="9717"/>
                </a:cubicBezTo>
                <a:close/>
                <a:moveTo>
                  <a:pt x="5764" y="9717"/>
                </a:moveTo>
                <a:cubicBezTo>
                  <a:pt x="6073" y="9717"/>
                  <a:pt x="6288" y="9955"/>
                  <a:pt x="6288" y="10265"/>
                </a:cubicBezTo>
                <a:cubicBezTo>
                  <a:pt x="6288" y="10551"/>
                  <a:pt x="6073" y="10789"/>
                  <a:pt x="5764" y="10789"/>
                </a:cubicBezTo>
                <a:cubicBezTo>
                  <a:pt x="5478" y="10789"/>
                  <a:pt x="5240" y="10551"/>
                  <a:pt x="5240" y="10265"/>
                </a:cubicBezTo>
                <a:cubicBezTo>
                  <a:pt x="5240" y="9955"/>
                  <a:pt x="5478" y="9717"/>
                  <a:pt x="5764" y="9717"/>
                </a:cubicBezTo>
                <a:close/>
                <a:moveTo>
                  <a:pt x="10003" y="9717"/>
                </a:moveTo>
                <a:cubicBezTo>
                  <a:pt x="10288" y="9717"/>
                  <a:pt x="10527" y="9955"/>
                  <a:pt x="10527" y="10265"/>
                </a:cubicBezTo>
                <a:cubicBezTo>
                  <a:pt x="10527" y="10551"/>
                  <a:pt x="10288" y="10789"/>
                  <a:pt x="10003" y="10789"/>
                </a:cubicBezTo>
                <a:cubicBezTo>
                  <a:pt x="9693" y="10789"/>
                  <a:pt x="9455" y="10551"/>
                  <a:pt x="9455" y="10265"/>
                </a:cubicBezTo>
                <a:cubicBezTo>
                  <a:pt x="9455" y="9955"/>
                  <a:pt x="9693" y="9717"/>
                  <a:pt x="10003" y="9717"/>
                </a:cubicBezTo>
                <a:close/>
                <a:moveTo>
                  <a:pt x="3978" y="1"/>
                </a:moveTo>
                <a:lnTo>
                  <a:pt x="3978" y="2430"/>
                </a:lnTo>
                <a:lnTo>
                  <a:pt x="5430" y="2430"/>
                </a:lnTo>
                <a:lnTo>
                  <a:pt x="5430" y="3216"/>
                </a:lnTo>
                <a:lnTo>
                  <a:pt x="4240" y="3216"/>
                </a:lnTo>
                <a:lnTo>
                  <a:pt x="4240" y="3930"/>
                </a:lnTo>
                <a:lnTo>
                  <a:pt x="3049" y="3930"/>
                </a:lnTo>
                <a:lnTo>
                  <a:pt x="3049" y="3216"/>
                </a:lnTo>
                <a:lnTo>
                  <a:pt x="1" y="3216"/>
                </a:lnTo>
                <a:lnTo>
                  <a:pt x="1" y="5359"/>
                </a:lnTo>
                <a:lnTo>
                  <a:pt x="1191" y="5359"/>
                </a:lnTo>
                <a:lnTo>
                  <a:pt x="1191" y="6121"/>
                </a:lnTo>
                <a:lnTo>
                  <a:pt x="1" y="6121"/>
                </a:lnTo>
                <a:lnTo>
                  <a:pt x="1" y="8265"/>
                </a:lnTo>
                <a:lnTo>
                  <a:pt x="1191" y="8265"/>
                </a:lnTo>
                <a:lnTo>
                  <a:pt x="1191" y="9098"/>
                </a:lnTo>
                <a:cubicBezTo>
                  <a:pt x="667" y="9241"/>
                  <a:pt x="286" y="9717"/>
                  <a:pt x="286" y="10265"/>
                </a:cubicBezTo>
                <a:cubicBezTo>
                  <a:pt x="286" y="10956"/>
                  <a:pt x="834" y="11480"/>
                  <a:pt x="1501" y="11480"/>
                </a:cubicBezTo>
                <a:cubicBezTo>
                  <a:pt x="2191" y="11480"/>
                  <a:pt x="2739" y="10956"/>
                  <a:pt x="2739" y="10265"/>
                </a:cubicBezTo>
                <a:cubicBezTo>
                  <a:pt x="2739" y="9693"/>
                  <a:pt x="2334" y="9241"/>
                  <a:pt x="1834" y="9098"/>
                </a:cubicBezTo>
                <a:lnTo>
                  <a:pt x="1834" y="8265"/>
                </a:lnTo>
                <a:lnTo>
                  <a:pt x="3025" y="8265"/>
                </a:lnTo>
                <a:lnTo>
                  <a:pt x="3025" y="6121"/>
                </a:lnTo>
                <a:lnTo>
                  <a:pt x="1834" y="6121"/>
                </a:lnTo>
                <a:lnTo>
                  <a:pt x="1834" y="5359"/>
                </a:lnTo>
                <a:lnTo>
                  <a:pt x="3025" y="5359"/>
                </a:lnTo>
                <a:lnTo>
                  <a:pt x="3025" y="4597"/>
                </a:lnTo>
                <a:lnTo>
                  <a:pt x="4216" y="4597"/>
                </a:lnTo>
                <a:lnTo>
                  <a:pt x="4216" y="5359"/>
                </a:lnTo>
                <a:lnTo>
                  <a:pt x="5406" y="5359"/>
                </a:lnTo>
                <a:lnTo>
                  <a:pt x="5406" y="6121"/>
                </a:lnTo>
                <a:lnTo>
                  <a:pt x="4216" y="6121"/>
                </a:lnTo>
                <a:lnTo>
                  <a:pt x="4216" y="8265"/>
                </a:lnTo>
                <a:lnTo>
                  <a:pt x="5406" y="8265"/>
                </a:lnTo>
                <a:lnTo>
                  <a:pt x="5406" y="9098"/>
                </a:lnTo>
                <a:cubicBezTo>
                  <a:pt x="4906" y="9241"/>
                  <a:pt x="4525" y="9717"/>
                  <a:pt x="4525" y="10265"/>
                </a:cubicBezTo>
                <a:cubicBezTo>
                  <a:pt x="4525" y="10956"/>
                  <a:pt x="5049" y="11480"/>
                  <a:pt x="5740" y="11480"/>
                </a:cubicBezTo>
                <a:cubicBezTo>
                  <a:pt x="6430" y="11480"/>
                  <a:pt x="6954" y="10956"/>
                  <a:pt x="6954" y="10265"/>
                </a:cubicBezTo>
                <a:cubicBezTo>
                  <a:pt x="6954" y="9693"/>
                  <a:pt x="6073" y="9098"/>
                  <a:pt x="6073" y="9098"/>
                </a:cubicBezTo>
                <a:lnTo>
                  <a:pt x="6073" y="8265"/>
                </a:lnTo>
                <a:lnTo>
                  <a:pt x="7264" y="8265"/>
                </a:lnTo>
                <a:lnTo>
                  <a:pt x="7264" y="6121"/>
                </a:lnTo>
                <a:lnTo>
                  <a:pt x="6073" y="6121"/>
                </a:lnTo>
                <a:lnTo>
                  <a:pt x="6073" y="5359"/>
                </a:lnTo>
                <a:lnTo>
                  <a:pt x="7264" y="5359"/>
                </a:lnTo>
                <a:lnTo>
                  <a:pt x="7264" y="4597"/>
                </a:lnTo>
                <a:lnTo>
                  <a:pt x="8455" y="4597"/>
                </a:lnTo>
                <a:lnTo>
                  <a:pt x="8455" y="5359"/>
                </a:lnTo>
                <a:lnTo>
                  <a:pt x="9645" y="5359"/>
                </a:lnTo>
                <a:lnTo>
                  <a:pt x="9645" y="6121"/>
                </a:lnTo>
                <a:lnTo>
                  <a:pt x="8455" y="6121"/>
                </a:lnTo>
                <a:lnTo>
                  <a:pt x="8455" y="8265"/>
                </a:lnTo>
                <a:lnTo>
                  <a:pt x="9645" y="8265"/>
                </a:lnTo>
                <a:lnTo>
                  <a:pt x="9645" y="9098"/>
                </a:lnTo>
                <a:cubicBezTo>
                  <a:pt x="9122" y="9241"/>
                  <a:pt x="8740" y="9717"/>
                  <a:pt x="8740" y="10265"/>
                </a:cubicBezTo>
                <a:cubicBezTo>
                  <a:pt x="8740" y="10956"/>
                  <a:pt x="9288" y="11480"/>
                  <a:pt x="9955" y="11480"/>
                </a:cubicBezTo>
                <a:cubicBezTo>
                  <a:pt x="10646" y="11480"/>
                  <a:pt x="11193" y="10956"/>
                  <a:pt x="11193" y="10265"/>
                </a:cubicBezTo>
                <a:cubicBezTo>
                  <a:pt x="11193" y="9693"/>
                  <a:pt x="10789" y="9241"/>
                  <a:pt x="10288" y="9098"/>
                </a:cubicBezTo>
                <a:lnTo>
                  <a:pt x="10288" y="8265"/>
                </a:lnTo>
                <a:lnTo>
                  <a:pt x="11479" y="8265"/>
                </a:lnTo>
                <a:lnTo>
                  <a:pt x="11479" y="6121"/>
                </a:lnTo>
                <a:lnTo>
                  <a:pt x="10288" y="6121"/>
                </a:lnTo>
                <a:lnTo>
                  <a:pt x="10288" y="5359"/>
                </a:lnTo>
                <a:lnTo>
                  <a:pt x="11551" y="5359"/>
                </a:lnTo>
                <a:lnTo>
                  <a:pt x="11551" y="3192"/>
                </a:lnTo>
                <a:lnTo>
                  <a:pt x="8479" y="3192"/>
                </a:lnTo>
                <a:lnTo>
                  <a:pt x="8479" y="3907"/>
                </a:lnTo>
                <a:lnTo>
                  <a:pt x="7288" y="3907"/>
                </a:lnTo>
                <a:lnTo>
                  <a:pt x="7288" y="3192"/>
                </a:lnTo>
                <a:lnTo>
                  <a:pt x="6097" y="3192"/>
                </a:lnTo>
                <a:lnTo>
                  <a:pt x="6097" y="2430"/>
                </a:lnTo>
                <a:lnTo>
                  <a:pt x="7574" y="2430"/>
                </a:lnTo>
                <a:lnTo>
                  <a:pt x="7574" y="1"/>
                </a:lnTo>
                <a:close/>
              </a:path>
            </a:pathLst>
          </a:custGeom>
          <a:solidFill>
            <a:srgbClr val="001D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6F7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C6FA4ED-079F-23F6-B40F-6F2EF169DF33}"/>
              </a:ext>
            </a:extLst>
          </p:cNvPr>
          <p:cNvSpPr txBox="1"/>
          <p:nvPr/>
        </p:nvSpPr>
        <p:spPr>
          <a:xfrm>
            <a:off x="10066125" y="1409075"/>
            <a:ext cx="158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38F3B"/>
              </a:buClr>
              <a:buSzPct val="150000"/>
            </a:pPr>
            <a:r>
              <a:rPr lang="es-MX" sz="1000" dirty="0">
                <a:latin typeface="Volkswagen Serial" panose="02000000000000000000" pitchFamily="50" charset="0"/>
              </a:rPr>
              <a:t>Estación Javier Solano</a:t>
            </a:r>
            <a:endParaRPr lang="es-CO" sz="1000" dirty="0">
              <a:latin typeface="Volkswagen Serial" panose="02000000000000000000" pitchFamily="50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81B41E0-15BD-A127-5DC7-0FA0F7211307}"/>
              </a:ext>
            </a:extLst>
          </p:cNvPr>
          <p:cNvSpPr/>
          <p:nvPr/>
        </p:nvSpPr>
        <p:spPr>
          <a:xfrm>
            <a:off x="10051836" y="1503113"/>
            <a:ext cx="57600" cy="58143"/>
          </a:xfrm>
          <a:prstGeom prst="rect">
            <a:avLst/>
          </a:prstGeom>
          <a:solidFill>
            <a:srgbClr val="70B8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95EBC1C6-9BF3-2865-5269-2FE4B5492971}"/>
              </a:ext>
            </a:extLst>
          </p:cNvPr>
          <p:cNvGrpSpPr/>
          <p:nvPr/>
        </p:nvGrpSpPr>
        <p:grpSpPr>
          <a:xfrm>
            <a:off x="7998308" y="1614770"/>
            <a:ext cx="3938558" cy="4651409"/>
            <a:chOff x="7998308" y="1614770"/>
            <a:chExt cx="3938558" cy="4651409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757BA45C-B700-8618-8953-8198BB9074D2}"/>
                </a:ext>
              </a:extLst>
            </p:cNvPr>
            <p:cNvGrpSpPr/>
            <p:nvPr/>
          </p:nvGrpSpPr>
          <p:grpSpPr>
            <a:xfrm>
              <a:off x="7998308" y="1614770"/>
              <a:ext cx="3938558" cy="4651409"/>
              <a:chOff x="375671" y="328491"/>
              <a:chExt cx="4580489" cy="5501898"/>
            </a:xfrm>
          </p:grpSpPr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B6BCF236-37E3-937B-719E-590CBB172045}"/>
                  </a:ext>
                </a:extLst>
              </p:cNvPr>
              <p:cNvGrpSpPr/>
              <p:nvPr/>
            </p:nvGrpSpPr>
            <p:grpSpPr>
              <a:xfrm>
                <a:off x="375671" y="328491"/>
                <a:ext cx="4580489" cy="5501898"/>
                <a:chOff x="683844" y="1126972"/>
                <a:chExt cx="3765287" cy="4788113"/>
              </a:xfrm>
            </p:grpSpPr>
            <p:pic>
              <p:nvPicPr>
                <p:cNvPr id="12" name="Imagen 11">
                  <a:extLst>
                    <a:ext uri="{FF2B5EF4-FFF2-40B4-BE49-F238E27FC236}">
                      <a16:creationId xmlns:a16="http://schemas.microsoft.com/office/drawing/2014/main" id="{E4C5F17C-8DA8-1AD6-6969-3CB8D495D0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r="24387"/>
                <a:stretch/>
              </p:blipFill>
              <p:spPr>
                <a:xfrm>
                  <a:off x="683844" y="1126972"/>
                  <a:ext cx="3765287" cy="478811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id="{261B45D3-29E7-FEBA-8CB9-7F79233F5937}"/>
                    </a:ext>
                  </a:extLst>
                </p:cNvPr>
                <p:cNvSpPr/>
                <p:nvPr/>
              </p:nvSpPr>
              <p:spPr>
                <a:xfrm>
                  <a:off x="3691486" y="1389380"/>
                  <a:ext cx="757645" cy="9927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5B407605-4B94-4637-687A-EE264BACDCC3}"/>
                  </a:ext>
                </a:extLst>
              </p:cNvPr>
              <p:cNvSpPr/>
              <p:nvPr/>
            </p:nvSpPr>
            <p:spPr>
              <a:xfrm flipH="1">
                <a:off x="3882089" y="2684708"/>
                <a:ext cx="3152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s-CO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1" name="Gráfico 20" descr="Bombero">
              <a:extLst>
                <a:ext uri="{FF2B5EF4-FFF2-40B4-BE49-F238E27FC236}">
                  <a16:creationId xmlns:a16="http://schemas.microsoft.com/office/drawing/2014/main" id="{3EA0429C-B4C2-72AF-81F1-5CCBF2460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13065" y="2598420"/>
              <a:ext cx="249070" cy="249070"/>
            </a:xfrm>
            <a:prstGeom prst="rect">
              <a:avLst/>
            </a:prstGeom>
          </p:spPr>
        </p:pic>
        <p:pic>
          <p:nvPicPr>
            <p:cNvPr id="22" name="Gráfico 21" descr="Bombero">
              <a:extLst>
                <a:ext uri="{FF2B5EF4-FFF2-40B4-BE49-F238E27FC236}">
                  <a16:creationId xmlns:a16="http://schemas.microsoft.com/office/drawing/2014/main" id="{F2F2D2B0-C3F1-163F-794F-EC95A2954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111085" y="3954780"/>
              <a:ext cx="249070" cy="249070"/>
            </a:xfrm>
            <a:prstGeom prst="rect">
              <a:avLst/>
            </a:prstGeom>
          </p:spPr>
        </p:pic>
        <p:pic>
          <p:nvPicPr>
            <p:cNvPr id="23" name="Gráfico 22" descr="Bombero">
              <a:extLst>
                <a:ext uri="{FF2B5EF4-FFF2-40B4-BE49-F238E27FC236}">
                  <a16:creationId xmlns:a16="http://schemas.microsoft.com/office/drawing/2014/main" id="{50DA2B8E-AD76-43BB-20A1-F9B7C2541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33205" y="3467100"/>
              <a:ext cx="249070" cy="249070"/>
            </a:xfrm>
            <a:prstGeom prst="rect">
              <a:avLst/>
            </a:prstGeom>
          </p:spPr>
        </p:pic>
        <p:pic>
          <p:nvPicPr>
            <p:cNvPr id="24" name="Gráfico 23" descr="Bombero">
              <a:extLst>
                <a:ext uri="{FF2B5EF4-FFF2-40B4-BE49-F238E27FC236}">
                  <a16:creationId xmlns:a16="http://schemas.microsoft.com/office/drawing/2014/main" id="{E5CC3573-6256-169E-3AF4-1AE921548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115145" y="4160520"/>
              <a:ext cx="249070" cy="249070"/>
            </a:xfrm>
            <a:prstGeom prst="rect">
              <a:avLst/>
            </a:prstGeom>
          </p:spPr>
        </p:pic>
        <p:pic>
          <p:nvPicPr>
            <p:cNvPr id="25" name="Gráfico 24" descr="Bombero">
              <a:extLst>
                <a:ext uri="{FF2B5EF4-FFF2-40B4-BE49-F238E27FC236}">
                  <a16:creationId xmlns:a16="http://schemas.microsoft.com/office/drawing/2014/main" id="{51035BDE-C903-3BBE-F19D-5C69E364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421725" y="5349240"/>
              <a:ext cx="249070" cy="249070"/>
            </a:xfrm>
            <a:prstGeom prst="rect">
              <a:avLst/>
            </a:prstGeom>
          </p:spPr>
        </p:pic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BE884B8-7F58-BE07-6A44-B1F1CF9A6545}"/>
              </a:ext>
            </a:extLst>
          </p:cNvPr>
          <p:cNvSpPr txBox="1"/>
          <p:nvPr/>
        </p:nvSpPr>
        <p:spPr>
          <a:xfrm>
            <a:off x="10066120" y="1561475"/>
            <a:ext cx="158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38F3B"/>
              </a:buClr>
              <a:buSzPct val="150000"/>
            </a:pPr>
            <a:r>
              <a:rPr lang="es-MX" sz="1000" dirty="0">
                <a:latin typeface="Volkswagen Serial" panose="02000000000000000000" pitchFamily="50" charset="0"/>
              </a:rPr>
              <a:t>Estación Central</a:t>
            </a:r>
            <a:endParaRPr lang="es-CO" sz="1000" dirty="0">
              <a:latin typeface="Volkswagen Serial" panose="02000000000000000000" pitchFamily="50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64B6C655-6E05-97EB-7484-D3D37DB9AFD5}"/>
              </a:ext>
            </a:extLst>
          </p:cNvPr>
          <p:cNvSpPr/>
          <p:nvPr/>
        </p:nvSpPr>
        <p:spPr>
          <a:xfrm>
            <a:off x="10051831" y="1655513"/>
            <a:ext cx="57600" cy="58143"/>
          </a:xfrm>
          <a:prstGeom prst="rect">
            <a:avLst/>
          </a:prstGeom>
          <a:solidFill>
            <a:srgbClr val="202E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916DC59-68DE-723A-C2C3-2E9897B475D6}"/>
              </a:ext>
            </a:extLst>
          </p:cNvPr>
          <p:cNvSpPr txBox="1"/>
          <p:nvPr/>
        </p:nvSpPr>
        <p:spPr>
          <a:xfrm>
            <a:off x="10066120" y="1722332"/>
            <a:ext cx="158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38F3B"/>
              </a:buClr>
              <a:buSzPct val="150000"/>
            </a:pPr>
            <a:r>
              <a:rPr lang="es-MX" sz="1000" dirty="0">
                <a:latin typeface="Volkswagen Serial" panose="02000000000000000000" pitchFamily="50" charset="0"/>
              </a:rPr>
              <a:t>Estación El Edén</a:t>
            </a:r>
            <a:endParaRPr lang="es-CO" sz="1000" dirty="0">
              <a:latin typeface="Volkswagen Serial" panose="02000000000000000000" pitchFamily="50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0794812-FDCC-3CBD-E465-B18B287A41BB}"/>
              </a:ext>
            </a:extLst>
          </p:cNvPr>
          <p:cNvSpPr/>
          <p:nvPr/>
        </p:nvSpPr>
        <p:spPr>
          <a:xfrm>
            <a:off x="10051831" y="1816370"/>
            <a:ext cx="57600" cy="58143"/>
          </a:xfrm>
          <a:prstGeom prst="rect">
            <a:avLst/>
          </a:prstGeom>
          <a:solidFill>
            <a:srgbClr val="0F73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38C17CE-8E3C-5019-2B02-A9D58A8AD4F6}"/>
              </a:ext>
            </a:extLst>
          </p:cNvPr>
          <p:cNvSpPr txBox="1"/>
          <p:nvPr/>
        </p:nvSpPr>
        <p:spPr>
          <a:xfrm>
            <a:off x="10066115" y="1874732"/>
            <a:ext cx="158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38F3B"/>
              </a:buClr>
              <a:buSzPct val="150000"/>
            </a:pPr>
            <a:r>
              <a:rPr lang="es-MX" sz="1000" dirty="0">
                <a:latin typeface="Volkswagen Serial" panose="02000000000000000000" pitchFamily="50" charset="0"/>
              </a:rPr>
              <a:t>Estación La 17</a:t>
            </a:r>
            <a:endParaRPr lang="es-CO" sz="1000" dirty="0">
              <a:latin typeface="Volkswagen Serial" panose="02000000000000000000" pitchFamily="50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3E6A7B5C-2991-9C28-DF00-16B51A9AD945}"/>
              </a:ext>
            </a:extLst>
          </p:cNvPr>
          <p:cNvSpPr/>
          <p:nvPr/>
        </p:nvSpPr>
        <p:spPr>
          <a:xfrm>
            <a:off x="10051826" y="1968770"/>
            <a:ext cx="57600" cy="58143"/>
          </a:xfrm>
          <a:prstGeom prst="rect">
            <a:avLst/>
          </a:prstGeom>
          <a:solidFill>
            <a:srgbClr val="EC2B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2E6230B-CDCB-4DF8-CF1E-F90D6571DBF5}"/>
              </a:ext>
            </a:extLst>
          </p:cNvPr>
          <p:cNvSpPr txBox="1"/>
          <p:nvPr/>
        </p:nvSpPr>
        <p:spPr>
          <a:xfrm>
            <a:off x="10066115" y="2038585"/>
            <a:ext cx="158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38F3B"/>
              </a:buClr>
              <a:buSzPct val="150000"/>
            </a:pPr>
            <a:r>
              <a:rPr lang="es-MX" sz="1000" dirty="0">
                <a:latin typeface="Volkswagen Serial" panose="02000000000000000000" pitchFamily="50" charset="0"/>
              </a:rPr>
              <a:t>Estación La Ciudadela</a:t>
            </a:r>
            <a:endParaRPr lang="es-CO" sz="1000" dirty="0">
              <a:latin typeface="Volkswagen Serial" panose="02000000000000000000" pitchFamily="50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740BEFC-1E4B-91D9-3ED3-A18FF933A4CB}"/>
              </a:ext>
            </a:extLst>
          </p:cNvPr>
          <p:cNvSpPr/>
          <p:nvPr/>
        </p:nvSpPr>
        <p:spPr>
          <a:xfrm>
            <a:off x="10051826" y="2132623"/>
            <a:ext cx="57600" cy="58143"/>
          </a:xfrm>
          <a:prstGeom prst="rect">
            <a:avLst/>
          </a:prstGeom>
          <a:solidFill>
            <a:srgbClr val="F688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68A3533-EB62-98EA-9D59-DF8C801602BB}"/>
              </a:ext>
            </a:extLst>
          </p:cNvPr>
          <p:cNvSpPr/>
          <p:nvPr/>
        </p:nvSpPr>
        <p:spPr>
          <a:xfrm>
            <a:off x="1293551" y="6295667"/>
            <a:ext cx="10898450" cy="342658"/>
          </a:xfrm>
          <a:prstGeom prst="rect">
            <a:avLst/>
          </a:prstGeom>
          <a:solidFill>
            <a:srgbClr val="6AA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5DC0D187-E043-4B18-4241-29AD09AAC32B}"/>
              </a:ext>
            </a:extLst>
          </p:cNvPr>
          <p:cNvSpPr txBox="1">
            <a:spLocks/>
          </p:cNvSpPr>
          <p:nvPr/>
        </p:nvSpPr>
        <p:spPr>
          <a:xfrm>
            <a:off x="3750091" y="4218868"/>
            <a:ext cx="3275408" cy="57750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9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Personal vinculado </a:t>
            </a:r>
          </a:p>
          <a:p>
            <a:pPr algn="ctr"/>
            <a:r>
              <a:rPr lang="es-ES" sz="19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178</a:t>
            </a:r>
            <a:endParaRPr lang="es-CO" sz="1900" i="1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grpSp>
        <p:nvGrpSpPr>
          <p:cNvPr id="9" name="Google Shape;18170;p87">
            <a:extLst>
              <a:ext uri="{FF2B5EF4-FFF2-40B4-BE49-F238E27FC236}">
                <a16:creationId xmlns:a16="http://schemas.microsoft.com/office/drawing/2014/main" id="{FDAD26BF-552D-EF82-D245-245998664EB6}"/>
              </a:ext>
            </a:extLst>
          </p:cNvPr>
          <p:cNvGrpSpPr/>
          <p:nvPr/>
        </p:nvGrpSpPr>
        <p:grpSpPr>
          <a:xfrm>
            <a:off x="5183029" y="3614164"/>
            <a:ext cx="409531" cy="410617"/>
            <a:chOff x="6679825" y="2693700"/>
            <a:chExt cx="257875" cy="258575"/>
          </a:xfrm>
        </p:grpSpPr>
        <p:sp>
          <p:nvSpPr>
            <p:cNvPr id="11" name="Google Shape;18171;p87">
              <a:extLst>
                <a:ext uri="{FF2B5EF4-FFF2-40B4-BE49-F238E27FC236}">
                  <a16:creationId xmlns:a16="http://schemas.microsoft.com/office/drawing/2014/main" id="{D3768A5F-21E9-5C48-E91C-67EFA23EE743}"/>
                </a:ext>
              </a:extLst>
            </p:cNvPr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172;p87">
              <a:extLst>
                <a:ext uri="{FF2B5EF4-FFF2-40B4-BE49-F238E27FC236}">
                  <a16:creationId xmlns:a16="http://schemas.microsoft.com/office/drawing/2014/main" id="{F7D249C9-BDCE-86E3-6A31-07D7FA8A3B1F}"/>
                </a:ext>
              </a:extLst>
            </p:cNvPr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574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25F7C4A9-C7F7-C06F-40A1-7AC6F8F1DAEC}"/>
              </a:ext>
            </a:extLst>
          </p:cNvPr>
          <p:cNvGrpSpPr/>
          <p:nvPr/>
        </p:nvGrpSpPr>
        <p:grpSpPr>
          <a:xfrm>
            <a:off x="7223608" y="1574856"/>
            <a:ext cx="3938558" cy="4651409"/>
            <a:chOff x="7223608" y="1792570"/>
            <a:chExt cx="3938558" cy="4651409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E9977010-C557-CB56-6F91-238813E1B9ED}"/>
                </a:ext>
              </a:extLst>
            </p:cNvPr>
            <p:cNvGrpSpPr/>
            <p:nvPr/>
          </p:nvGrpSpPr>
          <p:grpSpPr>
            <a:xfrm>
              <a:off x="7223608" y="1792570"/>
              <a:ext cx="3938558" cy="4651409"/>
              <a:chOff x="375671" y="328491"/>
              <a:chExt cx="4580489" cy="5501898"/>
            </a:xfrm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B1E4586B-12E9-AEEA-697A-929554FB7404}"/>
                  </a:ext>
                </a:extLst>
              </p:cNvPr>
              <p:cNvGrpSpPr/>
              <p:nvPr/>
            </p:nvGrpSpPr>
            <p:grpSpPr>
              <a:xfrm>
                <a:off x="375671" y="328491"/>
                <a:ext cx="4580489" cy="5501898"/>
                <a:chOff x="683844" y="1126972"/>
                <a:chExt cx="3765287" cy="4788113"/>
              </a:xfrm>
            </p:grpSpPr>
            <p:pic>
              <p:nvPicPr>
                <p:cNvPr id="22" name="Imagen 21">
                  <a:extLst>
                    <a:ext uri="{FF2B5EF4-FFF2-40B4-BE49-F238E27FC236}">
                      <a16:creationId xmlns:a16="http://schemas.microsoft.com/office/drawing/2014/main" id="{23FD0347-68BC-3462-3975-58DE7D89AA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24387"/>
                <a:stretch/>
              </p:blipFill>
              <p:spPr>
                <a:xfrm>
                  <a:off x="683844" y="1126972"/>
                  <a:ext cx="3765287" cy="478811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3" name="Rectángulo 22">
                  <a:extLst>
                    <a:ext uri="{FF2B5EF4-FFF2-40B4-BE49-F238E27FC236}">
                      <a16:creationId xmlns:a16="http://schemas.microsoft.com/office/drawing/2014/main" id="{FD093BB5-E5A5-8EE4-D23A-90AB1F5B301C}"/>
                    </a:ext>
                  </a:extLst>
                </p:cNvPr>
                <p:cNvSpPr/>
                <p:nvPr/>
              </p:nvSpPr>
              <p:spPr>
                <a:xfrm>
                  <a:off x="3691486" y="1389380"/>
                  <a:ext cx="757645" cy="9927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EC543B68-EBF9-77E0-AAFA-B89D00A29C78}"/>
                  </a:ext>
                </a:extLst>
              </p:cNvPr>
              <p:cNvSpPr/>
              <p:nvPr/>
            </p:nvSpPr>
            <p:spPr>
              <a:xfrm flipH="1">
                <a:off x="3882089" y="2684708"/>
                <a:ext cx="3152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s-CO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C5CED397-F7B1-F418-0580-802E9B4BE341}"/>
                </a:ext>
              </a:extLst>
            </p:cNvPr>
            <p:cNvSpPr/>
            <p:nvPr/>
          </p:nvSpPr>
          <p:spPr>
            <a:xfrm flipH="1">
              <a:off x="9045124" y="4450357"/>
              <a:ext cx="4640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  <a:latin typeface="Webdings" panose="05030102010509060703" pitchFamily="18" charset="2"/>
                </a:rPr>
                <a:t>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7F385028-DBD6-D802-FF33-C36F87C58005}"/>
                </a:ext>
              </a:extLst>
            </p:cNvPr>
            <p:cNvSpPr/>
            <p:nvPr/>
          </p:nvSpPr>
          <p:spPr>
            <a:xfrm flipH="1">
              <a:off x="10112337" y="5333889"/>
              <a:ext cx="4640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  <a:latin typeface="Webdings" panose="05030102010509060703" pitchFamily="18" charset="2"/>
                </a:rPr>
                <a:t>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334A2574-0C21-BF23-3485-0AC48A7E3701}"/>
                </a:ext>
              </a:extLst>
            </p:cNvPr>
            <p:cNvSpPr/>
            <p:nvPr/>
          </p:nvSpPr>
          <p:spPr>
            <a:xfrm flipH="1">
              <a:off x="9635674" y="3545482"/>
              <a:ext cx="4640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400" dirty="0">
                  <a:solidFill>
                    <a:srgbClr val="FFFF00"/>
                  </a:solidFill>
                  <a:latin typeface="Webdings" panose="05030102010509060703" pitchFamily="18" charset="2"/>
                </a:rPr>
                <a:t></a:t>
              </a:r>
              <a:endParaRPr lang="es-CO" sz="1400" dirty="0">
                <a:solidFill>
                  <a:srgbClr val="FFFF00"/>
                </a:solidFill>
              </a:endParaRP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31A454ED-79F1-92F6-CF04-B681D73B191A}"/>
                </a:ext>
              </a:extLst>
            </p:cNvPr>
            <p:cNvSpPr/>
            <p:nvPr/>
          </p:nvSpPr>
          <p:spPr>
            <a:xfrm>
              <a:off x="9664249" y="3545482"/>
              <a:ext cx="403781" cy="369293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042" y="1003301"/>
            <a:ext cx="7362516" cy="569769"/>
          </a:xfrm>
        </p:spPr>
        <p:txBody>
          <a:bodyPr>
            <a:normAutofit/>
          </a:bodyPr>
          <a:lstStyle/>
          <a:p>
            <a:r>
              <a:rPr lang="es-ES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CASAS DE JUSTICIA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18" name="Título 3">
            <a:extLst>
              <a:ext uri="{FF2B5EF4-FFF2-40B4-BE49-F238E27FC236}">
                <a16:creationId xmlns:a16="http://schemas.microsoft.com/office/drawing/2014/main" id="{4BAD2949-16FE-6BAA-A9EB-2609827BA92A}"/>
              </a:ext>
            </a:extLst>
          </p:cNvPr>
          <p:cNvSpPr txBox="1">
            <a:spLocks/>
          </p:cNvSpPr>
          <p:nvPr/>
        </p:nvSpPr>
        <p:spPr>
          <a:xfrm>
            <a:off x="962606" y="1342400"/>
            <a:ext cx="5037129" cy="1720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6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Coordinan la intervención de diferentes entidades del orden nacional y local, para brindar a los ciudadanos una respuesta centralizada que oriente la apropiación ciudadana y comunitaria, en el uso de mecanismos alternativos para la solución pacífica de conflictos.</a:t>
            </a:r>
            <a:endParaRPr lang="es-CO" sz="1600" dirty="0">
              <a:solidFill>
                <a:srgbClr val="102335"/>
              </a:solidFill>
              <a:latin typeface="Volkswagen Serial Medium" panose="02000000000000000000" pitchFamily="50" charset="0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F36C1E76-232F-CD05-3730-E048D5A96244}"/>
              </a:ext>
            </a:extLst>
          </p:cNvPr>
          <p:cNvSpPr txBox="1">
            <a:spLocks/>
          </p:cNvSpPr>
          <p:nvPr/>
        </p:nvSpPr>
        <p:spPr>
          <a:xfrm>
            <a:off x="2267421" y="3645050"/>
            <a:ext cx="2562330" cy="1147636"/>
          </a:xfrm>
          <a:prstGeom prst="roundRect">
            <a:avLst/>
          </a:prstGeom>
          <a:ln w="19050">
            <a:solidFill>
              <a:srgbClr val="001D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5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PROGRAMA</a:t>
            </a:r>
          </a:p>
          <a:p>
            <a:pPr algn="ctr"/>
            <a:r>
              <a:rPr lang="es-MX" sz="15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Mecanismos de Justicia y Conciliación más Eficiente y Cercano al Ciudadano </a:t>
            </a:r>
          </a:p>
        </p:txBody>
      </p:sp>
      <p:pic>
        <p:nvPicPr>
          <p:cNvPr id="14" name="Imagen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  <p:sp>
        <p:nvSpPr>
          <p:cNvPr id="17" name="Google Shape;19262;p94">
            <a:hlinkClick r:id="rId6" action="ppaction://hlinksldjump"/>
          </p:cNvPr>
          <p:cNvSpPr/>
          <p:nvPr/>
        </p:nvSpPr>
        <p:spPr>
          <a:xfrm>
            <a:off x="792691" y="6295667"/>
            <a:ext cx="339830" cy="337742"/>
          </a:xfrm>
          <a:custGeom>
            <a:avLst/>
            <a:gdLst/>
            <a:ahLst/>
            <a:cxnLst/>
            <a:rect l="l" t="t" r="r" b="b"/>
            <a:pathLst>
              <a:path w="11551" h="11480" extrusionOk="0">
                <a:moveTo>
                  <a:pt x="6883" y="644"/>
                </a:moveTo>
                <a:lnTo>
                  <a:pt x="6883" y="1716"/>
                </a:lnTo>
                <a:lnTo>
                  <a:pt x="4668" y="1716"/>
                </a:lnTo>
                <a:lnTo>
                  <a:pt x="4668" y="644"/>
                </a:lnTo>
                <a:close/>
                <a:moveTo>
                  <a:pt x="2406" y="3883"/>
                </a:moveTo>
                <a:lnTo>
                  <a:pt x="2406" y="4669"/>
                </a:lnTo>
                <a:lnTo>
                  <a:pt x="715" y="4669"/>
                </a:lnTo>
                <a:lnTo>
                  <a:pt x="715" y="3883"/>
                </a:lnTo>
                <a:close/>
                <a:moveTo>
                  <a:pt x="6597" y="3883"/>
                </a:moveTo>
                <a:lnTo>
                  <a:pt x="6597" y="4669"/>
                </a:lnTo>
                <a:lnTo>
                  <a:pt x="4906" y="4669"/>
                </a:lnTo>
                <a:lnTo>
                  <a:pt x="4906" y="3883"/>
                </a:lnTo>
                <a:close/>
                <a:moveTo>
                  <a:pt x="10860" y="3883"/>
                </a:moveTo>
                <a:lnTo>
                  <a:pt x="10860" y="4669"/>
                </a:lnTo>
                <a:lnTo>
                  <a:pt x="9169" y="4669"/>
                </a:lnTo>
                <a:lnTo>
                  <a:pt x="9169" y="3883"/>
                </a:lnTo>
                <a:close/>
                <a:moveTo>
                  <a:pt x="2406" y="6812"/>
                </a:moveTo>
                <a:lnTo>
                  <a:pt x="2406" y="7574"/>
                </a:lnTo>
                <a:lnTo>
                  <a:pt x="715" y="7574"/>
                </a:lnTo>
                <a:lnTo>
                  <a:pt x="715" y="6812"/>
                </a:lnTo>
                <a:close/>
                <a:moveTo>
                  <a:pt x="6597" y="6812"/>
                </a:moveTo>
                <a:lnTo>
                  <a:pt x="6597" y="7574"/>
                </a:lnTo>
                <a:lnTo>
                  <a:pt x="4906" y="7574"/>
                </a:lnTo>
                <a:lnTo>
                  <a:pt x="4906" y="6812"/>
                </a:lnTo>
                <a:close/>
                <a:moveTo>
                  <a:pt x="10836" y="6812"/>
                </a:moveTo>
                <a:lnTo>
                  <a:pt x="10836" y="7574"/>
                </a:lnTo>
                <a:lnTo>
                  <a:pt x="9122" y="7574"/>
                </a:lnTo>
                <a:lnTo>
                  <a:pt x="9122" y="6812"/>
                </a:lnTo>
                <a:close/>
                <a:moveTo>
                  <a:pt x="1548" y="9717"/>
                </a:moveTo>
                <a:cubicBezTo>
                  <a:pt x="1834" y="9717"/>
                  <a:pt x="2072" y="9955"/>
                  <a:pt x="2072" y="10265"/>
                </a:cubicBezTo>
                <a:cubicBezTo>
                  <a:pt x="2072" y="10551"/>
                  <a:pt x="1834" y="10789"/>
                  <a:pt x="1548" y="10789"/>
                </a:cubicBezTo>
                <a:cubicBezTo>
                  <a:pt x="1239" y="10789"/>
                  <a:pt x="1001" y="10551"/>
                  <a:pt x="1001" y="10265"/>
                </a:cubicBezTo>
                <a:cubicBezTo>
                  <a:pt x="1001" y="9955"/>
                  <a:pt x="1239" y="9717"/>
                  <a:pt x="1548" y="9717"/>
                </a:cubicBezTo>
                <a:close/>
                <a:moveTo>
                  <a:pt x="5764" y="9717"/>
                </a:moveTo>
                <a:cubicBezTo>
                  <a:pt x="6073" y="9717"/>
                  <a:pt x="6288" y="9955"/>
                  <a:pt x="6288" y="10265"/>
                </a:cubicBezTo>
                <a:cubicBezTo>
                  <a:pt x="6288" y="10551"/>
                  <a:pt x="6073" y="10789"/>
                  <a:pt x="5764" y="10789"/>
                </a:cubicBezTo>
                <a:cubicBezTo>
                  <a:pt x="5478" y="10789"/>
                  <a:pt x="5240" y="10551"/>
                  <a:pt x="5240" y="10265"/>
                </a:cubicBezTo>
                <a:cubicBezTo>
                  <a:pt x="5240" y="9955"/>
                  <a:pt x="5478" y="9717"/>
                  <a:pt x="5764" y="9717"/>
                </a:cubicBezTo>
                <a:close/>
                <a:moveTo>
                  <a:pt x="10003" y="9717"/>
                </a:moveTo>
                <a:cubicBezTo>
                  <a:pt x="10288" y="9717"/>
                  <a:pt x="10527" y="9955"/>
                  <a:pt x="10527" y="10265"/>
                </a:cubicBezTo>
                <a:cubicBezTo>
                  <a:pt x="10527" y="10551"/>
                  <a:pt x="10288" y="10789"/>
                  <a:pt x="10003" y="10789"/>
                </a:cubicBezTo>
                <a:cubicBezTo>
                  <a:pt x="9693" y="10789"/>
                  <a:pt x="9455" y="10551"/>
                  <a:pt x="9455" y="10265"/>
                </a:cubicBezTo>
                <a:cubicBezTo>
                  <a:pt x="9455" y="9955"/>
                  <a:pt x="9693" y="9717"/>
                  <a:pt x="10003" y="9717"/>
                </a:cubicBezTo>
                <a:close/>
                <a:moveTo>
                  <a:pt x="3978" y="1"/>
                </a:moveTo>
                <a:lnTo>
                  <a:pt x="3978" y="2430"/>
                </a:lnTo>
                <a:lnTo>
                  <a:pt x="5430" y="2430"/>
                </a:lnTo>
                <a:lnTo>
                  <a:pt x="5430" y="3216"/>
                </a:lnTo>
                <a:lnTo>
                  <a:pt x="4240" y="3216"/>
                </a:lnTo>
                <a:lnTo>
                  <a:pt x="4240" y="3930"/>
                </a:lnTo>
                <a:lnTo>
                  <a:pt x="3049" y="3930"/>
                </a:lnTo>
                <a:lnTo>
                  <a:pt x="3049" y="3216"/>
                </a:lnTo>
                <a:lnTo>
                  <a:pt x="1" y="3216"/>
                </a:lnTo>
                <a:lnTo>
                  <a:pt x="1" y="5359"/>
                </a:lnTo>
                <a:lnTo>
                  <a:pt x="1191" y="5359"/>
                </a:lnTo>
                <a:lnTo>
                  <a:pt x="1191" y="6121"/>
                </a:lnTo>
                <a:lnTo>
                  <a:pt x="1" y="6121"/>
                </a:lnTo>
                <a:lnTo>
                  <a:pt x="1" y="8265"/>
                </a:lnTo>
                <a:lnTo>
                  <a:pt x="1191" y="8265"/>
                </a:lnTo>
                <a:lnTo>
                  <a:pt x="1191" y="9098"/>
                </a:lnTo>
                <a:cubicBezTo>
                  <a:pt x="667" y="9241"/>
                  <a:pt x="286" y="9717"/>
                  <a:pt x="286" y="10265"/>
                </a:cubicBezTo>
                <a:cubicBezTo>
                  <a:pt x="286" y="10956"/>
                  <a:pt x="834" y="11480"/>
                  <a:pt x="1501" y="11480"/>
                </a:cubicBezTo>
                <a:cubicBezTo>
                  <a:pt x="2191" y="11480"/>
                  <a:pt x="2739" y="10956"/>
                  <a:pt x="2739" y="10265"/>
                </a:cubicBezTo>
                <a:cubicBezTo>
                  <a:pt x="2739" y="9693"/>
                  <a:pt x="2334" y="9241"/>
                  <a:pt x="1834" y="9098"/>
                </a:cubicBezTo>
                <a:lnTo>
                  <a:pt x="1834" y="8265"/>
                </a:lnTo>
                <a:lnTo>
                  <a:pt x="3025" y="8265"/>
                </a:lnTo>
                <a:lnTo>
                  <a:pt x="3025" y="6121"/>
                </a:lnTo>
                <a:lnTo>
                  <a:pt x="1834" y="6121"/>
                </a:lnTo>
                <a:lnTo>
                  <a:pt x="1834" y="5359"/>
                </a:lnTo>
                <a:lnTo>
                  <a:pt x="3025" y="5359"/>
                </a:lnTo>
                <a:lnTo>
                  <a:pt x="3025" y="4597"/>
                </a:lnTo>
                <a:lnTo>
                  <a:pt x="4216" y="4597"/>
                </a:lnTo>
                <a:lnTo>
                  <a:pt x="4216" y="5359"/>
                </a:lnTo>
                <a:lnTo>
                  <a:pt x="5406" y="5359"/>
                </a:lnTo>
                <a:lnTo>
                  <a:pt x="5406" y="6121"/>
                </a:lnTo>
                <a:lnTo>
                  <a:pt x="4216" y="6121"/>
                </a:lnTo>
                <a:lnTo>
                  <a:pt x="4216" y="8265"/>
                </a:lnTo>
                <a:lnTo>
                  <a:pt x="5406" y="8265"/>
                </a:lnTo>
                <a:lnTo>
                  <a:pt x="5406" y="9098"/>
                </a:lnTo>
                <a:cubicBezTo>
                  <a:pt x="4906" y="9241"/>
                  <a:pt x="4525" y="9717"/>
                  <a:pt x="4525" y="10265"/>
                </a:cubicBezTo>
                <a:cubicBezTo>
                  <a:pt x="4525" y="10956"/>
                  <a:pt x="5049" y="11480"/>
                  <a:pt x="5740" y="11480"/>
                </a:cubicBezTo>
                <a:cubicBezTo>
                  <a:pt x="6430" y="11480"/>
                  <a:pt x="6954" y="10956"/>
                  <a:pt x="6954" y="10265"/>
                </a:cubicBezTo>
                <a:cubicBezTo>
                  <a:pt x="6954" y="9693"/>
                  <a:pt x="6073" y="9098"/>
                  <a:pt x="6073" y="9098"/>
                </a:cubicBezTo>
                <a:lnTo>
                  <a:pt x="6073" y="8265"/>
                </a:lnTo>
                <a:lnTo>
                  <a:pt x="7264" y="8265"/>
                </a:lnTo>
                <a:lnTo>
                  <a:pt x="7264" y="6121"/>
                </a:lnTo>
                <a:lnTo>
                  <a:pt x="6073" y="6121"/>
                </a:lnTo>
                <a:lnTo>
                  <a:pt x="6073" y="5359"/>
                </a:lnTo>
                <a:lnTo>
                  <a:pt x="7264" y="5359"/>
                </a:lnTo>
                <a:lnTo>
                  <a:pt x="7264" y="4597"/>
                </a:lnTo>
                <a:lnTo>
                  <a:pt x="8455" y="4597"/>
                </a:lnTo>
                <a:lnTo>
                  <a:pt x="8455" y="5359"/>
                </a:lnTo>
                <a:lnTo>
                  <a:pt x="9645" y="5359"/>
                </a:lnTo>
                <a:lnTo>
                  <a:pt x="9645" y="6121"/>
                </a:lnTo>
                <a:lnTo>
                  <a:pt x="8455" y="6121"/>
                </a:lnTo>
                <a:lnTo>
                  <a:pt x="8455" y="8265"/>
                </a:lnTo>
                <a:lnTo>
                  <a:pt x="9645" y="8265"/>
                </a:lnTo>
                <a:lnTo>
                  <a:pt x="9645" y="9098"/>
                </a:lnTo>
                <a:cubicBezTo>
                  <a:pt x="9122" y="9241"/>
                  <a:pt x="8740" y="9717"/>
                  <a:pt x="8740" y="10265"/>
                </a:cubicBezTo>
                <a:cubicBezTo>
                  <a:pt x="8740" y="10956"/>
                  <a:pt x="9288" y="11480"/>
                  <a:pt x="9955" y="11480"/>
                </a:cubicBezTo>
                <a:cubicBezTo>
                  <a:pt x="10646" y="11480"/>
                  <a:pt x="11193" y="10956"/>
                  <a:pt x="11193" y="10265"/>
                </a:cubicBezTo>
                <a:cubicBezTo>
                  <a:pt x="11193" y="9693"/>
                  <a:pt x="10789" y="9241"/>
                  <a:pt x="10288" y="9098"/>
                </a:cubicBezTo>
                <a:lnTo>
                  <a:pt x="10288" y="8265"/>
                </a:lnTo>
                <a:lnTo>
                  <a:pt x="11479" y="8265"/>
                </a:lnTo>
                <a:lnTo>
                  <a:pt x="11479" y="6121"/>
                </a:lnTo>
                <a:lnTo>
                  <a:pt x="10288" y="6121"/>
                </a:lnTo>
                <a:lnTo>
                  <a:pt x="10288" y="5359"/>
                </a:lnTo>
                <a:lnTo>
                  <a:pt x="11551" y="5359"/>
                </a:lnTo>
                <a:lnTo>
                  <a:pt x="11551" y="3192"/>
                </a:lnTo>
                <a:lnTo>
                  <a:pt x="8479" y="3192"/>
                </a:lnTo>
                <a:lnTo>
                  <a:pt x="8479" y="3907"/>
                </a:lnTo>
                <a:lnTo>
                  <a:pt x="7288" y="3907"/>
                </a:lnTo>
                <a:lnTo>
                  <a:pt x="7288" y="3192"/>
                </a:lnTo>
                <a:lnTo>
                  <a:pt x="6097" y="3192"/>
                </a:lnTo>
                <a:lnTo>
                  <a:pt x="6097" y="2430"/>
                </a:lnTo>
                <a:lnTo>
                  <a:pt x="7574" y="2430"/>
                </a:lnTo>
                <a:lnTo>
                  <a:pt x="7574" y="1"/>
                </a:lnTo>
                <a:close/>
              </a:path>
            </a:pathLst>
          </a:custGeom>
          <a:solidFill>
            <a:srgbClr val="001D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6F7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77CD06F-FD92-3A78-608C-8FF57C0946D5}"/>
              </a:ext>
            </a:extLst>
          </p:cNvPr>
          <p:cNvSpPr txBox="1"/>
          <p:nvPr/>
        </p:nvSpPr>
        <p:spPr>
          <a:xfrm>
            <a:off x="9291420" y="1739275"/>
            <a:ext cx="158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38F3B"/>
              </a:buClr>
              <a:buSzPct val="150000"/>
            </a:pPr>
            <a:r>
              <a:rPr lang="es-MX" sz="1000" dirty="0">
                <a:latin typeface="Volkswagen Serial" panose="02000000000000000000" pitchFamily="50" charset="0"/>
              </a:rPr>
              <a:t>Simón Bolívar</a:t>
            </a:r>
            <a:endParaRPr lang="es-CO" sz="1000" dirty="0">
              <a:latin typeface="Volkswagen Serial" panose="02000000000000000000" pitchFamily="50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70F0511-4DE9-0C6C-5355-184B89C823F4}"/>
              </a:ext>
            </a:extLst>
          </p:cNvPr>
          <p:cNvSpPr/>
          <p:nvPr/>
        </p:nvSpPr>
        <p:spPr>
          <a:xfrm>
            <a:off x="9277131" y="1833313"/>
            <a:ext cx="57600" cy="58143"/>
          </a:xfrm>
          <a:prstGeom prst="rect">
            <a:avLst/>
          </a:prstGeom>
          <a:solidFill>
            <a:srgbClr val="EC2B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67BEBB5-6100-DC04-AA2E-95F57B5691B4}"/>
              </a:ext>
            </a:extLst>
          </p:cNvPr>
          <p:cNvSpPr/>
          <p:nvPr/>
        </p:nvSpPr>
        <p:spPr>
          <a:xfrm>
            <a:off x="9277131" y="1994170"/>
            <a:ext cx="57600" cy="58143"/>
          </a:xfrm>
          <a:prstGeom prst="rect">
            <a:avLst/>
          </a:prstGeom>
          <a:solidFill>
            <a:srgbClr val="0F73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3847BCC-FBBC-0010-125B-BCEA396A13BA}"/>
              </a:ext>
            </a:extLst>
          </p:cNvPr>
          <p:cNvSpPr txBox="1"/>
          <p:nvPr/>
        </p:nvSpPr>
        <p:spPr>
          <a:xfrm>
            <a:off x="9291415" y="2052532"/>
            <a:ext cx="140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38F3B"/>
              </a:buClr>
              <a:buSzPct val="150000"/>
            </a:pPr>
            <a:r>
              <a:rPr lang="es-MX" sz="1000" dirty="0">
                <a:latin typeface="Volkswagen Serial" panose="02000000000000000000" pitchFamily="50" charset="0"/>
              </a:rPr>
              <a:t>Propuesta Nueva Casa de Justicia</a:t>
            </a:r>
            <a:endParaRPr lang="es-CO" sz="1000" dirty="0">
              <a:latin typeface="Volkswagen Serial" panose="02000000000000000000" pitchFamily="50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779420C-231E-9A08-F68D-65315AE7199A}"/>
              </a:ext>
            </a:extLst>
          </p:cNvPr>
          <p:cNvSpPr/>
          <p:nvPr/>
        </p:nvSpPr>
        <p:spPr>
          <a:xfrm>
            <a:off x="9277126" y="2146570"/>
            <a:ext cx="57600" cy="58143"/>
          </a:xfrm>
          <a:prstGeom prst="rect">
            <a:avLst/>
          </a:prstGeom>
          <a:solidFill>
            <a:srgbClr val="202E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50E44F1-ECAE-05AD-82FE-842E9C22709E}"/>
              </a:ext>
            </a:extLst>
          </p:cNvPr>
          <p:cNvSpPr txBox="1"/>
          <p:nvPr/>
        </p:nvSpPr>
        <p:spPr>
          <a:xfrm>
            <a:off x="9291264" y="1895752"/>
            <a:ext cx="158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38F3B"/>
              </a:buClr>
              <a:buSzPct val="150000"/>
            </a:pPr>
            <a:r>
              <a:rPr lang="es-MX" sz="1000" dirty="0">
                <a:latin typeface="Volkswagen Serial" panose="02000000000000000000" pitchFamily="50" charset="0"/>
              </a:rPr>
              <a:t>La Paz</a:t>
            </a:r>
            <a:endParaRPr lang="es-CO" sz="1000" dirty="0">
              <a:latin typeface="Volkswagen Serial" panose="02000000000000000000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EBF91B4-D4D0-32E4-7920-BD4E9325D6CE}"/>
              </a:ext>
            </a:extLst>
          </p:cNvPr>
          <p:cNvSpPr/>
          <p:nvPr/>
        </p:nvSpPr>
        <p:spPr>
          <a:xfrm>
            <a:off x="1293551" y="6295667"/>
            <a:ext cx="10898450" cy="342658"/>
          </a:xfrm>
          <a:prstGeom prst="rect">
            <a:avLst/>
          </a:prstGeom>
          <a:solidFill>
            <a:srgbClr val="6AA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97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302" y="799104"/>
            <a:ext cx="9262155" cy="569769"/>
          </a:xfrm>
        </p:spPr>
        <p:txBody>
          <a:bodyPr>
            <a:normAutofit/>
          </a:bodyPr>
          <a:lstStyle/>
          <a:p>
            <a:r>
              <a:rPr lang="es-MX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INSTANCIAS DE INTERLOCUCIÓN Y COORDINACIÓN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18" name="Título 3">
            <a:extLst>
              <a:ext uri="{FF2B5EF4-FFF2-40B4-BE49-F238E27FC236}">
                <a16:creationId xmlns:a16="http://schemas.microsoft.com/office/drawing/2014/main" id="{4BAD2949-16FE-6BAA-A9EB-2609827BA92A}"/>
              </a:ext>
            </a:extLst>
          </p:cNvPr>
          <p:cNvSpPr txBox="1">
            <a:spLocks/>
          </p:cNvSpPr>
          <p:nvPr/>
        </p:nvSpPr>
        <p:spPr>
          <a:xfrm>
            <a:off x="1174985" y="1563073"/>
            <a:ext cx="9681702" cy="46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600" b="1" i="1" dirty="0">
                <a:solidFill>
                  <a:srgbClr val="6AA842"/>
                </a:solidFill>
                <a:latin typeface="Volkswagen Serial Medium" panose="02000000000000000000" pitchFamily="50" charset="0"/>
              </a:rPr>
              <a:t>Decreto No. 0145 de 2023 (Gaceta No. 1013)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Comité Distrital de Asuntos indígenas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Comité Distrital de Libertad Religiosa y de Cultos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Comité Distrital para la Lucha Contra la Trata de Personas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Comité Distrital de Derechos Humanos y Derecho Internacional Humanitario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Mesa Distrital de Participación de Víctimas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Subcomité de Prevención, Protección y Garantía de No Repetición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Comisión Distrital para la Seguridad, Convivencia y Comodidad para los Espectáculos de Fútbol Profesional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Comité Distrital de Casas de Justicia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Comisión Distrital para la Coordinación y Seguimiento de los Procesos Electorales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Consejo Distrital de Protección al Consumidor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Comité Distrital de Seguimiento al Sistema Penitenciario y Carcelario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Comité Civil de Convivencia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600" dirty="0">
              <a:solidFill>
                <a:srgbClr val="102335"/>
              </a:solidFill>
              <a:latin typeface="Volkswagen Serial Medium" panose="02000000000000000000" pitchFamily="50" charset="0"/>
            </a:endParaRPr>
          </a:p>
          <a:p>
            <a:pPr algn="just"/>
            <a:r>
              <a:rPr lang="es-MX" sz="1600" b="1" i="1" dirty="0">
                <a:solidFill>
                  <a:srgbClr val="6AA842"/>
                </a:solidFill>
                <a:latin typeface="Volkswagen Serial Medium" panose="02000000000000000000" pitchFamily="50" charset="0"/>
              </a:rPr>
              <a:t>Decreto No. 0236 de 2021 (Gaceta No. 837)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Mesa Migratoria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500" dirty="0">
              <a:solidFill>
                <a:srgbClr val="102335"/>
              </a:solidFill>
              <a:latin typeface="Volkswagen Serial Medium" panose="02000000000000000000" pitchFamily="50" charset="0"/>
            </a:endParaRPr>
          </a:p>
          <a:p>
            <a:pPr algn="just"/>
            <a:r>
              <a:rPr lang="es-MX" sz="1600" b="1" i="1" dirty="0">
                <a:solidFill>
                  <a:srgbClr val="6AA842"/>
                </a:solidFill>
                <a:latin typeface="Volkswagen Serial Medium" panose="02000000000000000000" pitchFamily="50" charset="0"/>
              </a:rPr>
              <a:t>Decreto No. 0160 de 2023 (Gaceta No. 1022)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Comité de Evaluación y Control de Espectáculos y/o Actividades de Aglomeración de Público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Puesto de Mando Unificado (PMU)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600" dirty="0">
              <a:solidFill>
                <a:srgbClr val="102335"/>
              </a:solidFill>
              <a:latin typeface="Volkswagen Serial Medium" panose="02000000000000000000" pitchFamily="50" charset="0"/>
            </a:endParaRPr>
          </a:p>
        </p:txBody>
      </p:sp>
      <p:pic>
        <p:nvPicPr>
          <p:cNvPr id="9" name="Imagen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8002A9E-E255-968C-C4C5-B79F4F6F5112}"/>
              </a:ext>
            </a:extLst>
          </p:cNvPr>
          <p:cNvSpPr/>
          <p:nvPr/>
        </p:nvSpPr>
        <p:spPr>
          <a:xfrm>
            <a:off x="854302" y="6295667"/>
            <a:ext cx="11337699" cy="341406"/>
          </a:xfrm>
          <a:prstGeom prst="rect">
            <a:avLst/>
          </a:prstGeom>
          <a:solidFill>
            <a:srgbClr val="6AA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44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7564"/>
            <a:ext cx="12192000" cy="569769"/>
          </a:xfrm>
        </p:spPr>
        <p:txBody>
          <a:bodyPr>
            <a:normAutofit/>
          </a:bodyPr>
          <a:lstStyle/>
          <a:p>
            <a:pPr algn="ctr"/>
            <a:r>
              <a:rPr lang="es-ES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HITOS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pic>
        <p:nvPicPr>
          <p:cNvPr id="31" name="Imagen 3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  <p:sp>
        <p:nvSpPr>
          <p:cNvPr id="26" name="Título 3">
            <a:extLst>
              <a:ext uri="{FF2B5EF4-FFF2-40B4-BE49-F238E27FC236}">
                <a16:creationId xmlns:a16="http://schemas.microsoft.com/office/drawing/2014/main" id="{F36C1E76-232F-CD05-3730-E048D5A96244}"/>
              </a:ext>
            </a:extLst>
          </p:cNvPr>
          <p:cNvSpPr txBox="1">
            <a:spLocks/>
          </p:cNvSpPr>
          <p:nvPr/>
        </p:nvSpPr>
        <p:spPr>
          <a:xfrm>
            <a:off x="854303" y="2788043"/>
            <a:ext cx="3128978" cy="2045213"/>
          </a:xfrm>
          <a:prstGeom prst="roundRect">
            <a:avLst/>
          </a:prstGeom>
          <a:ln w="19050">
            <a:solidFill>
              <a:srgbClr val="001D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3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Construcción</a:t>
            </a:r>
          </a:p>
          <a:p>
            <a:pPr algn="ctr"/>
            <a:r>
              <a:rPr lang="es-MX" sz="14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CENTRO DE BIENESTAR ANIMAL</a:t>
            </a:r>
          </a:p>
          <a:p>
            <a:pPr algn="ctr"/>
            <a:r>
              <a:rPr lang="es-ES" sz="1100" b="1" dirty="0">
                <a:solidFill>
                  <a:srgbClr val="C00000"/>
                </a:solidFill>
                <a:latin typeface="Volkswagen Serial Medium" panose="02000000000000000000" pitchFamily="50" charset="0"/>
              </a:rPr>
              <a:t>      Vía 11 No. 4-413 Juan Mina </a:t>
            </a:r>
            <a:endParaRPr lang="es-MX" sz="1100" i="1" dirty="0">
              <a:solidFill>
                <a:srgbClr val="001D33"/>
              </a:solidFill>
              <a:latin typeface="Volkswagen Serial Medium" panose="02000000000000000000" pitchFamily="50" charset="0"/>
            </a:endParaRPr>
          </a:p>
          <a:p>
            <a:pPr algn="ctr"/>
            <a:endParaRPr lang="es-MX" sz="1200" i="1" dirty="0">
              <a:solidFill>
                <a:srgbClr val="001D33"/>
              </a:solidFill>
              <a:latin typeface="Volkswagen Serial Medium" panose="02000000000000000000" pitchFamily="50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es-MX" sz="1200" i="1" dirty="0">
              <a:solidFill>
                <a:srgbClr val="001D33"/>
              </a:solidFill>
              <a:latin typeface="Volkswagen Serial Medium" panose="02000000000000000000" pitchFamily="50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Área 3,100m2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Caniles: 84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i="1" dirty="0" err="1">
                <a:solidFill>
                  <a:srgbClr val="001D33"/>
                </a:solidFill>
                <a:latin typeface="Volkswagen Serial Medium" panose="02000000000000000000" pitchFamily="50" charset="0"/>
              </a:rPr>
              <a:t>Gatiles</a:t>
            </a:r>
            <a:r>
              <a:rPr lang="es-MX" sz="12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: 30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3 Pesebreras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2.900 Animales atendidos (5 meses)</a:t>
            </a:r>
          </a:p>
          <a:p>
            <a:pPr algn="ctr"/>
            <a:endParaRPr lang="es-ES" sz="1200" i="1" u="sng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28" name="Título 3">
            <a:extLst>
              <a:ext uri="{FF2B5EF4-FFF2-40B4-BE49-F238E27FC236}">
                <a16:creationId xmlns:a16="http://schemas.microsoft.com/office/drawing/2014/main" id="{F36C1E76-232F-CD05-3730-E048D5A96244}"/>
              </a:ext>
            </a:extLst>
          </p:cNvPr>
          <p:cNvSpPr txBox="1">
            <a:spLocks/>
          </p:cNvSpPr>
          <p:nvPr/>
        </p:nvSpPr>
        <p:spPr>
          <a:xfrm>
            <a:off x="8238978" y="2788044"/>
            <a:ext cx="3128978" cy="2045213"/>
          </a:xfrm>
          <a:prstGeom prst="roundRect">
            <a:avLst/>
          </a:prstGeom>
          <a:ln w="19050">
            <a:solidFill>
              <a:srgbClr val="001D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3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Creación</a:t>
            </a:r>
          </a:p>
          <a:p>
            <a:pPr algn="ctr"/>
            <a:r>
              <a:rPr lang="es-MX" sz="14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Marca MANOS LIBRES</a:t>
            </a:r>
          </a:p>
          <a:p>
            <a:pPr algn="ctr"/>
            <a:r>
              <a:rPr lang="es-ES" sz="1100" b="1" dirty="0">
                <a:solidFill>
                  <a:srgbClr val="C00000"/>
                </a:solidFill>
                <a:latin typeface="Volkswagen Serial Medium" panose="02000000000000000000" pitchFamily="50" charset="0"/>
              </a:rPr>
              <a:t>Centros de Rehabilitación</a:t>
            </a:r>
            <a:endParaRPr lang="es-MX" sz="1100" i="1" dirty="0">
              <a:solidFill>
                <a:srgbClr val="001D33"/>
              </a:solidFill>
              <a:latin typeface="Volkswagen Serial Medium" panose="02000000000000000000" pitchFamily="50" charset="0"/>
            </a:endParaRPr>
          </a:p>
          <a:p>
            <a:pPr algn="ctr"/>
            <a:endParaRPr lang="es-MX" sz="1200" i="1" dirty="0">
              <a:solidFill>
                <a:srgbClr val="001D33"/>
              </a:solidFill>
              <a:latin typeface="Volkswagen Serial Medium" panose="02000000000000000000" pitchFamily="50" charset="0"/>
            </a:endParaRPr>
          </a:p>
          <a:p>
            <a:pPr algn="ctr"/>
            <a:endParaRPr lang="es-MX" sz="1200" i="1" dirty="0">
              <a:solidFill>
                <a:srgbClr val="001D33"/>
              </a:solidFill>
              <a:latin typeface="Volkswagen Serial Medium" panose="02000000000000000000" pitchFamily="50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MX" sz="1200" i="1" dirty="0">
                <a:solidFill>
                  <a:srgbClr val="001D33"/>
                </a:solidFill>
                <a:latin typeface="Volkswagen Serial Medium" panose="02000000000000000000" pitchFamily="50" charset="0"/>
                <a:hlinkClick r:id="rId5" action="ppaction://hlinksldjump"/>
              </a:rPr>
              <a:t>20 convenios empresariales</a:t>
            </a:r>
            <a:endParaRPr lang="es-MX" sz="1200" i="1" dirty="0">
              <a:solidFill>
                <a:srgbClr val="001D33"/>
              </a:solidFill>
              <a:latin typeface="Volkswagen Serial Medium" panose="02000000000000000000" pitchFamily="50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MX" sz="12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728 Certificaciones SENA y Universidad Autónoma del Caribe (343 hombres y 385 mujeres). </a:t>
            </a:r>
          </a:p>
          <a:p>
            <a:pPr algn="ctr"/>
            <a:endParaRPr lang="es-ES" sz="1200" i="1" u="sng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34" name="Título 3">
            <a:extLst>
              <a:ext uri="{FF2B5EF4-FFF2-40B4-BE49-F238E27FC236}">
                <a16:creationId xmlns:a16="http://schemas.microsoft.com/office/drawing/2014/main" id="{F36C1E76-232F-CD05-3730-E048D5A96244}"/>
              </a:ext>
            </a:extLst>
          </p:cNvPr>
          <p:cNvSpPr txBox="1">
            <a:spLocks/>
          </p:cNvSpPr>
          <p:nvPr/>
        </p:nvSpPr>
        <p:spPr>
          <a:xfrm>
            <a:off x="4492956" y="2788044"/>
            <a:ext cx="3128978" cy="2045213"/>
          </a:xfrm>
          <a:prstGeom prst="roundRect">
            <a:avLst/>
          </a:prstGeom>
          <a:ln w="19050">
            <a:solidFill>
              <a:srgbClr val="001D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3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Creación</a:t>
            </a:r>
          </a:p>
          <a:p>
            <a:pPr algn="ctr"/>
            <a:r>
              <a:rPr lang="es-MX" sz="14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CENTRO INTÉGRATE</a:t>
            </a:r>
          </a:p>
          <a:p>
            <a:pPr algn="ctr"/>
            <a:r>
              <a:rPr lang="es-ES" sz="1100" b="1" dirty="0">
                <a:solidFill>
                  <a:srgbClr val="C00000"/>
                </a:solidFill>
                <a:latin typeface="Volkswagen Serial Medium" panose="02000000000000000000" pitchFamily="50" charset="0"/>
              </a:rPr>
              <a:t>Cl. 52 #55-75</a:t>
            </a:r>
            <a:endParaRPr lang="es-MX" sz="1100" i="1" dirty="0">
              <a:solidFill>
                <a:srgbClr val="001D33"/>
              </a:solidFill>
              <a:latin typeface="Volkswagen Serial Medium" panose="02000000000000000000" pitchFamily="50" charset="0"/>
            </a:endParaRPr>
          </a:p>
          <a:p>
            <a:pPr algn="ctr"/>
            <a:endParaRPr lang="es-MX" sz="1200" i="1" dirty="0">
              <a:solidFill>
                <a:srgbClr val="001D33"/>
              </a:solidFill>
              <a:latin typeface="Volkswagen Serial Medium" panose="02000000000000000000" pitchFamily="50" charset="0"/>
            </a:endParaRPr>
          </a:p>
          <a:p>
            <a:pPr algn="ctr"/>
            <a:endParaRPr lang="es-MX" sz="1200" i="1" dirty="0">
              <a:solidFill>
                <a:srgbClr val="001D33"/>
              </a:solidFill>
              <a:latin typeface="Volkswagen Serial Medium" panose="02000000000000000000" pitchFamily="50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2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Adecuación y dotación sede propia</a:t>
            </a:r>
          </a:p>
          <a:p>
            <a:pPr algn="just"/>
            <a:endParaRPr lang="es-MX" sz="1200" dirty="0">
              <a:solidFill>
                <a:srgbClr val="102335"/>
              </a:solidFill>
              <a:latin typeface="Volkswagen Serial Medium" panose="02000000000000000000" pitchFamily="50" charset="0"/>
            </a:endParaRPr>
          </a:p>
          <a:p>
            <a:pPr algn="ctr"/>
            <a:r>
              <a:rPr lang="es-MX" sz="1200" b="1" u="sng" dirty="0">
                <a:solidFill>
                  <a:srgbClr val="0070C0"/>
                </a:solidFill>
                <a:latin typeface="Volkswagen Serial Medium" panose="02000000000000000000" pitchFamily="50" charset="0"/>
                <a:hlinkClick r:id="rId6" action="ppaction://hlinksldjump"/>
              </a:rPr>
              <a:t>Ver más</a:t>
            </a:r>
            <a:endParaRPr lang="es-ES" sz="1200" b="1" i="1" u="sng" dirty="0">
              <a:solidFill>
                <a:srgbClr val="0070C0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CAB2E18-4C08-F82E-70D6-FB9FD6215297}"/>
              </a:ext>
            </a:extLst>
          </p:cNvPr>
          <p:cNvSpPr/>
          <p:nvPr/>
        </p:nvSpPr>
        <p:spPr>
          <a:xfrm>
            <a:off x="854303" y="6296919"/>
            <a:ext cx="11337698" cy="341406"/>
          </a:xfrm>
          <a:prstGeom prst="rect">
            <a:avLst/>
          </a:prstGeom>
          <a:solidFill>
            <a:srgbClr val="6AA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19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6EBF314-7CD2-76B1-80F7-162F052846D3}"/>
              </a:ext>
            </a:extLst>
          </p:cNvPr>
          <p:cNvSpPr/>
          <p:nvPr/>
        </p:nvSpPr>
        <p:spPr>
          <a:xfrm>
            <a:off x="1581551" y="6308660"/>
            <a:ext cx="9349465" cy="311007"/>
          </a:xfrm>
          <a:prstGeom prst="rect">
            <a:avLst/>
          </a:prstGeom>
          <a:solidFill>
            <a:srgbClr val="6AA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199" y="899770"/>
            <a:ext cx="9672183" cy="569769"/>
          </a:xfrm>
        </p:spPr>
        <p:txBody>
          <a:bodyPr>
            <a:normAutofit/>
          </a:bodyPr>
          <a:lstStyle/>
          <a:p>
            <a:r>
              <a:rPr lang="es-ES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CENTRO INTÉGRATE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pic>
        <p:nvPicPr>
          <p:cNvPr id="31" name="Imagen 3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A4E4504F-233E-821F-9B48-DDDC17FBA6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331" b="41204"/>
          <a:stretch/>
        </p:blipFill>
        <p:spPr>
          <a:xfrm>
            <a:off x="2149143" y="1829564"/>
            <a:ext cx="8079376" cy="4467355"/>
          </a:xfrm>
          <a:prstGeom prst="rect">
            <a:avLst/>
          </a:prstGeom>
        </p:spPr>
      </p:pic>
      <p:sp>
        <p:nvSpPr>
          <p:cNvPr id="7" name="Google Shape;8089;p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7F6005-983C-AAD2-2F4A-53FA33572FC6}"/>
              </a:ext>
            </a:extLst>
          </p:cNvPr>
          <p:cNvSpPr/>
          <p:nvPr/>
        </p:nvSpPr>
        <p:spPr>
          <a:xfrm>
            <a:off x="11654308" y="6318370"/>
            <a:ext cx="288000" cy="324000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001D33"/>
          </a:solidFill>
          <a:ln w="21590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089;p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8B2A13E-D888-97CF-FF60-B56D21828EAA}"/>
              </a:ext>
            </a:extLst>
          </p:cNvPr>
          <p:cNvSpPr/>
          <p:nvPr/>
        </p:nvSpPr>
        <p:spPr>
          <a:xfrm rot="10800000" flipV="1">
            <a:off x="721697" y="6282674"/>
            <a:ext cx="288000" cy="324000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001D33"/>
          </a:solidFill>
          <a:ln w="21590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1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7C52CEE-A124-9D40-B5FE-B13F9EA5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0" y="3308673"/>
            <a:ext cx="3523218" cy="635812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001D33"/>
                </a:solidFill>
                <a:latin typeface="Volkswagen Serial Heavy" panose="02000000000000000000" pitchFamily="50" charset="0"/>
              </a:rPr>
              <a:t>CONTENIDO</a:t>
            </a:r>
            <a:endParaRPr lang="es-CO" dirty="0">
              <a:solidFill>
                <a:srgbClr val="001D33"/>
              </a:solidFill>
              <a:latin typeface="Volkswagen Serial Heavy" panose="02000000000000000000" pitchFamily="50" charset="0"/>
            </a:endParaRPr>
          </a:p>
        </p:txBody>
      </p:sp>
      <p:grpSp>
        <p:nvGrpSpPr>
          <p:cNvPr id="8" name="Google Shape;16941;p83"/>
          <p:cNvGrpSpPr/>
          <p:nvPr/>
        </p:nvGrpSpPr>
        <p:grpSpPr>
          <a:xfrm>
            <a:off x="4521938" y="5191891"/>
            <a:ext cx="350370" cy="348246"/>
            <a:chOff x="5045775" y="1946400"/>
            <a:chExt cx="296950" cy="295150"/>
          </a:xfrm>
          <a:solidFill>
            <a:schemeClr val="bg1"/>
          </a:solidFill>
        </p:grpSpPr>
        <p:sp>
          <p:nvSpPr>
            <p:cNvPr id="9" name="Google Shape;16942;p83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943;p83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3594295" y="2674743"/>
            <a:ext cx="2199248" cy="2152355"/>
            <a:chOff x="5852155" y="2658125"/>
            <a:chExt cx="2199248" cy="2152355"/>
          </a:xfrm>
        </p:grpSpPr>
        <p:sp>
          <p:nvSpPr>
            <p:cNvPr id="3" name="Rectángulo 2">
              <a:hlinkClick r:id="" action="ppaction://hlinkshowjump?jump=nextslide" highlightClick="1"/>
            </p:cNvPr>
            <p:cNvSpPr/>
            <p:nvPr/>
          </p:nvSpPr>
          <p:spPr>
            <a:xfrm>
              <a:off x="5852155" y="2658125"/>
              <a:ext cx="2199248" cy="2152355"/>
            </a:xfrm>
            <a:prstGeom prst="rect">
              <a:avLst/>
            </a:prstGeom>
            <a:solidFill>
              <a:srgbClr val="6AA84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latin typeface="Volkswagen Serial Heavy" panose="02000000000000000000" pitchFamily="50" charset="0"/>
                </a:rPr>
                <a:t>DIRECCIONAMIENTO ESTRATÉGICO Y ORGANIGRAMA</a:t>
              </a:r>
            </a:p>
            <a:p>
              <a:pPr algn="ctr"/>
              <a:endParaRPr lang="es-ES" sz="1400" dirty="0">
                <a:latin typeface="Volkswagen Serial Heavy" panose="02000000000000000000" pitchFamily="50" charset="0"/>
              </a:endParaRPr>
            </a:p>
            <a:p>
              <a:pPr algn="ctr"/>
              <a:endParaRPr lang="es-CO" sz="1400" dirty="0">
                <a:latin typeface="Volkswagen Serial Heavy" panose="02000000000000000000" pitchFamily="50" charset="0"/>
              </a:endParaRPr>
            </a:p>
          </p:txBody>
        </p:sp>
        <p:sp>
          <p:nvSpPr>
            <p:cNvPr id="11" name="Google Shape;19262;p94"/>
            <p:cNvSpPr/>
            <p:nvPr/>
          </p:nvSpPr>
          <p:spPr>
            <a:xfrm>
              <a:off x="6778489" y="4111955"/>
              <a:ext cx="339830" cy="337742"/>
            </a:xfrm>
            <a:custGeom>
              <a:avLst/>
              <a:gdLst/>
              <a:ahLst/>
              <a:cxnLst/>
              <a:rect l="l" t="t" r="r" b="b"/>
              <a:pathLst>
                <a:path w="11551" h="11480" extrusionOk="0">
                  <a:moveTo>
                    <a:pt x="6883" y="644"/>
                  </a:moveTo>
                  <a:lnTo>
                    <a:pt x="6883" y="1716"/>
                  </a:lnTo>
                  <a:lnTo>
                    <a:pt x="4668" y="1716"/>
                  </a:lnTo>
                  <a:lnTo>
                    <a:pt x="4668" y="644"/>
                  </a:lnTo>
                  <a:close/>
                  <a:moveTo>
                    <a:pt x="2406" y="3883"/>
                  </a:moveTo>
                  <a:lnTo>
                    <a:pt x="2406" y="4669"/>
                  </a:lnTo>
                  <a:lnTo>
                    <a:pt x="715" y="4669"/>
                  </a:lnTo>
                  <a:lnTo>
                    <a:pt x="715" y="3883"/>
                  </a:lnTo>
                  <a:close/>
                  <a:moveTo>
                    <a:pt x="6597" y="3883"/>
                  </a:moveTo>
                  <a:lnTo>
                    <a:pt x="6597" y="4669"/>
                  </a:lnTo>
                  <a:lnTo>
                    <a:pt x="4906" y="4669"/>
                  </a:lnTo>
                  <a:lnTo>
                    <a:pt x="4906" y="3883"/>
                  </a:lnTo>
                  <a:close/>
                  <a:moveTo>
                    <a:pt x="10860" y="3883"/>
                  </a:moveTo>
                  <a:lnTo>
                    <a:pt x="10860" y="4669"/>
                  </a:lnTo>
                  <a:lnTo>
                    <a:pt x="9169" y="4669"/>
                  </a:lnTo>
                  <a:lnTo>
                    <a:pt x="9169" y="3883"/>
                  </a:lnTo>
                  <a:close/>
                  <a:moveTo>
                    <a:pt x="2406" y="6812"/>
                  </a:moveTo>
                  <a:lnTo>
                    <a:pt x="2406" y="7574"/>
                  </a:lnTo>
                  <a:lnTo>
                    <a:pt x="715" y="7574"/>
                  </a:lnTo>
                  <a:lnTo>
                    <a:pt x="715" y="6812"/>
                  </a:lnTo>
                  <a:close/>
                  <a:moveTo>
                    <a:pt x="6597" y="6812"/>
                  </a:moveTo>
                  <a:lnTo>
                    <a:pt x="6597" y="7574"/>
                  </a:lnTo>
                  <a:lnTo>
                    <a:pt x="4906" y="7574"/>
                  </a:lnTo>
                  <a:lnTo>
                    <a:pt x="4906" y="6812"/>
                  </a:lnTo>
                  <a:close/>
                  <a:moveTo>
                    <a:pt x="10836" y="6812"/>
                  </a:moveTo>
                  <a:lnTo>
                    <a:pt x="10836" y="7574"/>
                  </a:lnTo>
                  <a:lnTo>
                    <a:pt x="9122" y="7574"/>
                  </a:lnTo>
                  <a:lnTo>
                    <a:pt x="9122" y="6812"/>
                  </a:lnTo>
                  <a:close/>
                  <a:moveTo>
                    <a:pt x="1548" y="9717"/>
                  </a:moveTo>
                  <a:cubicBezTo>
                    <a:pt x="1834" y="9717"/>
                    <a:pt x="2072" y="9955"/>
                    <a:pt x="2072" y="10265"/>
                  </a:cubicBezTo>
                  <a:cubicBezTo>
                    <a:pt x="2072" y="10551"/>
                    <a:pt x="1834" y="10789"/>
                    <a:pt x="1548" y="10789"/>
                  </a:cubicBezTo>
                  <a:cubicBezTo>
                    <a:pt x="1239" y="10789"/>
                    <a:pt x="1001" y="10551"/>
                    <a:pt x="1001" y="10265"/>
                  </a:cubicBezTo>
                  <a:cubicBezTo>
                    <a:pt x="1001" y="9955"/>
                    <a:pt x="1239" y="9717"/>
                    <a:pt x="1548" y="9717"/>
                  </a:cubicBezTo>
                  <a:close/>
                  <a:moveTo>
                    <a:pt x="5764" y="9717"/>
                  </a:moveTo>
                  <a:cubicBezTo>
                    <a:pt x="6073" y="9717"/>
                    <a:pt x="6288" y="9955"/>
                    <a:pt x="6288" y="10265"/>
                  </a:cubicBezTo>
                  <a:cubicBezTo>
                    <a:pt x="6288" y="10551"/>
                    <a:pt x="6073" y="10789"/>
                    <a:pt x="5764" y="10789"/>
                  </a:cubicBezTo>
                  <a:cubicBezTo>
                    <a:pt x="5478" y="10789"/>
                    <a:pt x="5240" y="10551"/>
                    <a:pt x="5240" y="10265"/>
                  </a:cubicBezTo>
                  <a:cubicBezTo>
                    <a:pt x="5240" y="9955"/>
                    <a:pt x="5478" y="9717"/>
                    <a:pt x="5764" y="9717"/>
                  </a:cubicBezTo>
                  <a:close/>
                  <a:moveTo>
                    <a:pt x="10003" y="9717"/>
                  </a:moveTo>
                  <a:cubicBezTo>
                    <a:pt x="10288" y="9717"/>
                    <a:pt x="10527" y="9955"/>
                    <a:pt x="10527" y="10265"/>
                  </a:cubicBezTo>
                  <a:cubicBezTo>
                    <a:pt x="10527" y="10551"/>
                    <a:pt x="10288" y="10789"/>
                    <a:pt x="10003" y="10789"/>
                  </a:cubicBezTo>
                  <a:cubicBezTo>
                    <a:pt x="9693" y="10789"/>
                    <a:pt x="9455" y="10551"/>
                    <a:pt x="9455" y="10265"/>
                  </a:cubicBezTo>
                  <a:cubicBezTo>
                    <a:pt x="9455" y="9955"/>
                    <a:pt x="9693" y="9717"/>
                    <a:pt x="10003" y="9717"/>
                  </a:cubicBezTo>
                  <a:close/>
                  <a:moveTo>
                    <a:pt x="3978" y="1"/>
                  </a:moveTo>
                  <a:lnTo>
                    <a:pt x="3978" y="2430"/>
                  </a:lnTo>
                  <a:lnTo>
                    <a:pt x="5430" y="2430"/>
                  </a:lnTo>
                  <a:lnTo>
                    <a:pt x="5430" y="3216"/>
                  </a:lnTo>
                  <a:lnTo>
                    <a:pt x="4240" y="3216"/>
                  </a:lnTo>
                  <a:lnTo>
                    <a:pt x="4240" y="3930"/>
                  </a:lnTo>
                  <a:lnTo>
                    <a:pt x="3049" y="3930"/>
                  </a:lnTo>
                  <a:lnTo>
                    <a:pt x="3049" y="3216"/>
                  </a:lnTo>
                  <a:lnTo>
                    <a:pt x="1" y="3216"/>
                  </a:lnTo>
                  <a:lnTo>
                    <a:pt x="1" y="5359"/>
                  </a:lnTo>
                  <a:lnTo>
                    <a:pt x="1191" y="5359"/>
                  </a:lnTo>
                  <a:lnTo>
                    <a:pt x="1191" y="6121"/>
                  </a:lnTo>
                  <a:lnTo>
                    <a:pt x="1" y="6121"/>
                  </a:lnTo>
                  <a:lnTo>
                    <a:pt x="1" y="8265"/>
                  </a:lnTo>
                  <a:lnTo>
                    <a:pt x="1191" y="8265"/>
                  </a:lnTo>
                  <a:lnTo>
                    <a:pt x="1191" y="9098"/>
                  </a:lnTo>
                  <a:cubicBezTo>
                    <a:pt x="667" y="9241"/>
                    <a:pt x="286" y="9717"/>
                    <a:pt x="286" y="10265"/>
                  </a:cubicBezTo>
                  <a:cubicBezTo>
                    <a:pt x="286" y="10956"/>
                    <a:pt x="834" y="11480"/>
                    <a:pt x="1501" y="11480"/>
                  </a:cubicBezTo>
                  <a:cubicBezTo>
                    <a:pt x="2191" y="11480"/>
                    <a:pt x="2739" y="10956"/>
                    <a:pt x="2739" y="10265"/>
                  </a:cubicBezTo>
                  <a:cubicBezTo>
                    <a:pt x="2739" y="9693"/>
                    <a:pt x="2334" y="9241"/>
                    <a:pt x="1834" y="9098"/>
                  </a:cubicBezTo>
                  <a:lnTo>
                    <a:pt x="1834" y="8265"/>
                  </a:lnTo>
                  <a:lnTo>
                    <a:pt x="3025" y="8265"/>
                  </a:lnTo>
                  <a:lnTo>
                    <a:pt x="3025" y="6121"/>
                  </a:lnTo>
                  <a:lnTo>
                    <a:pt x="1834" y="6121"/>
                  </a:lnTo>
                  <a:lnTo>
                    <a:pt x="1834" y="5359"/>
                  </a:lnTo>
                  <a:lnTo>
                    <a:pt x="3025" y="5359"/>
                  </a:lnTo>
                  <a:lnTo>
                    <a:pt x="3025" y="4597"/>
                  </a:lnTo>
                  <a:lnTo>
                    <a:pt x="4216" y="4597"/>
                  </a:lnTo>
                  <a:lnTo>
                    <a:pt x="4216" y="5359"/>
                  </a:lnTo>
                  <a:lnTo>
                    <a:pt x="5406" y="5359"/>
                  </a:lnTo>
                  <a:lnTo>
                    <a:pt x="5406" y="6121"/>
                  </a:lnTo>
                  <a:lnTo>
                    <a:pt x="4216" y="6121"/>
                  </a:lnTo>
                  <a:lnTo>
                    <a:pt x="4216" y="8265"/>
                  </a:lnTo>
                  <a:lnTo>
                    <a:pt x="5406" y="8265"/>
                  </a:lnTo>
                  <a:lnTo>
                    <a:pt x="5406" y="9098"/>
                  </a:lnTo>
                  <a:cubicBezTo>
                    <a:pt x="4906" y="9241"/>
                    <a:pt x="4525" y="9717"/>
                    <a:pt x="4525" y="10265"/>
                  </a:cubicBezTo>
                  <a:cubicBezTo>
                    <a:pt x="4525" y="10956"/>
                    <a:pt x="5049" y="11480"/>
                    <a:pt x="5740" y="11480"/>
                  </a:cubicBezTo>
                  <a:cubicBezTo>
                    <a:pt x="6430" y="11480"/>
                    <a:pt x="6954" y="10956"/>
                    <a:pt x="6954" y="10265"/>
                  </a:cubicBezTo>
                  <a:cubicBezTo>
                    <a:pt x="6954" y="9693"/>
                    <a:pt x="6073" y="9098"/>
                    <a:pt x="6073" y="9098"/>
                  </a:cubicBezTo>
                  <a:lnTo>
                    <a:pt x="6073" y="8265"/>
                  </a:lnTo>
                  <a:lnTo>
                    <a:pt x="7264" y="8265"/>
                  </a:lnTo>
                  <a:lnTo>
                    <a:pt x="7264" y="6121"/>
                  </a:lnTo>
                  <a:lnTo>
                    <a:pt x="6073" y="6121"/>
                  </a:lnTo>
                  <a:lnTo>
                    <a:pt x="6073" y="5359"/>
                  </a:lnTo>
                  <a:lnTo>
                    <a:pt x="7264" y="5359"/>
                  </a:lnTo>
                  <a:lnTo>
                    <a:pt x="7264" y="4597"/>
                  </a:lnTo>
                  <a:lnTo>
                    <a:pt x="8455" y="4597"/>
                  </a:lnTo>
                  <a:lnTo>
                    <a:pt x="8455" y="5359"/>
                  </a:lnTo>
                  <a:lnTo>
                    <a:pt x="9645" y="5359"/>
                  </a:lnTo>
                  <a:lnTo>
                    <a:pt x="9645" y="6121"/>
                  </a:lnTo>
                  <a:lnTo>
                    <a:pt x="8455" y="6121"/>
                  </a:lnTo>
                  <a:lnTo>
                    <a:pt x="8455" y="8265"/>
                  </a:lnTo>
                  <a:lnTo>
                    <a:pt x="9645" y="8265"/>
                  </a:lnTo>
                  <a:lnTo>
                    <a:pt x="9645" y="9098"/>
                  </a:lnTo>
                  <a:cubicBezTo>
                    <a:pt x="9122" y="9241"/>
                    <a:pt x="8740" y="9717"/>
                    <a:pt x="8740" y="10265"/>
                  </a:cubicBezTo>
                  <a:cubicBezTo>
                    <a:pt x="8740" y="10956"/>
                    <a:pt x="9288" y="11480"/>
                    <a:pt x="9955" y="11480"/>
                  </a:cubicBezTo>
                  <a:cubicBezTo>
                    <a:pt x="10646" y="11480"/>
                    <a:pt x="11193" y="10956"/>
                    <a:pt x="11193" y="10265"/>
                  </a:cubicBezTo>
                  <a:cubicBezTo>
                    <a:pt x="11193" y="9693"/>
                    <a:pt x="10789" y="9241"/>
                    <a:pt x="10288" y="9098"/>
                  </a:cubicBezTo>
                  <a:lnTo>
                    <a:pt x="10288" y="8265"/>
                  </a:lnTo>
                  <a:lnTo>
                    <a:pt x="11479" y="8265"/>
                  </a:lnTo>
                  <a:lnTo>
                    <a:pt x="11479" y="6121"/>
                  </a:lnTo>
                  <a:lnTo>
                    <a:pt x="10288" y="6121"/>
                  </a:lnTo>
                  <a:lnTo>
                    <a:pt x="10288" y="5359"/>
                  </a:lnTo>
                  <a:lnTo>
                    <a:pt x="11551" y="5359"/>
                  </a:lnTo>
                  <a:lnTo>
                    <a:pt x="11551" y="3192"/>
                  </a:lnTo>
                  <a:lnTo>
                    <a:pt x="8479" y="3192"/>
                  </a:lnTo>
                  <a:lnTo>
                    <a:pt x="8479" y="3907"/>
                  </a:lnTo>
                  <a:lnTo>
                    <a:pt x="7288" y="3907"/>
                  </a:lnTo>
                  <a:lnTo>
                    <a:pt x="7288" y="3192"/>
                  </a:lnTo>
                  <a:lnTo>
                    <a:pt x="6097" y="3192"/>
                  </a:lnTo>
                  <a:lnTo>
                    <a:pt x="6097" y="2430"/>
                  </a:lnTo>
                  <a:lnTo>
                    <a:pt x="7574" y="2430"/>
                  </a:lnTo>
                  <a:lnTo>
                    <a:pt x="757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F6F7"/>
                </a:solidFill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6313977" y="3843022"/>
            <a:ext cx="2199248" cy="2152355"/>
            <a:chOff x="5866367" y="3826406"/>
            <a:chExt cx="2199248" cy="2152355"/>
          </a:xfrm>
          <a:solidFill>
            <a:srgbClr val="269C38"/>
          </a:solidFill>
        </p:grpSpPr>
        <p:sp>
          <p:nvSpPr>
            <p:cNvPr id="6" name="Rectángulo 5">
              <a:hlinkClick r:id="rId3" action="ppaction://hlinksldjump"/>
            </p:cNvPr>
            <p:cNvSpPr/>
            <p:nvPr/>
          </p:nvSpPr>
          <p:spPr>
            <a:xfrm>
              <a:off x="5866367" y="3826406"/>
              <a:ext cx="2199248" cy="2152355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latin typeface="Volkswagen Serial Heavy" panose="02000000000000000000" pitchFamily="50" charset="0"/>
                </a:rPr>
                <a:t>TEMAS PRIORITARIOS</a:t>
              </a:r>
            </a:p>
            <a:p>
              <a:pPr algn="ctr"/>
              <a:endParaRPr lang="es-ES" sz="1400" dirty="0">
                <a:latin typeface="Volkswagen Serial Heavy" panose="02000000000000000000" pitchFamily="50" charset="0"/>
              </a:endParaRPr>
            </a:p>
            <a:p>
              <a:pPr algn="ctr"/>
              <a:endParaRPr lang="es-CO" sz="1400" dirty="0">
                <a:latin typeface="Volkswagen Serial Heavy" panose="02000000000000000000" pitchFamily="50" charset="0"/>
              </a:endParaRPr>
            </a:p>
          </p:txBody>
        </p:sp>
        <p:grpSp>
          <p:nvGrpSpPr>
            <p:cNvPr id="13" name="Google Shape;16856;p83"/>
            <p:cNvGrpSpPr/>
            <p:nvPr/>
          </p:nvGrpSpPr>
          <p:grpSpPr>
            <a:xfrm>
              <a:off x="6799249" y="5117889"/>
              <a:ext cx="366648" cy="366420"/>
              <a:chOff x="6479471" y="2079003"/>
              <a:chExt cx="348923" cy="348706"/>
            </a:xfrm>
            <a:grpFill/>
          </p:grpSpPr>
          <p:sp>
            <p:nvSpPr>
              <p:cNvPr id="14" name="Google Shape;16857;p83"/>
              <p:cNvSpPr/>
              <p:nvPr/>
            </p:nvSpPr>
            <p:spPr>
              <a:xfrm>
                <a:off x="6479471" y="2200291"/>
                <a:ext cx="38170" cy="2256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89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6858;p83"/>
              <p:cNvGrpSpPr/>
              <p:nvPr/>
            </p:nvGrpSpPr>
            <p:grpSpPr>
              <a:xfrm>
                <a:off x="6520582" y="2079003"/>
                <a:ext cx="307811" cy="348706"/>
                <a:chOff x="-60218325" y="2304850"/>
                <a:chExt cx="279625" cy="316775"/>
              </a:xfrm>
              <a:grpFill/>
            </p:grpSpPr>
            <p:sp>
              <p:nvSpPr>
                <p:cNvPr id="17" name="Google Shape;16860;p83"/>
                <p:cNvSpPr/>
                <p:nvPr/>
              </p:nvSpPr>
              <p:spPr>
                <a:xfrm>
                  <a:off x="-60127750" y="2347500"/>
                  <a:ext cx="62250" cy="1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5830" extrusionOk="0">
                      <a:moveTo>
                        <a:pt x="1229" y="1"/>
                      </a:moveTo>
                      <a:cubicBezTo>
                        <a:pt x="1009" y="1"/>
                        <a:pt x="851" y="190"/>
                        <a:pt x="851" y="379"/>
                      </a:cubicBezTo>
                      <a:lnTo>
                        <a:pt x="851" y="662"/>
                      </a:lnTo>
                      <a:cubicBezTo>
                        <a:pt x="378" y="820"/>
                        <a:pt x="0" y="1292"/>
                        <a:pt x="0" y="1828"/>
                      </a:cubicBezTo>
                      <a:cubicBezTo>
                        <a:pt x="0" y="2521"/>
                        <a:pt x="567" y="2899"/>
                        <a:pt x="1009" y="3214"/>
                      </a:cubicBezTo>
                      <a:cubicBezTo>
                        <a:pt x="1324" y="3466"/>
                        <a:pt x="1670" y="3687"/>
                        <a:pt x="1670" y="3939"/>
                      </a:cubicBezTo>
                      <a:cubicBezTo>
                        <a:pt x="1670" y="4159"/>
                        <a:pt x="1481" y="4348"/>
                        <a:pt x="1229" y="4348"/>
                      </a:cubicBezTo>
                      <a:cubicBezTo>
                        <a:pt x="1009" y="4348"/>
                        <a:pt x="851" y="4159"/>
                        <a:pt x="851" y="3939"/>
                      </a:cubicBezTo>
                      <a:cubicBezTo>
                        <a:pt x="851" y="3687"/>
                        <a:pt x="630" y="3498"/>
                        <a:pt x="441" y="3498"/>
                      </a:cubicBezTo>
                      <a:cubicBezTo>
                        <a:pt x="221" y="3498"/>
                        <a:pt x="0" y="3687"/>
                        <a:pt x="0" y="3939"/>
                      </a:cubicBezTo>
                      <a:cubicBezTo>
                        <a:pt x="0" y="4474"/>
                        <a:pt x="378" y="4915"/>
                        <a:pt x="851" y="5104"/>
                      </a:cubicBezTo>
                      <a:lnTo>
                        <a:pt x="851" y="5388"/>
                      </a:lnTo>
                      <a:cubicBezTo>
                        <a:pt x="851" y="5608"/>
                        <a:pt x="1040" y="5829"/>
                        <a:pt x="1229" y="5829"/>
                      </a:cubicBezTo>
                      <a:cubicBezTo>
                        <a:pt x="1481" y="5829"/>
                        <a:pt x="1670" y="5608"/>
                        <a:pt x="1670" y="5388"/>
                      </a:cubicBezTo>
                      <a:lnTo>
                        <a:pt x="1670" y="5104"/>
                      </a:lnTo>
                      <a:cubicBezTo>
                        <a:pt x="2143" y="4947"/>
                        <a:pt x="2489" y="4474"/>
                        <a:pt x="2489" y="3939"/>
                      </a:cubicBezTo>
                      <a:cubicBezTo>
                        <a:pt x="2489" y="3246"/>
                        <a:pt x="1954" y="2868"/>
                        <a:pt x="1513" y="2553"/>
                      </a:cubicBezTo>
                      <a:cubicBezTo>
                        <a:pt x="1198" y="2300"/>
                        <a:pt x="851" y="2080"/>
                        <a:pt x="851" y="1828"/>
                      </a:cubicBezTo>
                      <a:cubicBezTo>
                        <a:pt x="788" y="1607"/>
                        <a:pt x="1009" y="1418"/>
                        <a:pt x="1229" y="1418"/>
                      </a:cubicBezTo>
                      <a:cubicBezTo>
                        <a:pt x="1481" y="1418"/>
                        <a:pt x="1670" y="1607"/>
                        <a:pt x="1670" y="1828"/>
                      </a:cubicBezTo>
                      <a:cubicBezTo>
                        <a:pt x="1670" y="2080"/>
                        <a:pt x="1859" y="2269"/>
                        <a:pt x="2048" y="2269"/>
                      </a:cubicBezTo>
                      <a:cubicBezTo>
                        <a:pt x="2300" y="2269"/>
                        <a:pt x="2489" y="2080"/>
                        <a:pt x="2489" y="1828"/>
                      </a:cubicBezTo>
                      <a:cubicBezTo>
                        <a:pt x="2489" y="1292"/>
                        <a:pt x="2143" y="851"/>
                        <a:pt x="1670" y="662"/>
                      </a:cubicBezTo>
                      <a:lnTo>
                        <a:pt x="1670" y="379"/>
                      </a:lnTo>
                      <a:cubicBezTo>
                        <a:pt x="1670" y="158"/>
                        <a:pt x="1481" y="1"/>
                        <a:pt x="1229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6861;p83"/>
                <p:cNvSpPr/>
                <p:nvPr/>
              </p:nvSpPr>
              <p:spPr>
                <a:xfrm>
                  <a:off x="-60212825" y="2510750"/>
                  <a:ext cx="32325" cy="3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1213" extrusionOk="0">
                      <a:moveTo>
                        <a:pt x="836" y="0"/>
                      </a:moveTo>
                      <a:cubicBezTo>
                        <a:pt x="725" y="0"/>
                        <a:pt x="615" y="39"/>
                        <a:pt x="536" y="118"/>
                      </a:cubicBezTo>
                      <a:lnTo>
                        <a:pt x="158" y="496"/>
                      </a:lnTo>
                      <a:cubicBezTo>
                        <a:pt x="1" y="654"/>
                        <a:pt x="1" y="906"/>
                        <a:pt x="158" y="1095"/>
                      </a:cubicBezTo>
                      <a:cubicBezTo>
                        <a:pt x="237" y="1174"/>
                        <a:pt x="340" y="1213"/>
                        <a:pt x="442" y="1213"/>
                      </a:cubicBezTo>
                      <a:cubicBezTo>
                        <a:pt x="544" y="1213"/>
                        <a:pt x="647" y="1174"/>
                        <a:pt x="725" y="1095"/>
                      </a:cubicBezTo>
                      <a:lnTo>
                        <a:pt x="1135" y="717"/>
                      </a:lnTo>
                      <a:cubicBezTo>
                        <a:pt x="1293" y="559"/>
                        <a:pt x="1293" y="276"/>
                        <a:pt x="1135" y="118"/>
                      </a:cubicBezTo>
                      <a:cubicBezTo>
                        <a:pt x="1056" y="39"/>
                        <a:pt x="946" y="0"/>
                        <a:pt x="8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6862;p83"/>
                <p:cNvSpPr/>
                <p:nvPr/>
              </p:nvSpPr>
              <p:spPr>
                <a:xfrm>
                  <a:off x="-60012750" y="2310675"/>
                  <a:ext cx="32300" cy="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214" extrusionOk="0">
                      <a:moveTo>
                        <a:pt x="835" y="1"/>
                      </a:moveTo>
                      <a:cubicBezTo>
                        <a:pt x="725" y="1"/>
                        <a:pt x="614" y="40"/>
                        <a:pt x="536" y="119"/>
                      </a:cubicBezTo>
                      <a:lnTo>
                        <a:pt x="126" y="528"/>
                      </a:lnTo>
                      <a:cubicBezTo>
                        <a:pt x="0" y="686"/>
                        <a:pt x="0" y="938"/>
                        <a:pt x="126" y="1096"/>
                      </a:cubicBezTo>
                      <a:cubicBezTo>
                        <a:pt x="205" y="1174"/>
                        <a:pt x="315" y="1214"/>
                        <a:pt x="425" y="1214"/>
                      </a:cubicBezTo>
                      <a:cubicBezTo>
                        <a:pt x="536" y="1214"/>
                        <a:pt x="646" y="1174"/>
                        <a:pt x="725" y="1096"/>
                      </a:cubicBezTo>
                      <a:lnTo>
                        <a:pt x="1134" y="718"/>
                      </a:lnTo>
                      <a:cubicBezTo>
                        <a:pt x="1292" y="560"/>
                        <a:pt x="1292" y="276"/>
                        <a:pt x="1134" y="119"/>
                      </a:cubicBezTo>
                      <a:cubicBezTo>
                        <a:pt x="1056" y="40"/>
                        <a:pt x="945" y="1"/>
                        <a:pt x="83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6863;p83"/>
                <p:cNvSpPr/>
                <p:nvPr/>
              </p:nvSpPr>
              <p:spPr>
                <a:xfrm>
                  <a:off x="-60012750" y="2510750"/>
                  <a:ext cx="32300" cy="3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213" extrusionOk="0">
                      <a:moveTo>
                        <a:pt x="425" y="0"/>
                      </a:moveTo>
                      <a:cubicBezTo>
                        <a:pt x="315" y="0"/>
                        <a:pt x="205" y="39"/>
                        <a:pt x="126" y="118"/>
                      </a:cubicBezTo>
                      <a:cubicBezTo>
                        <a:pt x="0" y="276"/>
                        <a:pt x="0" y="559"/>
                        <a:pt x="126" y="717"/>
                      </a:cubicBezTo>
                      <a:lnTo>
                        <a:pt x="536" y="1095"/>
                      </a:lnTo>
                      <a:cubicBezTo>
                        <a:pt x="614" y="1174"/>
                        <a:pt x="725" y="1213"/>
                        <a:pt x="835" y="1213"/>
                      </a:cubicBezTo>
                      <a:cubicBezTo>
                        <a:pt x="945" y="1213"/>
                        <a:pt x="1056" y="1174"/>
                        <a:pt x="1134" y="1095"/>
                      </a:cubicBezTo>
                      <a:cubicBezTo>
                        <a:pt x="1292" y="937"/>
                        <a:pt x="1292" y="654"/>
                        <a:pt x="1134" y="496"/>
                      </a:cubicBezTo>
                      <a:lnTo>
                        <a:pt x="725" y="118"/>
                      </a:lnTo>
                      <a:cubicBezTo>
                        <a:pt x="646" y="39"/>
                        <a:pt x="536" y="0"/>
                        <a:pt x="4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6864;p83"/>
                <p:cNvSpPr/>
                <p:nvPr/>
              </p:nvSpPr>
              <p:spPr>
                <a:xfrm>
                  <a:off x="-60212825" y="2310675"/>
                  <a:ext cx="32325" cy="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1214" extrusionOk="0">
                      <a:moveTo>
                        <a:pt x="442" y="1"/>
                      </a:moveTo>
                      <a:cubicBezTo>
                        <a:pt x="340" y="1"/>
                        <a:pt x="237" y="40"/>
                        <a:pt x="158" y="119"/>
                      </a:cubicBezTo>
                      <a:cubicBezTo>
                        <a:pt x="1" y="276"/>
                        <a:pt x="1" y="560"/>
                        <a:pt x="158" y="718"/>
                      </a:cubicBezTo>
                      <a:lnTo>
                        <a:pt x="536" y="1096"/>
                      </a:lnTo>
                      <a:cubicBezTo>
                        <a:pt x="615" y="1174"/>
                        <a:pt x="725" y="1214"/>
                        <a:pt x="836" y="1214"/>
                      </a:cubicBezTo>
                      <a:cubicBezTo>
                        <a:pt x="946" y="1214"/>
                        <a:pt x="1056" y="1174"/>
                        <a:pt x="1135" y="1096"/>
                      </a:cubicBezTo>
                      <a:cubicBezTo>
                        <a:pt x="1293" y="938"/>
                        <a:pt x="1293" y="686"/>
                        <a:pt x="1135" y="528"/>
                      </a:cubicBezTo>
                      <a:lnTo>
                        <a:pt x="725" y="119"/>
                      </a:lnTo>
                      <a:cubicBezTo>
                        <a:pt x="647" y="40"/>
                        <a:pt x="544" y="1"/>
                        <a:pt x="44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6865;p83"/>
                <p:cNvSpPr/>
                <p:nvPr/>
              </p:nvSpPr>
              <p:spPr>
                <a:xfrm>
                  <a:off x="-59974175" y="2415250"/>
                  <a:ext cx="3547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820" extrusionOk="0">
                      <a:moveTo>
                        <a:pt x="442" y="0"/>
                      </a:moveTo>
                      <a:cubicBezTo>
                        <a:pt x="221" y="0"/>
                        <a:pt x="1" y="189"/>
                        <a:pt x="1" y="378"/>
                      </a:cubicBezTo>
                      <a:cubicBezTo>
                        <a:pt x="1" y="630"/>
                        <a:pt x="221" y="819"/>
                        <a:pt x="442" y="819"/>
                      </a:cubicBezTo>
                      <a:lnTo>
                        <a:pt x="1009" y="819"/>
                      </a:lnTo>
                      <a:cubicBezTo>
                        <a:pt x="1230" y="819"/>
                        <a:pt x="1387" y="630"/>
                        <a:pt x="1387" y="378"/>
                      </a:cubicBezTo>
                      <a:cubicBezTo>
                        <a:pt x="1419" y="189"/>
                        <a:pt x="1230" y="0"/>
                        <a:pt x="100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859;p83"/>
                <p:cNvSpPr/>
                <p:nvPr/>
              </p:nvSpPr>
              <p:spPr>
                <a:xfrm>
                  <a:off x="-60218325" y="2304850"/>
                  <a:ext cx="235525" cy="3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1" h="12671" extrusionOk="0">
                      <a:moveTo>
                        <a:pt x="4884" y="825"/>
                      </a:moveTo>
                      <a:cubicBezTo>
                        <a:pt x="6994" y="825"/>
                        <a:pt x="8633" y="2463"/>
                        <a:pt x="8633" y="4542"/>
                      </a:cubicBezTo>
                      <a:cubicBezTo>
                        <a:pt x="8570" y="6023"/>
                        <a:pt x="7688" y="7378"/>
                        <a:pt x="6364" y="7945"/>
                      </a:cubicBezTo>
                      <a:cubicBezTo>
                        <a:pt x="6207" y="8039"/>
                        <a:pt x="6112" y="8165"/>
                        <a:pt x="6112" y="8354"/>
                      </a:cubicBezTo>
                      <a:lnTo>
                        <a:pt x="6112" y="8543"/>
                      </a:lnTo>
                      <a:lnTo>
                        <a:pt x="3623" y="8543"/>
                      </a:lnTo>
                      <a:lnTo>
                        <a:pt x="3623" y="8354"/>
                      </a:lnTo>
                      <a:cubicBezTo>
                        <a:pt x="3623" y="8197"/>
                        <a:pt x="3560" y="8039"/>
                        <a:pt x="3403" y="7945"/>
                      </a:cubicBezTo>
                      <a:cubicBezTo>
                        <a:pt x="1828" y="7251"/>
                        <a:pt x="914" y="5582"/>
                        <a:pt x="1229" y="3880"/>
                      </a:cubicBezTo>
                      <a:cubicBezTo>
                        <a:pt x="1481" y="2431"/>
                        <a:pt x="2647" y="1203"/>
                        <a:pt x="4096" y="888"/>
                      </a:cubicBezTo>
                      <a:cubicBezTo>
                        <a:pt x="4379" y="856"/>
                        <a:pt x="4663" y="825"/>
                        <a:pt x="4884" y="825"/>
                      </a:cubicBezTo>
                      <a:close/>
                      <a:moveTo>
                        <a:pt x="6081" y="9362"/>
                      </a:moveTo>
                      <a:lnTo>
                        <a:pt x="6081" y="10213"/>
                      </a:lnTo>
                      <a:lnTo>
                        <a:pt x="3592" y="10213"/>
                      </a:lnTo>
                      <a:lnTo>
                        <a:pt x="3592" y="9362"/>
                      </a:lnTo>
                      <a:close/>
                      <a:moveTo>
                        <a:pt x="5986" y="11032"/>
                      </a:moveTo>
                      <a:cubicBezTo>
                        <a:pt x="5829" y="11505"/>
                        <a:pt x="5419" y="11851"/>
                        <a:pt x="4852" y="11851"/>
                      </a:cubicBezTo>
                      <a:cubicBezTo>
                        <a:pt x="4316" y="11851"/>
                        <a:pt x="3875" y="11505"/>
                        <a:pt x="3686" y="11032"/>
                      </a:cubicBezTo>
                      <a:close/>
                      <a:moveTo>
                        <a:pt x="4842" y="0"/>
                      </a:moveTo>
                      <a:cubicBezTo>
                        <a:pt x="4526" y="0"/>
                        <a:pt x="4202" y="32"/>
                        <a:pt x="3875" y="100"/>
                      </a:cubicBezTo>
                      <a:cubicBezTo>
                        <a:pt x="2111" y="509"/>
                        <a:pt x="693" y="1959"/>
                        <a:pt x="378" y="3723"/>
                      </a:cubicBezTo>
                      <a:cubicBezTo>
                        <a:pt x="0" y="5834"/>
                        <a:pt x="1071" y="7724"/>
                        <a:pt x="2773" y="8575"/>
                      </a:cubicBezTo>
                      <a:lnTo>
                        <a:pt x="2773" y="10591"/>
                      </a:lnTo>
                      <a:cubicBezTo>
                        <a:pt x="2773" y="11725"/>
                        <a:pt x="3718" y="12670"/>
                        <a:pt x="4852" y="12670"/>
                      </a:cubicBezTo>
                      <a:cubicBezTo>
                        <a:pt x="5986" y="12670"/>
                        <a:pt x="6963" y="11725"/>
                        <a:pt x="6963" y="10591"/>
                      </a:cubicBezTo>
                      <a:lnTo>
                        <a:pt x="6963" y="8575"/>
                      </a:lnTo>
                      <a:cubicBezTo>
                        <a:pt x="8444" y="7787"/>
                        <a:pt x="9420" y="6243"/>
                        <a:pt x="9420" y="4511"/>
                      </a:cubicBezTo>
                      <a:cubicBezTo>
                        <a:pt x="9392" y="1995"/>
                        <a:pt x="7331" y="0"/>
                        <a:pt x="48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" name="Rectángulo 6">
            <a:hlinkClick r:id="rId4" action="ppaction://hlinksldjump"/>
          </p:cNvPr>
          <p:cNvSpPr/>
          <p:nvPr/>
        </p:nvSpPr>
        <p:spPr>
          <a:xfrm>
            <a:off x="6313977" y="1331672"/>
            <a:ext cx="2199248" cy="2152353"/>
          </a:xfrm>
          <a:prstGeom prst="rect">
            <a:avLst/>
          </a:prstGeom>
          <a:solidFill>
            <a:srgbClr val="269C3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Volkswagen Serial Heavy" panose="02000000000000000000" pitchFamily="50" charset="0"/>
              </a:rPr>
              <a:t>INSTANCIAS DE INTERLOCUCIÓN Y COORDINACIÓN</a:t>
            </a:r>
            <a:endParaRPr lang="es-ES" sz="1400" dirty="0">
              <a:latin typeface="Volkswagen Serial Heavy" panose="02000000000000000000" pitchFamily="50" charset="0"/>
            </a:endParaRPr>
          </a:p>
          <a:p>
            <a:pPr algn="ctr"/>
            <a:endParaRPr lang="es-CO" sz="1400" dirty="0">
              <a:latin typeface="Volkswagen Serial Heavy" panose="02000000000000000000" pitchFamily="50" charset="0"/>
            </a:endParaRPr>
          </a:p>
        </p:txBody>
      </p:sp>
      <p:sp>
        <p:nvSpPr>
          <p:cNvPr id="31" name="Rectángulo 30">
            <a:hlinkClick r:id="rId5" action="ppaction://hlinksldjump"/>
            <a:extLst>
              <a:ext uri="{FF2B5EF4-FFF2-40B4-BE49-F238E27FC236}">
                <a16:creationId xmlns:a16="http://schemas.microsoft.com/office/drawing/2014/main" id="{5CA911B3-3AAF-0626-AD38-101F93B9D714}"/>
              </a:ext>
            </a:extLst>
          </p:cNvPr>
          <p:cNvSpPr/>
          <p:nvPr/>
        </p:nvSpPr>
        <p:spPr>
          <a:xfrm>
            <a:off x="9036981" y="1332341"/>
            <a:ext cx="2199248" cy="2152355"/>
          </a:xfrm>
          <a:prstGeom prst="rect">
            <a:avLst/>
          </a:prstGeom>
          <a:solidFill>
            <a:srgbClr val="00833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Volkswagen Serial Heavy" panose="02000000000000000000" pitchFamily="50" charset="0"/>
              </a:rPr>
              <a:t>HITOS</a:t>
            </a:r>
          </a:p>
          <a:p>
            <a:pPr algn="ctr"/>
            <a:endParaRPr lang="es-ES" sz="1400" dirty="0">
              <a:latin typeface="Volkswagen Serial Heavy" panose="02000000000000000000" pitchFamily="50" charset="0"/>
            </a:endParaRPr>
          </a:p>
          <a:p>
            <a:pPr algn="ctr"/>
            <a:endParaRPr lang="es-CO" sz="1400" dirty="0">
              <a:latin typeface="Volkswagen Serial Heavy" panose="02000000000000000000" pitchFamily="50" charset="0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7611999C-65E5-3372-BA34-E470EC5C79B2}"/>
              </a:ext>
            </a:extLst>
          </p:cNvPr>
          <p:cNvGrpSpPr/>
          <p:nvPr/>
        </p:nvGrpSpPr>
        <p:grpSpPr>
          <a:xfrm>
            <a:off x="9033659" y="3845723"/>
            <a:ext cx="2199248" cy="2152353"/>
            <a:chOff x="8578943" y="3826406"/>
            <a:chExt cx="2199248" cy="2152353"/>
          </a:xfrm>
        </p:grpSpPr>
        <p:sp>
          <p:nvSpPr>
            <p:cNvPr id="36" name="Rectángulo 35">
              <a:hlinkClick r:id="rId6" action="ppaction://hlinksldjump"/>
              <a:extLst>
                <a:ext uri="{FF2B5EF4-FFF2-40B4-BE49-F238E27FC236}">
                  <a16:creationId xmlns:a16="http://schemas.microsoft.com/office/drawing/2014/main" id="{92A7CF0C-1956-79CA-AFB0-1964F51DA1CD}"/>
                </a:ext>
              </a:extLst>
            </p:cNvPr>
            <p:cNvSpPr/>
            <p:nvPr/>
          </p:nvSpPr>
          <p:spPr>
            <a:xfrm>
              <a:off x="8578943" y="3826406"/>
              <a:ext cx="2199248" cy="2152353"/>
            </a:xfrm>
            <a:prstGeom prst="rect">
              <a:avLst/>
            </a:prstGeom>
            <a:solidFill>
              <a:srgbClr val="00833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latin typeface="Volkswagen Serial Heavy" panose="02000000000000000000" pitchFamily="50" charset="0"/>
                </a:rPr>
                <a:t>OTROS TEMAS APREMIANTES</a:t>
              </a:r>
            </a:p>
            <a:p>
              <a:pPr algn="ctr"/>
              <a:endParaRPr lang="es-CO" sz="1400" dirty="0">
                <a:latin typeface="Volkswagen Serial Heavy" panose="02000000000000000000" pitchFamily="50" charset="0"/>
              </a:endParaRPr>
            </a:p>
          </p:txBody>
        </p:sp>
        <p:grpSp>
          <p:nvGrpSpPr>
            <p:cNvPr id="37" name="Google Shape;16900;p83">
              <a:extLst>
                <a:ext uri="{FF2B5EF4-FFF2-40B4-BE49-F238E27FC236}">
                  <a16:creationId xmlns:a16="http://schemas.microsoft.com/office/drawing/2014/main" id="{7ABA5D4D-4674-4A09-A1B8-579804F7C597}"/>
                </a:ext>
              </a:extLst>
            </p:cNvPr>
            <p:cNvGrpSpPr/>
            <p:nvPr/>
          </p:nvGrpSpPr>
          <p:grpSpPr>
            <a:xfrm>
              <a:off x="9491436" y="5117889"/>
              <a:ext cx="352230" cy="348542"/>
              <a:chOff x="1049375" y="2318350"/>
              <a:chExt cx="298525" cy="295400"/>
            </a:xfrm>
            <a:solidFill>
              <a:schemeClr val="bg1"/>
            </a:solidFill>
          </p:grpSpPr>
          <p:sp>
            <p:nvSpPr>
              <p:cNvPr id="38" name="Google Shape;16901;p83">
                <a:extLst>
                  <a:ext uri="{FF2B5EF4-FFF2-40B4-BE49-F238E27FC236}">
                    <a16:creationId xmlns:a16="http://schemas.microsoft.com/office/drawing/2014/main" id="{11B29D47-28ED-5EE6-7C18-51173FBA5521}"/>
                  </a:ext>
                </a:extLst>
              </p:cNvPr>
              <p:cNvSpPr/>
              <p:nvPr/>
            </p:nvSpPr>
            <p:spPr>
              <a:xfrm>
                <a:off x="1101350" y="2492325"/>
                <a:ext cx="701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21" extrusionOk="0">
                    <a:moveTo>
                      <a:pt x="2473" y="0"/>
                    </a:moveTo>
                    <a:cubicBezTo>
                      <a:pt x="2377" y="0"/>
                      <a:pt x="2273" y="32"/>
                      <a:pt x="2206" y="99"/>
                    </a:cubicBezTo>
                    <a:lnTo>
                      <a:pt x="1072" y="1233"/>
                    </a:lnTo>
                    <a:lnTo>
                      <a:pt x="599" y="761"/>
                    </a:lnTo>
                    <a:cubicBezTo>
                      <a:pt x="536" y="713"/>
                      <a:pt x="449" y="690"/>
                      <a:pt x="363" y="690"/>
                    </a:cubicBezTo>
                    <a:cubicBezTo>
                      <a:pt x="276" y="690"/>
                      <a:pt x="189" y="713"/>
                      <a:pt x="126" y="761"/>
                    </a:cubicBezTo>
                    <a:cubicBezTo>
                      <a:pt x="0" y="887"/>
                      <a:pt x="0" y="1139"/>
                      <a:pt x="126" y="1233"/>
                    </a:cubicBezTo>
                    <a:lnTo>
                      <a:pt x="820" y="1958"/>
                    </a:lnTo>
                    <a:cubicBezTo>
                      <a:pt x="914" y="2021"/>
                      <a:pt x="977" y="2021"/>
                      <a:pt x="1072" y="2021"/>
                    </a:cubicBezTo>
                    <a:cubicBezTo>
                      <a:pt x="1135" y="2021"/>
                      <a:pt x="1261" y="1989"/>
                      <a:pt x="1292" y="1926"/>
                    </a:cubicBezTo>
                    <a:lnTo>
                      <a:pt x="2678" y="540"/>
                    </a:lnTo>
                    <a:cubicBezTo>
                      <a:pt x="2804" y="414"/>
                      <a:pt x="2804" y="162"/>
                      <a:pt x="2678" y="68"/>
                    </a:cubicBezTo>
                    <a:cubicBezTo>
                      <a:pt x="2634" y="24"/>
                      <a:pt x="2557" y="0"/>
                      <a:pt x="24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902;p83">
                <a:extLst>
                  <a:ext uri="{FF2B5EF4-FFF2-40B4-BE49-F238E27FC236}">
                    <a16:creationId xmlns:a16="http://schemas.microsoft.com/office/drawing/2014/main" id="{7A84D47C-34D7-6DE6-A870-7A71CF732855}"/>
                  </a:ext>
                </a:extLst>
              </p:cNvPr>
              <p:cNvSpPr/>
              <p:nvPr/>
            </p:nvSpPr>
            <p:spPr>
              <a:xfrm>
                <a:off x="1101350" y="2440525"/>
                <a:ext cx="70125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6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38"/>
                      <a:pt x="449" y="714"/>
                      <a:pt x="363" y="714"/>
                    </a:cubicBezTo>
                    <a:cubicBezTo>
                      <a:pt x="276" y="714"/>
                      <a:pt x="189" y="738"/>
                      <a:pt x="126" y="785"/>
                    </a:cubicBezTo>
                    <a:cubicBezTo>
                      <a:pt x="0" y="911"/>
                      <a:pt x="0" y="1163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4"/>
                      <a:pt x="1292" y="1951"/>
                    </a:cubicBezTo>
                    <a:lnTo>
                      <a:pt x="2678" y="564"/>
                    </a:lnTo>
                    <a:cubicBezTo>
                      <a:pt x="2804" y="438"/>
                      <a:pt x="2804" y="186"/>
                      <a:pt x="2678" y="92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6903;p83">
                <a:extLst>
                  <a:ext uri="{FF2B5EF4-FFF2-40B4-BE49-F238E27FC236}">
                    <a16:creationId xmlns:a16="http://schemas.microsoft.com/office/drawing/2014/main" id="{A7AE8941-1913-52D3-4A94-DAC27C507969}"/>
                  </a:ext>
                </a:extLst>
              </p:cNvPr>
              <p:cNvSpPr/>
              <p:nvPr/>
            </p:nvSpPr>
            <p:spPr>
              <a:xfrm>
                <a:off x="1101350" y="2388550"/>
                <a:ext cx="70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5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22"/>
                      <a:pt x="449" y="690"/>
                      <a:pt x="363" y="690"/>
                    </a:cubicBezTo>
                    <a:cubicBezTo>
                      <a:pt x="276" y="690"/>
                      <a:pt x="189" y="722"/>
                      <a:pt x="126" y="785"/>
                    </a:cubicBezTo>
                    <a:cubicBezTo>
                      <a:pt x="0" y="911"/>
                      <a:pt x="0" y="1131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3"/>
                      <a:pt x="1292" y="1919"/>
                    </a:cubicBezTo>
                    <a:lnTo>
                      <a:pt x="2678" y="532"/>
                    </a:lnTo>
                    <a:cubicBezTo>
                      <a:pt x="2804" y="438"/>
                      <a:pt x="2804" y="186"/>
                      <a:pt x="2678" y="91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6904;p83">
                <a:extLst>
                  <a:ext uri="{FF2B5EF4-FFF2-40B4-BE49-F238E27FC236}">
                    <a16:creationId xmlns:a16="http://schemas.microsoft.com/office/drawing/2014/main" id="{7E5D1530-0863-302A-160A-EB0EE9C36F3C}"/>
                  </a:ext>
                </a:extLst>
              </p:cNvPr>
              <p:cNvSpPr/>
              <p:nvPr/>
            </p:nvSpPr>
            <p:spPr>
              <a:xfrm>
                <a:off x="1049375" y="2318350"/>
                <a:ext cx="298525" cy="295400"/>
              </a:xfrm>
              <a:custGeom>
                <a:avLst/>
                <a:gdLst/>
                <a:ahLst/>
                <a:cxnLst/>
                <a:rect l="l" t="t" r="r" b="b"/>
                <a:pathLst>
                  <a:path w="11941" h="11816" extrusionOk="0">
                    <a:moveTo>
                      <a:pt x="6963" y="1198"/>
                    </a:moveTo>
                    <a:lnTo>
                      <a:pt x="7876" y="2143"/>
                    </a:lnTo>
                    <a:lnTo>
                      <a:pt x="6963" y="2143"/>
                    </a:lnTo>
                    <a:lnTo>
                      <a:pt x="6963" y="1198"/>
                    </a:lnTo>
                    <a:close/>
                    <a:moveTo>
                      <a:pt x="10286" y="3498"/>
                    </a:moveTo>
                    <a:cubicBezTo>
                      <a:pt x="10373" y="3498"/>
                      <a:pt x="10460" y="3530"/>
                      <a:pt x="10523" y="3593"/>
                    </a:cubicBezTo>
                    <a:lnTo>
                      <a:pt x="10995" y="4065"/>
                    </a:lnTo>
                    <a:cubicBezTo>
                      <a:pt x="11184" y="4223"/>
                      <a:pt x="11184" y="4475"/>
                      <a:pt x="11027" y="4569"/>
                    </a:cubicBezTo>
                    <a:lnTo>
                      <a:pt x="10806" y="4821"/>
                    </a:lnTo>
                    <a:lnTo>
                      <a:pt x="9798" y="3845"/>
                    </a:lnTo>
                    <a:lnTo>
                      <a:pt x="10050" y="3593"/>
                    </a:lnTo>
                    <a:cubicBezTo>
                      <a:pt x="10113" y="3530"/>
                      <a:pt x="10200" y="3498"/>
                      <a:pt x="10286" y="3498"/>
                    </a:cubicBezTo>
                    <a:close/>
                    <a:moveTo>
                      <a:pt x="9294" y="4349"/>
                    </a:moveTo>
                    <a:lnTo>
                      <a:pt x="10271" y="5325"/>
                    </a:lnTo>
                    <a:lnTo>
                      <a:pt x="7845" y="7783"/>
                    </a:lnTo>
                    <a:lnTo>
                      <a:pt x="6868" y="6774"/>
                    </a:lnTo>
                    <a:lnTo>
                      <a:pt x="9294" y="4349"/>
                    </a:lnTo>
                    <a:close/>
                    <a:moveTo>
                      <a:pt x="6585" y="7499"/>
                    </a:moveTo>
                    <a:lnTo>
                      <a:pt x="7183" y="8098"/>
                    </a:lnTo>
                    <a:lnTo>
                      <a:pt x="6427" y="8255"/>
                    </a:lnTo>
                    <a:lnTo>
                      <a:pt x="6585" y="7499"/>
                    </a:lnTo>
                    <a:close/>
                    <a:moveTo>
                      <a:pt x="6994" y="10398"/>
                    </a:moveTo>
                    <a:lnTo>
                      <a:pt x="6994" y="10776"/>
                    </a:lnTo>
                    <a:cubicBezTo>
                      <a:pt x="6994" y="10870"/>
                      <a:pt x="7057" y="10996"/>
                      <a:pt x="7089" y="11122"/>
                    </a:cubicBezTo>
                    <a:lnTo>
                      <a:pt x="1071" y="11122"/>
                    </a:lnTo>
                    <a:cubicBezTo>
                      <a:pt x="882" y="11122"/>
                      <a:pt x="693" y="10965"/>
                      <a:pt x="693" y="10776"/>
                    </a:cubicBezTo>
                    <a:lnTo>
                      <a:pt x="693" y="10398"/>
                    </a:lnTo>
                    <a:close/>
                    <a:moveTo>
                      <a:pt x="6270" y="663"/>
                    </a:moveTo>
                    <a:lnTo>
                      <a:pt x="6270" y="2458"/>
                    </a:lnTo>
                    <a:cubicBezTo>
                      <a:pt x="6270" y="2647"/>
                      <a:pt x="6427" y="2805"/>
                      <a:pt x="6616" y="2805"/>
                    </a:cubicBezTo>
                    <a:lnTo>
                      <a:pt x="8349" y="2805"/>
                    </a:lnTo>
                    <a:lnTo>
                      <a:pt x="8349" y="4286"/>
                    </a:lnTo>
                    <a:lnTo>
                      <a:pt x="6112" y="6554"/>
                    </a:lnTo>
                    <a:cubicBezTo>
                      <a:pt x="6081" y="6585"/>
                      <a:pt x="6018" y="6680"/>
                      <a:pt x="6018" y="6711"/>
                    </a:cubicBezTo>
                    <a:lnTo>
                      <a:pt x="5608" y="8633"/>
                    </a:lnTo>
                    <a:cubicBezTo>
                      <a:pt x="5545" y="8759"/>
                      <a:pt x="5608" y="8885"/>
                      <a:pt x="5671" y="8948"/>
                    </a:cubicBezTo>
                    <a:cubicBezTo>
                      <a:pt x="5742" y="9019"/>
                      <a:pt x="5813" y="9055"/>
                      <a:pt x="5897" y="9055"/>
                    </a:cubicBezTo>
                    <a:cubicBezTo>
                      <a:pt x="5925" y="9055"/>
                      <a:pt x="5955" y="9051"/>
                      <a:pt x="5986" y="9043"/>
                    </a:cubicBezTo>
                    <a:lnTo>
                      <a:pt x="7908" y="8602"/>
                    </a:lnTo>
                    <a:cubicBezTo>
                      <a:pt x="8002" y="8602"/>
                      <a:pt x="8034" y="8570"/>
                      <a:pt x="8065" y="8507"/>
                    </a:cubicBezTo>
                    <a:lnTo>
                      <a:pt x="8349" y="8255"/>
                    </a:lnTo>
                    <a:lnTo>
                      <a:pt x="8349" y="10807"/>
                    </a:lnTo>
                    <a:lnTo>
                      <a:pt x="8380" y="10807"/>
                    </a:lnTo>
                    <a:cubicBezTo>
                      <a:pt x="8380" y="10996"/>
                      <a:pt x="8223" y="11154"/>
                      <a:pt x="8034" y="11154"/>
                    </a:cubicBezTo>
                    <a:cubicBezTo>
                      <a:pt x="7845" y="11154"/>
                      <a:pt x="7687" y="10996"/>
                      <a:pt x="7687" y="10807"/>
                    </a:cubicBezTo>
                    <a:lnTo>
                      <a:pt x="7687" y="10083"/>
                    </a:lnTo>
                    <a:cubicBezTo>
                      <a:pt x="7687" y="9893"/>
                      <a:pt x="7530" y="9736"/>
                      <a:pt x="7309" y="9736"/>
                    </a:cubicBezTo>
                    <a:lnTo>
                      <a:pt x="1386" y="9736"/>
                    </a:lnTo>
                    <a:lnTo>
                      <a:pt x="1386" y="663"/>
                    </a:lnTo>
                    <a:close/>
                    <a:moveTo>
                      <a:pt x="1071" y="1"/>
                    </a:moveTo>
                    <a:cubicBezTo>
                      <a:pt x="882" y="1"/>
                      <a:pt x="693" y="158"/>
                      <a:pt x="693" y="379"/>
                    </a:cubicBezTo>
                    <a:lnTo>
                      <a:pt x="693" y="9736"/>
                    </a:lnTo>
                    <a:lnTo>
                      <a:pt x="347" y="9736"/>
                    </a:lnTo>
                    <a:cubicBezTo>
                      <a:pt x="158" y="9736"/>
                      <a:pt x="0" y="9893"/>
                      <a:pt x="0" y="10083"/>
                    </a:cubicBezTo>
                    <a:lnTo>
                      <a:pt x="0" y="10807"/>
                    </a:lnTo>
                    <a:cubicBezTo>
                      <a:pt x="0" y="11406"/>
                      <a:pt x="473" y="11815"/>
                      <a:pt x="1008" y="11815"/>
                    </a:cubicBezTo>
                    <a:lnTo>
                      <a:pt x="8002" y="11815"/>
                    </a:lnTo>
                    <a:cubicBezTo>
                      <a:pt x="8569" y="11815"/>
                      <a:pt x="9011" y="11343"/>
                      <a:pt x="9011" y="10807"/>
                    </a:cubicBezTo>
                    <a:lnTo>
                      <a:pt x="9011" y="7562"/>
                    </a:lnTo>
                    <a:lnTo>
                      <a:pt x="11499" y="5105"/>
                    </a:lnTo>
                    <a:cubicBezTo>
                      <a:pt x="11940" y="4664"/>
                      <a:pt x="11940" y="4034"/>
                      <a:pt x="11531" y="3593"/>
                    </a:cubicBezTo>
                    <a:lnTo>
                      <a:pt x="11058" y="3120"/>
                    </a:lnTo>
                    <a:cubicBezTo>
                      <a:pt x="10869" y="2931"/>
                      <a:pt x="10609" y="2836"/>
                      <a:pt x="10346" y="2836"/>
                    </a:cubicBezTo>
                    <a:cubicBezTo>
                      <a:pt x="10082" y="2836"/>
                      <a:pt x="9814" y="2931"/>
                      <a:pt x="9609" y="3120"/>
                    </a:cubicBezTo>
                    <a:lnTo>
                      <a:pt x="9105" y="3624"/>
                    </a:lnTo>
                    <a:lnTo>
                      <a:pt x="9105" y="2490"/>
                    </a:lnTo>
                    <a:cubicBezTo>
                      <a:pt x="9105" y="2427"/>
                      <a:pt x="9074" y="2332"/>
                      <a:pt x="8979" y="2269"/>
                    </a:cubicBezTo>
                    <a:lnTo>
                      <a:pt x="6900" y="127"/>
                    </a:lnTo>
                    <a:cubicBezTo>
                      <a:pt x="6805" y="64"/>
                      <a:pt x="6742" y="1"/>
                      <a:pt x="66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" name="Google Shape;16897;p83">
            <a:extLst>
              <a:ext uri="{FF2B5EF4-FFF2-40B4-BE49-F238E27FC236}">
                <a16:creationId xmlns:a16="http://schemas.microsoft.com/office/drawing/2014/main" id="{9FF8F6FA-5FA1-7EE0-2603-F6E1349ACFE7}"/>
              </a:ext>
            </a:extLst>
          </p:cNvPr>
          <p:cNvSpPr/>
          <p:nvPr/>
        </p:nvSpPr>
        <p:spPr>
          <a:xfrm>
            <a:off x="7237014" y="2638580"/>
            <a:ext cx="353174" cy="348513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16797;p83">
            <a:extLst>
              <a:ext uri="{FF2B5EF4-FFF2-40B4-BE49-F238E27FC236}">
                <a16:creationId xmlns:a16="http://schemas.microsoft.com/office/drawing/2014/main" id="{D705C093-4730-D8D9-ACD8-6FDC1884591B}"/>
              </a:ext>
            </a:extLst>
          </p:cNvPr>
          <p:cNvGrpSpPr/>
          <p:nvPr/>
        </p:nvGrpSpPr>
        <p:grpSpPr>
          <a:xfrm>
            <a:off x="9954255" y="2707606"/>
            <a:ext cx="358056" cy="369913"/>
            <a:chOff x="-62148000" y="1930075"/>
            <a:chExt cx="309550" cy="319800"/>
          </a:xfrm>
          <a:solidFill>
            <a:schemeClr val="bg1"/>
          </a:solidFill>
        </p:grpSpPr>
        <p:sp>
          <p:nvSpPr>
            <p:cNvPr id="45" name="Google Shape;16798;p83">
              <a:extLst>
                <a:ext uri="{FF2B5EF4-FFF2-40B4-BE49-F238E27FC236}">
                  <a16:creationId xmlns:a16="http://schemas.microsoft.com/office/drawing/2014/main" id="{A0F31CC3-E95E-4221-9846-54787A846A1F}"/>
                </a:ext>
              </a:extLst>
            </p:cNvPr>
            <p:cNvSpPr/>
            <p:nvPr/>
          </p:nvSpPr>
          <p:spPr>
            <a:xfrm>
              <a:off x="-62148000" y="1930075"/>
              <a:ext cx="309550" cy="319800"/>
            </a:xfrm>
            <a:custGeom>
              <a:avLst/>
              <a:gdLst/>
              <a:ahLst/>
              <a:cxnLst/>
              <a:rect l="l" t="t" r="r" b="b"/>
              <a:pathLst>
                <a:path w="12382" h="12792" extrusionOk="0">
                  <a:moveTo>
                    <a:pt x="11594" y="1670"/>
                  </a:moveTo>
                  <a:lnTo>
                    <a:pt x="11594" y="2899"/>
                  </a:lnTo>
                  <a:cubicBezTo>
                    <a:pt x="11594" y="3970"/>
                    <a:pt x="10775" y="4883"/>
                    <a:pt x="9735" y="4946"/>
                  </a:cubicBezTo>
                  <a:cubicBezTo>
                    <a:pt x="9861" y="4631"/>
                    <a:pt x="9924" y="4190"/>
                    <a:pt x="9924" y="3781"/>
                  </a:cubicBezTo>
                  <a:lnTo>
                    <a:pt x="9924" y="1670"/>
                  </a:lnTo>
                  <a:close/>
                  <a:moveTo>
                    <a:pt x="2489" y="1733"/>
                  </a:moveTo>
                  <a:lnTo>
                    <a:pt x="2489" y="3812"/>
                  </a:lnTo>
                  <a:cubicBezTo>
                    <a:pt x="2489" y="4253"/>
                    <a:pt x="2584" y="4631"/>
                    <a:pt x="2678" y="5041"/>
                  </a:cubicBezTo>
                  <a:cubicBezTo>
                    <a:pt x="1638" y="4915"/>
                    <a:pt x="851" y="4033"/>
                    <a:pt x="851" y="2993"/>
                  </a:cubicBezTo>
                  <a:lnTo>
                    <a:pt x="851" y="1733"/>
                  </a:lnTo>
                  <a:close/>
                  <a:moveTo>
                    <a:pt x="9105" y="882"/>
                  </a:moveTo>
                  <a:lnTo>
                    <a:pt x="9105" y="3812"/>
                  </a:lnTo>
                  <a:cubicBezTo>
                    <a:pt x="9105" y="5419"/>
                    <a:pt x="7813" y="6679"/>
                    <a:pt x="6207" y="6679"/>
                  </a:cubicBezTo>
                  <a:cubicBezTo>
                    <a:pt x="4600" y="6679"/>
                    <a:pt x="3308" y="5387"/>
                    <a:pt x="3308" y="3812"/>
                  </a:cubicBezTo>
                  <a:lnTo>
                    <a:pt x="3308" y="882"/>
                  </a:lnTo>
                  <a:close/>
                  <a:moveTo>
                    <a:pt x="6648" y="7467"/>
                  </a:moveTo>
                  <a:lnTo>
                    <a:pt x="6648" y="8601"/>
                  </a:lnTo>
                  <a:lnTo>
                    <a:pt x="5797" y="8601"/>
                  </a:lnTo>
                  <a:lnTo>
                    <a:pt x="5797" y="7467"/>
                  </a:lnTo>
                  <a:cubicBezTo>
                    <a:pt x="5923" y="7467"/>
                    <a:pt x="6081" y="7498"/>
                    <a:pt x="6207" y="7498"/>
                  </a:cubicBezTo>
                  <a:cubicBezTo>
                    <a:pt x="6301" y="7498"/>
                    <a:pt x="6459" y="7498"/>
                    <a:pt x="6648" y="7467"/>
                  </a:cubicBezTo>
                  <a:close/>
                  <a:moveTo>
                    <a:pt x="7057" y="9389"/>
                  </a:moveTo>
                  <a:cubicBezTo>
                    <a:pt x="7309" y="9389"/>
                    <a:pt x="7498" y="9609"/>
                    <a:pt x="7498" y="9830"/>
                  </a:cubicBezTo>
                  <a:lnTo>
                    <a:pt x="7498" y="10271"/>
                  </a:lnTo>
                  <a:lnTo>
                    <a:pt x="5009" y="10271"/>
                  </a:lnTo>
                  <a:lnTo>
                    <a:pt x="5009" y="9830"/>
                  </a:lnTo>
                  <a:lnTo>
                    <a:pt x="4978" y="9830"/>
                  </a:lnTo>
                  <a:cubicBezTo>
                    <a:pt x="4978" y="9609"/>
                    <a:pt x="5167" y="9389"/>
                    <a:pt x="5419" y="9389"/>
                  </a:cubicBezTo>
                  <a:close/>
                  <a:moveTo>
                    <a:pt x="8727" y="11090"/>
                  </a:moveTo>
                  <a:cubicBezTo>
                    <a:pt x="8948" y="11090"/>
                    <a:pt x="9105" y="11279"/>
                    <a:pt x="9105" y="11499"/>
                  </a:cubicBezTo>
                  <a:lnTo>
                    <a:pt x="9105" y="11909"/>
                  </a:lnTo>
                  <a:lnTo>
                    <a:pt x="3308" y="11909"/>
                  </a:lnTo>
                  <a:lnTo>
                    <a:pt x="3308" y="11499"/>
                  </a:lnTo>
                  <a:cubicBezTo>
                    <a:pt x="3308" y="11247"/>
                    <a:pt x="3529" y="11090"/>
                    <a:pt x="3718" y="11090"/>
                  </a:cubicBezTo>
                  <a:close/>
                  <a:moveTo>
                    <a:pt x="2899" y="0"/>
                  </a:moveTo>
                  <a:cubicBezTo>
                    <a:pt x="2647" y="0"/>
                    <a:pt x="2489" y="189"/>
                    <a:pt x="2489" y="410"/>
                  </a:cubicBezTo>
                  <a:lnTo>
                    <a:pt x="2489" y="819"/>
                  </a:lnTo>
                  <a:lnTo>
                    <a:pt x="410" y="819"/>
                  </a:lnTo>
                  <a:cubicBezTo>
                    <a:pt x="221" y="882"/>
                    <a:pt x="0" y="1040"/>
                    <a:pt x="0" y="1292"/>
                  </a:cubicBezTo>
                  <a:lnTo>
                    <a:pt x="0" y="2930"/>
                  </a:lnTo>
                  <a:cubicBezTo>
                    <a:pt x="0" y="4568"/>
                    <a:pt x="1323" y="5860"/>
                    <a:pt x="2930" y="5860"/>
                  </a:cubicBezTo>
                  <a:lnTo>
                    <a:pt x="3119" y="5860"/>
                  </a:lnTo>
                  <a:cubicBezTo>
                    <a:pt x="3560" y="6522"/>
                    <a:pt x="4222" y="7026"/>
                    <a:pt x="4978" y="7309"/>
                  </a:cubicBezTo>
                  <a:lnTo>
                    <a:pt x="4978" y="8695"/>
                  </a:lnTo>
                  <a:cubicBezTo>
                    <a:pt x="4505" y="8853"/>
                    <a:pt x="4159" y="9326"/>
                    <a:pt x="4159" y="9861"/>
                  </a:cubicBezTo>
                  <a:lnTo>
                    <a:pt x="4159" y="10302"/>
                  </a:lnTo>
                  <a:lnTo>
                    <a:pt x="3749" y="10302"/>
                  </a:lnTo>
                  <a:cubicBezTo>
                    <a:pt x="3088" y="10302"/>
                    <a:pt x="2521" y="10869"/>
                    <a:pt x="2521" y="11531"/>
                  </a:cubicBezTo>
                  <a:lnTo>
                    <a:pt x="2521" y="12350"/>
                  </a:lnTo>
                  <a:cubicBezTo>
                    <a:pt x="2521" y="12571"/>
                    <a:pt x="2741" y="12791"/>
                    <a:pt x="2930" y="12791"/>
                  </a:cubicBezTo>
                  <a:lnTo>
                    <a:pt x="9546" y="12791"/>
                  </a:lnTo>
                  <a:cubicBezTo>
                    <a:pt x="9767" y="12791"/>
                    <a:pt x="9924" y="12571"/>
                    <a:pt x="9924" y="12350"/>
                  </a:cubicBezTo>
                  <a:lnTo>
                    <a:pt x="9924" y="11499"/>
                  </a:lnTo>
                  <a:cubicBezTo>
                    <a:pt x="9924" y="10806"/>
                    <a:pt x="9389" y="10271"/>
                    <a:pt x="8727" y="10271"/>
                  </a:cubicBezTo>
                  <a:lnTo>
                    <a:pt x="8286" y="10271"/>
                  </a:lnTo>
                  <a:lnTo>
                    <a:pt x="8286" y="9830"/>
                  </a:lnTo>
                  <a:cubicBezTo>
                    <a:pt x="8286" y="9294"/>
                    <a:pt x="7939" y="8853"/>
                    <a:pt x="7467" y="8664"/>
                  </a:cubicBezTo>
                  <a:lnTo>
                    <a:pt x="7467" y="7278"/>
                  </a:lnTo>
                  <a:cubicBezTo>
                    <a:pt x="8191" y="6994"/>
                    <a:pt x="8885" y="6490"/>
                    <a:pt x="9294" y="5828"/>
                  </a:cubicBezTo>
                  <a:lnTo>
                    <a:pt x="9515" y="5828"/>
                  </a:lnTo>
                  <a:cubicBezTo>
                    <a:pt x="11121" y="5828"/>
                    <a:pt x="12382" y="4505"/>
                    <a:pt x="12382" y="2899"/>
                  </a:cubicBezTo>
                  <a:lnTo>
                    <a:pt x="12382" y="1260"/>
                  </a:lnTo>
                  <a:cubicBezTo>
                    <a:pt x="12382" y="1008"/>
                    <a:pt x="12193" y="819"/>
                    <a:pt x="11972" y="819"/>
                  </a:cubicBezTo>
                  <a:lnTo>
                    <a:pt x="9893" y="819"/>
                  </a:lnTo>
                  <a:lnTo>
                    <a:pt x="9893" y="410"/>
                  </a:lnTo>
                  <a:cubicBezTo>
                    <a:pt x="9893" y="189"/>
                    <a:pt x="9704" y="0"/>
                    <a:pt x="9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799;p83">
              <a:extLst>
                <a:ext uri="{FF2B5EF4-FFF2-40B4-BE49-F238E27FC236}">
                  <a16:creationId xmlns:a16="http://schemas.microsoft.com/office/drawing/2014/main" id="{9ABC6507-68A8-9DFB-5969-DBDD0206993E}"/>
                </a:ext>
              </a:extLst>
            </p:cNvPr>
            <p:cNvSpPr/>
            <p:nvPr/>
          </p:nvSpPr>
          <p:spPr>
            <a:xfrm>
              <a:off x="-62044825" y="1972200"/>
              <a:ext cx="107125" cy="97700"/>
            </a:xfrm>
            <a:custGeom>
              <a:avLst/>
              <a:gdLst/>
              <a:ahLst/>
              <a:cxnLst/>
              <a:rect l="l" t="t" r="r" b="b"/>
              <a:pathLst>
                <a:path w="4285" h="3908" extrusionOk="0">
                  <a:moveTo>
                    <a:pt x="2111" y="1308"/>
                  </a:moveTo>
                  <a:lnTo>
                    <a:pt x="2237" y="1560"/>
                  </a:lnTo>
                  <a:cubicBezTo>
                    <a:pt x="2300" y="1686"/>
                    <a:pt x="2395" y="1781"/>
                    <a:pt x="2552" y="1812"/>
                  </a:cubicBezTo>
                  <a:lnTo>
                    <a:pt x="2867" y="1844"/>
                  </a:lnTo>
                  <a:lnTo>
                    <a:pt x="2615" y="2033"/>
                  </a:lnTo>
                  <a:cubicBezTo>
                    <a:pt x="2552" y="2127"/>
                    <a:pt x="2458" y="2285"/>
                    <a:pt x="2521" y="2411"/>
                  </a:cubicBezTo>
                  <a:lnTo>
                    <a:pt x="2552" y="2726"/>
                  </a:lnTo>
                  <a:lnTo>
                    <a:pt x="2269" y="2568"/>
                  </a:lnTo>
                  <a:cubicBezTo>
                    <a:pt x="2206" y="2505"/>
                    <a:pt x="2143" y="2505"/>
                    <a:pt x="2080" y="2505"/>
                  </a:cubicBezTo>
                  <a:cubicBezTo>
                    <a:pt x="1985" y="2505"/>
                    <a:pt x="1954" y="2505"/>
                    <a:pt x="1891" y="2568"/>
                  </a:cubicBezTo>
                  <a:lnTo>
                    <a:pt x="1607" y="2726"/>
                  </a:lnTo>
                  <a:lnTo>
                    <a:pt x="1639" y="2411"/>
                  </a:lnTo>
                  <a:cubicBezTo>
                    <a:pt x="1670" y="2285"/>
                    <a:pt x="1607" y="2127"/>
                    <a:pt x="1513" y="2033"/>
                  </a:cubicBezTo>
                  <a:lnTo>
                    <a:pt x="1292" y="1844"/>
                  </a:lnTo>
                  <a:lnTo>
                    <a:pt x="1670" y="1812"/>
                  </a:lnTo>
                  <a:cubicBezTo>
                    <a:pt x="1796" y="1812"/>
                    <a:pt x="1922" y="1686"/>
                    <a:pt x="1985" y="1560"/>
                  </a:cubicBezTo>
                  <a:lnTo>
                    <a:pt x="2111" y="1308"/>
                  </a:lnTo>
                  <a:close/>
                  <a:moveTo>
                    <a:pt x="2143" y="1"/>
                  </a:moveTo>
                  <a:cubicBezTo>
                    <a:pt x="1993" y="1"/>
                    <a:pt x="1843" y="79"/>
                    <a:pt x="1765" y="237"/>
                  </a:cubicBezTo>
                  <a:lnTo>
                    <a:pt x="1355" y="1056"/>
                  </a:lnTo>
                  <a:lnTo>
                    <a:pt x="473" y="1182"/>
                  </a:lnTo>
                  <a:cubicBezTo>
                    <a:pt x="95" y="1214"/>
                    <a:pt x="0" y="1655"/>
                    <a:pt x="221" y="1875"/>
                  </a:cubicBezTo>
                  <a:lnTo>
                    <a:pt x="851" y="2505"/>
                  </a:lnTo>
                  <a:lnTo>
                    <a:pt x="693" y="3419"/>
                  </a:lnTo>
                  <a:cubicBezTo>
                    <a:pt x="668" y="3693"/>
                    <a:pt x="880" y="3908"/>
                    <a:pt x="1110" y="3908"/>
                  </a:cubicBezTo>
                  <a:cubicBezTo>
                    <a:pt x="1171" y="3908"/>
                    <a:pt x="1233" y="3893"/>
                    <a:pt x="1292" y="3860"/>
                  </a:cubicBezTo>
                  <a:lnTo>
                    <a:pt x="2111" y="3419"/>
                  </a:lnTo>
                  <a:lnTo>
                    <a:pt x="2930" y="3860"/>
                  </a:lnTo>
                  <a:cubicBezTo>
                    <a:pt x="2992" y="3891"/>
                    <a:pt x="3056" y="3905"/>
                    <a:pt x="3119" y="3905"/>
                  </a:cubicBezTo>
                  <a:cubicBezTo>
                    <a:pt x="3376" y="3905"/>
                    <a:pt x="3605" y="3672"/>
                    <a:pt x="3529" y="3419"/>
                  </a:cubicBezTo>
                  <a:lnTo>
                    <a:pt x="3371" y="2505"/>
                  </a:lnTo>
                  <a:lnTo>
                    <a:pt x="4033" y="1875"/>
                  </a:lnTo>
                  <a:cubicBezTo>
                    <a:pt x="4285" y="1655"/>
                    <a:pt x="4159" y="1214"/>
                    <a:pt x="3812" y="1182"/>
                  </a:cubicBezTo>
                  <a:lnTo>
                    <a:pt x="2899" y="1056"/>
                  </a:lnTo>
                  <a:lnTo>
                    <a:pt x="2521" y="237"/>
                  </a:lnTo>
                  <a:cubicBezTo>
                    <a:pt x="2442" y="79"/>
                    <a:pt x="2292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78" y="4102359"/>
            <a:ext cx="347502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198" y="931195"/>
            <a:ext cx="9672183" cy="569769"/>
          </a:xfrm>
        </p:spPr>
        <p:txBody>
          <a:bodyPr>
            <a:normAutofit/>
          </a:bodyPr>
          <a:lstStyle/>
          <a:p>
            <a:r>
              <a:rPr lang="es-ES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CENTRO INTÉGRATE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pic>
        <p:nvPicPr>
          <p:cNvPr id="31" name="Imagen 3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CD28EA50-1A35-F3F8-1459-BD19122B18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789" b="7113"/>
          <a:stretch/>
        </p:blipFill>
        <p:spPr>
          <a:xfrm>
            <a:off x="2050450" y="1948076"/>
            <a:ext cx="8091100" cy="3978729"/>
          </a:xfrm>
          <a:prstGeom prst="rect">
            <a:avLst/>
          </a:prstGeom>
        </p:spPr>
      </p:pic>
      <p:sp>
        <p:nvSpPr>
          <p:cNvPr id="2" name="Google Shape;8089;p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ACDB3BA-76C1-BDD2-9636-2EAF7D21919C}"/>
              </a:ext>
            </a:extLst>
          </p:cNvPr>
          <p:cNvSpPr/>
          <p:nvPr/>
        </p:nvSpPr>
        <p:spPr>
          <a:xfrm rot="10800000" flipV="1">
            <a:off x="721697" y="6282674"/>
            <a:ext cx="288000" cy="324000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001D33"/>
          </a:solidFill>
          <a:ln w="21590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CF3F74E-85EE-A729-591E-0EED0FBBE3F3}"/>
              </a:ext>
            </a:extLst>
          </p:cNvPr>
          <p:cNvSpPr/>
          <p:nvPr/>
        </p:nvSpPr>
        <p:spPr>
          <a:xfrm>
            <a:off x="1250009" y="6295667"/>
            <a:ext cx="10083631" cy="333963"/>
          </a:xfrm>
          <a:prstGeom prst="rect">
            <a:avLst/>
          </a:prstGeom>
          <a:solidFill>
            <a:srgbClr val="6AA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9" name="Google Shape;16797;p83">
            <a:extLst>
              <a:ext uri="{FF2B5EF4-FFF2-40B4-BE49-F238E27FC236}">
                <a16:creationId xmlns:a16="http://schemas.microsoft.com/office/drawing/2014/main" id="{28BE2401-A9A5-ED78-64F9-4D8EFBD18984}"/>
              </a:ext>
            </a:extLst>
          </p:cNvPr>
          <p:cNvGrpSpPr/>
          <p:nvPr/>
        </p:nvGrpSpPr>
        <p:grpSpPr>
          <a:xfrm>
            <a:off x="11569673" y="6274299"/>
            <a:ext cx="347502" cy="359010"/>
            <a:chOff x="-62148000" y="1930075"/>
            <a:chExt cx="309550" cy="319800"/>
          </a:xfrm>
          <a:solidFill>
            <a:srgbClr val="001D33"/>
          </a:solidFill>
        </p:grpSpPr>
        <p:sp>
          <p:nvSpPr>
            <p:cNvPr id="10" name="Google Shape;16798;p83">
              <a:hlinkClick r:id="rId6" action="ppaction://hlinksldjump"/>
              <a:extLst>
                <a:ext uri="{FF2B5EF4-FFF2-40B4-BE49-F238E27FC236}">
                  <a16:creationId xmlns:a16="http://schemas.microsoft.com/office/drawing/2014/main" id="{4190B11E-B1D7-1F29-E21B-45C501DFC280}"/>
                </a:ext>
              </a:extLst>
            </p:cNvPr>
            <p:cNvSpPr/>
            <p:nvPr/>
          </p:nvSpPr>
          <p:spPr>
            <a:xfrm>
              <a:off x="-62148000" y="1930075"/>
              <a:ext cx="309550" cy="319800"/>
            </a:xfrm>
            <a:custGeom>
              <a:avLst/>
              <a:gdLst/>
              <a:ahLst/>
              <a:cxnLst/>
              <a:rect l="l" t="t" r="r" b="b"/>
              <a:pathLst>
                <a:path w="12382" h="12792" extrusionOk="0">
                  <a:moveTo>
                    <a:pt x="11594" y="1670"/>
                  </a:moveTo>
                  <a:lnTo>
                    <a:pt x="11594" y="2899"/>
                  </a:lnTo>
                  <a:cubicBezTo>
                    <a:pt x="11594" y="3970"/>
                    <a:pt x="10775" y="4883"/>
                    <a:pt x="9735" y="4946"/>
                  </a:cubicBezTo>
                  <a:cubicBezTo>
                    <a:pt x="9861" y="4631"/>
                    <a:pt x="9924" y="4190"/>
                    <a:pt x="9924" y="3781"/>
                  </a:cubicBezTo>
                  <a:lnTo>
                    <a:pt x="9924" y="1670"/>
                  </a:lnTo>
                  <a:close/>
                  <a:moveTo>
                    <a:pt x="2489" y="1733"/>
                  </a:moveTo>
                  <a:lnTo>
                    <a:pt x="2489" y="3812"/>
                  </a:lnTo>
                  <a:cubicBezTo>
                    <a:pt x="2489" y="4253"/>
                    <a:pt x="2584" y="4631"/>
                    <a:pt x="2678" y="5041"/>
                  </a:cubicBezTo>
                  <a:cubicBezTo>
                    <a:pt x="1638" y="4915"/>
                    <a:pt x="851" y="4033"/>
                    <a:pt x="851" y="2993"/>
                  </a:cubicBezTo>
                  <a:lnTo>
                    <a:pt x="851" y="1733"/>
                  </a:lnTo>
                  <a:close/>
                  <a:moveTo>
                    <a:pt x="9105" y="882"/>
                  </a:moveTo>
                  <a:lnTo>
                    <a:pt x="9105" y="3812"/>
                  </a:lnTo>
                  <a:cubicBezTo>
                    <a:pt x="9105" y="5419"/>
                    <a:pt x="7813" y="6679"/>
                    <a:pt x="6207" y="6679"/>
                  </a:cubicBezTo>
                  <a:cubicBezTo>
                    <a:pt x="4600" y="6679"/>
                    <a:pt x="3308" y="5387"/>
                    <a:pt x="3308" y="3812"/>
                  </a:cubicBezTo>
                  <a:lnTo>
                    <a:pt x="3308" y="882"/>
                  </a:lnTo>
                  <a:close/>
                  <a:moveTo>
                    <a:pt x="6648" y="7467"/>
                  </a:moveTo>
                  <a:lnTo>
                    <a:pt x="6648" y="8601"/>
                  </a:lnTo>
                  <a:lnTo>
                    <a:pt x="5797" y="8601"/>
                  </a:lnTo>
                  <a:lnTo>
                    <a:pt x="5797" y="7467"/>
                  </a:lnTo>
                  <a:cubicBezTo>
                    <a:pt x="5923" y="7467"/>
                    <a:pt x="6081" y="7498"/>
                    <a:pt x="6207" y="7498"/>
                  </a:cubicBezTo>
                  <a:cubicBezTo>
                    <a:pt x="6301" y="7498"/>
                    <a:pt x="6459" y="7498"/>
                    <a:pt x="6648" y="7467"/>
                  </a:cubicBezTo>
                  <a:close/>
                  <a:moveTo>
                    <a:pt x="7057" y="9389"/>
                  </a:moveTo>
                  <a:cubicBezTo>
                    <a:pt x="7309" y="9389"/>
                    <a:pt x="7498" y="9609"/>
                    <a:pt x="7498" y="9830"/>
                  </a:cubicBezTo>
                  <a:lnTo>
                    <a:pt x="7498" y="10271"/>
                  </a:lnTo>
                  <a:lnTo>
                    <a:pt x="5009" y="10271"/>
                  </a:lnTo>
                  <a:lnTo>
                    <a:pt x="5009" y="9830"/>
                  </a:lnTo>
                  <a:lnTo>
                    <a:pt x="4978" y="9830"/>
                  </a:lnTo>
                  <a:cubicBezTo>
                    <a:pt x="4978" y="9609"/>
                    <a:pt x="5167" y="9389"/>
                    <a:pt x="5419" y="9389"/>
                  </a:cubicBezTo>
                  <a:close/>
                  <a:moveTo>
                    <a:pt x="8727" y="11090"/>
                  </a:moveTo>
                  <a:cubicBezTo>
                    <a:pt x="8948" y="11090"/>
                    <a:pt x="9105" y="11279"/>
                    <a:pt x="9105" y="11499"/>
                  </a:cubicBezTo>
                  <a:lnTo>
                    <a:pt x="9105" y="11909"/>
                  </a:lnTo>
                  <a:lnTo>
                    <a:pt x="3308" y="11909"/>
                  </a:lnTo>
                  <a:lnTo>
                    <a:pt x="3308" y="11499"/>
                  </a:lnTo>
                  <a:cubicBezTo>
                    <a:pt x="3308" y="11247"/>
                    <a:pt x="3529" y="11090"/>
                    <a:pt x="3718" y="11090"/>
                  </a:cubicBezTo>
                  <a:close/>
                  <a:moveTo>
                    <a:pt x="2899" y="0"/>
                  </a:moveTo>
                  <a:cubicBezTo>
                    <a:pt x="2647" y="0"/>
                    <a:pt x="2489" y="189"/>
                    <a:pt x="2489" y="410"/>
                  </a:cubicBezTo>
                  <a:lnTo>
                    <a:pt x="2489" y="819"/>
                  </a:lnTo>
                  <a:lnTo>
                    <a:pt x="410" y="819"/>
                  </a:lnTo>
                  <a:cubicBezTo>
                    <a:pt x="221" y="882"/>
                    <a:pt x="0" y="1040"/>
                    <a:pt x="0" y="1292"/>
                  </a:cubicBezTo>
                  <a:lnTo>
                    <a:pt x="0" y="2930"/>
                  </a:lnTo>
                  <a:cubicBezTo>
                    <a:pt x="0" y="4568"/>
                    <a:pt x="1323" y="5860"/>
                    <a:pt x="2930" y="5860"/>
                  </a:cubicBezTo>
                  <a:lnTo>
                    <a:pt x="3119" y="5860"/>
                  </a:lnTo>
                  <a:cubicBezTo>
                    <a:pt x="3560" y="6522"/>
                    <a:pt x="4222" y="7026"/>
                    <a:pt x="4978" y="7309"/>
                  </a:cubicBezTo>
                  <a:lnTo>
                    <a:pt x="4978" y="8695"/>
                  </a:lnTo>
                  <a:cubicBezTo>
                    <a:pt x="4505" y="8853"/>
                    <a:pt x="4159" y="9326"/>
                    <a:pt x="4159" y="9861"/>
                  </a:cubicBezTo>
                  <a:lnTo>
                    <a:pt x="4159" y="10302"/>
                  </a:lnTo>
                  <a:lnTo>
                    <a:pt x="3749" y="10302"/>
                  </a:lnTo>
                  <a:cubicBezTo>
                    <a:pt x="3088" y="10302"/>
                    <a:pt x="2521" y="10869"/>
                    <a:pt x="2521" y="11531"/>
                  </a:cubicBezTo>
                  <a:lnTo>
                    <a:pt x="2521" y="12350"/>
                  </a:lnTo>
                  <a:cubicBezTo>
                    <a:pt x="2521" y="12571"/>
                    <a:pt x="2741" y="12791"/>
                    <a:pt x="2930" y="12791"/>
                  </a:cubicBezTo>
                  <a:lnTo>
                    <a:pt x="9546" y="12791"/>
                  </a:lnTo>
                  <a:cubicBezTo>
                    <a:pt x="9767" y="12791"/>
                    <a:pt x="9924" y="12571"/>
                    <a:pt x="9924" y="12350"/>
                  </a:cubicBezTo>
                  <a:lnTo>
                    <a:pt x="9924" y="11499"/>
                  </a:lnTo>
                  <a:cubicBezTo>
                    <a:pt x="9924" y="10806"/>
                    <a:pt x="9389" y="10271"/>
                    <a:pt x="8727" y="10271"/>
                  </a:cubicBezTo>
                  <a:lnTo>
                    <a:pt x="8286" y="10271"/>
                  </a:lnTo>
                  <a:lnTo>
                    <a:pt x="8286" y="9830"/>
                  </a:lnTo>
                  <a:cubicBezTo>
                    <a:pt x="8286" y="9294"/>
                    <a:pt x="7939" y="8853"/>
                    <a:pt x="7467" y="8664"/>
                  </a:cubicBezTo>
                  <a:lnTo>
                    <a:pt x="7467" y="7278"/>
                  </a:lnTo>
                  <a:cubicBezTo>
                    <a:pt x="8191" y="6994"/>
                    <a:pt x="8885" y="6490"/>
                    <a:pt x="9294" y="5828"/>
                  </a:cubicBezTo>
                  <a:lnTo>
                    <a:pt x="9515" y="5828"/>
                  </a:lnTo>
                  <a:cubicBezTo>
                    <a:pt x="11121" y="5828"/>
                    <a:pt x="12382" y="4505"/>
                    <a:pt x="12382" y="2899"/>
                  </a:cubicBezTo>
                  <a:lnTo>
                    <a:pt x="12382" y="1260"/>
                  </a:lnTo>
                  <a:cubicBezTo>
                    <a:pt x="12382" y="1008"/>
                    <a:pt x="12193" y="819"/>
                    <a:pt x="11972" y="819"/>
                  </a:cubicBezTo>
                  <a:lnTo>
                    <a:pt x="9893" y="819"/>
                  </a:lnTo>
                  <a:lnTo>
                    <a:pt x="9893" y="410"/>
                  </a:lnTo>
                  <a:cubicBezTo>
                    <a:pt x="9893" y="189"/>
                    <a:pt x="9704" y="0"/>
                    <a:pt x="9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799;p83">
              <a:extLst>
                <a:ext uri="{FF2B5EF4-FFF2-40B4-BE49-F238E27FC236}">
                  <a16:creationId xmlns:a16="http://schemas.microsoft.com/office/drawing/2014/main" id="{DBD7889E-1C9D-1D06-72A8-F5F61BE8D6EF}"/>
                </a:ext>
              </a:extLst>
            </p:cNvPr>
            <p:cNvSpPr/>
            <p:nvPr/>
          </p:nvSpPr>
          <p:spPr>
            <a:xfrm>
              <a:off x="-62044825" y="1972200"/>
              <a:ext cx="107125" cy="97700"/>
            </a:xfrm>
            <a:custGeom>
              <a:avLst/>
              <a:gdLst/>
              <a:ahLst/>
              <a:cxnLst/>
              <a:rect l="l" t="t" r="r" b="b"/>
              <a:pathLst>
                <a:path w="4285" h="3908" extrusionOk="0">
                  <a:moveTo>
                    <a:pt x="2111" y="1308"/>
                  </a:moveTo>
                  <a:lnTo>
                    <a:pt x="2237" y="1560"/>
                  </a:lnTo>
                  <a:cubicBezTo>
                    <a:pt x="2300" y="1686"/>
                    <a:pt x="2395" y="1781"/>
                    <a:pt x="2552" y="1812"/>
                  </a:cubicBezTo>
                  <a:lnTo>
                    <a:pt x="2867" y="1844"/>
                  </a:lnTo>
                  <a:lnTo>
                    <a:pt x="2615" y="2033"/>
                  </a:lnTo>
                  <a:cubicBezTo>
                    <a:pt x="2552" y="2127"/>
                    <a:pt x="2458" y="2285"/>
                    <a:pt x="2521" y="2411"/>
                  </a:cubicBezTo>
                  <a:lnTo>
                    <a:pt x="2552" y="2726"/>
                  </a:lnTo>
                  <a:lnTo>
                    <a:pt x="2269" y="2568"/>
                  </a:lnTo>
                  <a:cubicBezTo>
                    <a:pt x="2206" y="2505"/>
                    <a:pt x="2143" y="2505"/>
                    <a:pt x="2080" y="2505"/>
                  </a:cubicBezTo>
                  <a:cubicBezTo>
                    <a:pt x="1985" y="2505"/>
                    <a:pt x="1954" y="2505"/>
                    <a:pt x="1891" y="2568"/>
                  </a:cubicBezTo>
                  <a:lnTo>
                    <a:pt x="1607" y="2726"/>
                  </a:lnTo>
                  <a:lnTo>
                    <a:pt x="1639" y="2411"/>
                  </a:lnTo>
                  <a:cubicBezTo>
                    <a:pt x="1670" y="2285"/>
                    <a:pt x="1607" y="2127"/>
                    <a:pt x="1513" y="2033"/>
                  </a:cubicBezTo>
                  <a:lnTo>
                    <a:pt x="1292" y="1844"/>
                  </a:lnTo>
                  <a:lnTo>
                    <a:pt x="1670" y="1812"/>
                  </a:lnTo>
                  <a:cubicBezTo>
                    <a:pt x="1796" y="1812"/>
                    <a:pt x="1922" y="1686"/>
                    <a:pt x="1985" y="1560"/>
                  </a:cubicBezTo>
                  <a:lnTo>
                    <a:pt x="2111" y="1308"/>
                  </a:lnTo>
                  <a:close/>
                  <a:moveTo>
                    <a:pt x="2143" y="1"/>
                  </a:moveTo>
                  <a:cubicBezTo>
                    <a:pt x="1993" y="1"/>
                    <a:pt x="1843" y="79"/>
                    <a:pt x="1765" y="237"/>
                  </a:cubicBezTo>
                  <a:lnTo>
                    <a:pt x="1355" y="1056"/>
                  </a:lnTo>
                  <a:lnTo>
                    <a:pt x="473" y="1182"/>
                  </a:lnTo>
                  <a:cubicBezTo>
                    <a:pt x="95" y="1214"/>
                    <a:pt x="0" y="1655"/>
                    <a:pt x="221" y="1875"/>
                  </a:cubicBezTo>
                  <a:lnTo>
                    <a:pt x="851" y="2505"/>
                  </a:lnTo>
                  <a:lnTo>
                    <a:pt x="693" y="3419"/>
                  </a:lnTo>
                  <a:cubicBezTo>
                    <a:pt x="668" y="3693"/>
                    <a:pt x="880" y="3908"/>
                    <a:pt x="1110" y="3908"/>
                  </a:cubicBezTo>
                  <a:cubicBezTo>
                    <a:pt x="1171" y="3908"/>
                    <a:pt x="1233" y="3893"/>
                    <a:pt x="1292" y="3860"/>
                  </a:cubicBezTo>
                  <a:lnTo>
                    <a:pt x="2111" y="3419"/>
                  </a:lnTo>
                  <a:lnTo>
                    <a:pt x="2930" y="3860"/>
                  </a:lnTo>
                  <a:cubicBezTo>
                    <a:pt x="2992" y="3891"/>
                    <a:pt x="3056" y="3905"/>
                    <a:pt x="3119" y="3905"/>
                  </a:cubicBezTo>
                  <a:cubicBezTo>
                    <a:pt x="3376" y="3905"/>
                    <a:pt x="3605" y="3672"/>
                    <a:pt x="3529" y="3419"/>
                  </a:cubicBezTo>
                  <a:lnTo>
                    <a:pt x="3371" y="2505"/>
                  </a:lnTo>
                  <a:lnTo>
                    <a:pt x="4033" y="1875"/>
                  </a:lnTo>
                  <a:cubicBezTo>
                    <a:pt x="4285" y="1655"/>
                    <a:pt x="4159" y="1214"/>
                    <a:pt x="3812" y="1182"/>
                  </a:cubicBezTo>
                  <a:lnTo>
                    <a:pt x="2899" y="1056"/>
                  </a:lnTo>
                  <a:lnTo>
                    <a:pt x="2521" y="237"/>
                  </a:lnTo>
                  <a:cubicBezTo>
                    <a:pt x="2442" y="79"/>
                    <a:pt x="2292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4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3140"/>
            <a:ext cx="12192001" cy="569769"/>
          </a:xfrm>
        </p:spPr>
        <p:txBody>
          <a:bodyPr>
            <a:normAutofit/>
          </a:bodyPr>
          <a:lstStyle/>
          <a:p>
            <a:pPr algn="ctr"/>
            <a:r>
              <a:rPr lang="es-ES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CONVENIOS EMPRESARIALES MANOS LIBRES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pic>
        <p:nvPicPr>
          <p:cNvPr id="31" name="Imagen 3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33C69C7-5055-1060-DDC4-FFC39922464E}"/>
              </a:ext>
            </a:extLst>
          </p:cNvPr>
          <p:cNvSpPr txBox="1"/>
          <p:nvPr/>
        </p:nvSpPr>
        <p:spPr>
          <a:xfrm>
            <a:off x="1891371" y="1953732"/>
            <a:ext cx="4365171" cy="3445908"/>
          </a:xfrm>
          <a:prstGeom prst="roundRect">
            <a:avLst/>
          </a:prstGeom>
          <a:ln w="1905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s-CO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300" i="1">
                <a:solidFill>
                  <a:srgbClr val="6AA842"/>
                </a:solidFill>
                <a:latin typeface="Volkswagen Serial Heavy" panose="02000000000000000000" pitchFamily="50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342900" indent="-342900" algn="just">
              <a:buClr>
                <a:srgbClr val="70B830"/>
              </a:buClr>
              <a:buFont typeface="+mj-lt"/>
              <a:buAutoNum type="arabicPeriod"/>
            </a:pP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Accesorios </a:t>
            </a:r>
            <a:r>
              <a:rPr lang="es-MX" sz="1400" dirty="0" err="1">
                <a:solidFill>
                  <a:srgbClr val="001D33"/>
                </a:solidFill>
                <a:latin typeface="Volkswagen Serial Medium" panose="02000000000000000000" pitchFamily="50" charset="0"/>
              </a:rPr>
              <a:t>Monik</a:t>
            </a: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’</a:t>
            </a: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/>
            </a:pP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Casa Schlegel Donado</a:t>
            </a: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/>
            </a:pP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Judy </a:t>
            </a:r>
            <a:r>
              <a:rPr lang="es-MX" sz="1400" dirty="0" err="1">
                <a:solidFill>
                  <a:srgbClr val="001D33"/>
                </a:solidFill>
                <a:latin typeface="Volkswagen Serial Medium" panose="02000000000000000000" pitchFamily="50" charset="0"/>
              </a:rPr>
              <a:t>Jazbún</a:t>
            </a:r>
            <a:endParaRPr lang="es-MX" sz="1400" dirty="0">
              <a:solidFill>
                <a:srgbClr val="001D33"/>
              </a:solidFill>
              <a:latin typeface="Volkswagen Serial Medium" panose="02000000000000000000" pitchFamily="50" charset="0"/>
            </a:endParaRP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/>
            </a:pP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Eco Arte</a:t>
            </a: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/>
            </a:pP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Fundación Hilos de Fe</a:t>
            </a: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/>
            </a:pP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Dita Bonita Store  - Panamá</a:t>
            </a: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/>
            </a:pP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Devoción – Barranquilla</a:t>
            </a: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/>
            </a:pPr>
            <a:r>
              <a:rPr lang="es-MX" sz="1400" dirty="0" err="1">
                <a:solidFill>
                  <a:srgbClr val="001D33"/>
                </a:solidFill>
                <a:latin typeface="Volkswagen Serial Medium" panose="02000000000000000000" pitchFamily="50" charset="0"/>
              </a:rPr>
              <a:t>The</a:t>
            </a: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 </a:t>
            </a:r>
            <a:r>
              <a:rPr lang="es-MX" sz="1400" dirty="0" err="1">
                <a:solidFill>
                  <a:srgbClr val="001D33"/>
                </a:solidFill>
                <a:latin typeface="Volkswagen Serial Medium" panose="02000000000000000000" pitchFamily="50" charset="0"/>
              </a:rPr>
              <a:t>Gift</a:t>
            </a: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 Shop – Cali</a:t>
            </a: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/>
            </a:pP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Diana Acosta Complementos – Valledupar</a:t>
            </a: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/>
            </a:pP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Arte y Tejido – Barranquilla</a:t>
            </a:r>
            <a:r>
              <a:rPr lang="es-MX" sz="1400" dirty="0"/>
              <a:t>	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AE5CB-8F72-A594-C1F7-EAB7655757D6}"/>
              </a:ext>
            </a:extLst>
          </p:cNvPr>
          <p:cNvSpPr txBox="1"/>
          <p:nvPr/>
        </p:nvSpPr>
        <p:spPr>
          <a:xfrm>
            <a:off x="6742776" y="1953732"/>
            <a:ext cx="4365171" cy="3445909"/>
          </a:xfrm>
          <a:prstGeom prst="roundRect">
            <a:avLst/>
          </a:prstGeom>
          <a:ln w="1905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s-CO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300" i="1">
                <a:solidFill>
                  <a:srgbClr val="6AA842"/>
                </a:solidFill>
                <a:latin typeface="Volkswagen Serial Heavy" panose="02000000000000000000" pitchFamily="50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342900" indent="-342900" algn="just">
              <a:buClr>
                <a:srgbClr val="70B830"/>
              </a:buClr>
              <a:buFont typeface="+mj-lt"/>
              <a:buAutoNum type="arabicPeriod" startAt="11"/>
            </a:pP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Museo del Carnaval – Barranquilla</a:t>
            </a: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 startAt="11"/>
            </a:pP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Sagrada Familia – EE.UU	</a:t>
            </a: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 startAt="11"/>
            </a:pP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Th Moda – Medellín</a:t>
            </a: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 startAt="11"/>
            </a:pPr>
            <a:r>
              <a:rPr lang="es-MX" sz="1400" dirty="0" err="1">
                <a:solidFill>
                  <a:srgbClr val="001D33"/>
                </a:solidFill>
                <a:latin typeface="Volkswagen Serial Medium" panose="02000000000000000000" pitchFamily="50" charset="0"/>
              </a:rPr>
              <a:t>Bambina</a:t>
            </a: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 </a:t>
            </a:r>
            <a:r>
              <a:rPr lang="es-MX" sz="1400" dirty="0" err="1">
                <a:solidFill>
                  <a:srgbClr val="001D33"/>
                </a:solidFill>
                <a:latin typeface="Volkswagen Serial Medium" panose="02000000000000000000" pitchFamily="50" charset="0"/>
              </a:rPr>
              <a:t>Shoes</a:t>
            </a: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 – Bucaramanga	</a:t>
            </a: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 startAt="11"/>
            </a:pPr>
            <a:r>
              <a:rPr lang="es-MX" sz="1400" dirty="0" err="1">
                <a:solidFill>
                  <a:srgbClr val="001D33"/>
                </a:solidFill>
                <a:latin typeface="Volkswagen Serial Medium" panose="02000000000000000000" pitchFamily="50" charset="0"/>
              </a:rPr>
              <a:t>Technostation</a:t>
            </a: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 </a:t>
            </a:r>
            <a:r>
              <a:rPr lang="es-MX" sz="1400" dirty="0" err="1">
                <a:solidFill>
                  <a:srgbClr val="001D33"/>
                </a:solidFill>
                <a:latin typeface="Volkswagen Serial Medium" panose="02000000000000000000" pitchFamily="50" charset="0"/>
              </a:rPr>
              <a:t>Corp</a:t>
            </a: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 – EE.UU</a:t>
            </a: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 startAt="11"/>
            </a:pPr>
            <a:r>
              <a:rPr lang="es-MX" sz="1400" dirty="0" err="1">
                <a:solidFill>
                  <a:srgbClr val="001D33"/>
                </a:solidFill>
                <a:latin typeface="Volkswagen Serial Medium" panose="02000000000000000000" pitchFamily="50" charset="0"/>
              </a:rPr>
              <a:t>Bellart</a:t>
            </a: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 – Medellín</a:t>
            </a: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 startAt="11"/>
            </a:pPr>
            <a:r>
              <a:rPr lang="es-MX" sz="1400" dirty="0" err="1">
                <a:solidFill>
                  <a:srgbClr val="001D33"/>
                </a:solidFill>
                <a:latin typeface="Volkswagen Serial Medium" panose="02000000000000000000" pitchFamily="50" charset="0"/>
              </a:rPr>
              <a:t>Finsocial</a:t>
            </a: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 – Barranquilla</a:t>
            </a: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 startAt="11"/>
            </a:pPr>
            <a:r>
              <a:rPr lang="es-MX" sz="1400" dirty="0" err="1">
                <a:solidFill>
                  <a:srgbClr val="001D33"/>
                </a:solidFill>
                <a:latin typeface="Volkswagen Serial Medium" panose="02000000000000000000" pitchFamily="50" charset="0"/>
              </a:rPr>
              <a:t>Procaps</a:t>
            </a: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  - Barranquilla</a:t>
            </a: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 startAt="11"/>
            </a:pP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Renzo – Barranquilla</a:t>
            </a:r>
          </a:p>
          <a:p>
            <a:pPr marL="342900" indent="-342900" algn="just">
              <a:buClr>
                <a:srgbClr val="70B830"/>
              </a:buClr>
              <a:buFont typeface="+mj-lt"/>
              <a:buAutoNum type="arabicPeriod" startAt="11"/>
            </a:pPr>
            <a:r>
              <a:rPr lang="es-MX" sz="1400" dirty="0" err="1">
                <a:solidFill>
                  <a:srgbClr val="001D33"/>
                </a:solidFill>
                <a:latin typeface="Volkswagen Serial Medium" panose="02000000000000000000" pitchFamily="50" charset="0"/>
              </a:rPr>
              <a:t>Minimarket</a:t>
            </a:r>
            <a:r>
              <a:rPr lang="es-MX" sz="14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 y tiendas del sector</a:t>
            </a:r>
            <a:r>
              <a:rPr lang="es-MX" sz="1400" dirty="0"/>
              <a:t> 	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007A82B-8035-17E6-08FD-4852343140FC}"/>
              </a:ext>
            </a:extLst>
          </p:cNvPr>
          <p:cNvSpPr/>
          <p:nvPr/>
        </p:nvSpPr>
        <p:spPr>
          <a:xfrm>
            <a:off x="856343" y="6295667"/>
            <a:ext cx="10477297" cy="333963"/>
          </a:xfrm>
          <a:prstGeom prst="rect">
            <a:avLst/>
          </a:prstGeom>
          <a:solidFill>
            <a:srgbClr val="6AA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8" name="Google Shape;16797;p83">
            <a:extLst>
              <a:ext uri="{FF2B5EF4-FFF2-40B4-BE49-F238E27FC236}">
                <a16:creationId xmlns:a16="http://schemas.microsoft.com/office/drawing/2014/main" id="{A0CFE6B1-1D54-7D21-CED8-2CB997E33BF2}"/>
              </a:ext>
            </a:extLst>
          </p:cNvPr>
          <p:cNvGrpSpPr/>
          <p:nvPr/>
        </p:nvGrpSpPr>
        <p:grpSpPr>
          <a:xfrm>
            <a:off x="11569673" y="6274299"/>
            <a:ext cx="347502" cy="359010"/>
            <a:chOff x="-62148000" y="1930075"/>
            <a:chExt cx="309550" cy="319800"/>
          </a:xfrm>
          <a:solidFill>
            <a:srgbClr val="001D33"/>
          </a:solidFill>
        </p:grpSpPr>
        <p:sp>
          <p:nvSpPr>
            <p:cNvPr id="9" name="Google Shape;16798;p83">
              <a:hlinkClick r:id="rId5" action="ppaction://hlinksldjump"/>
              <a:extLst>
                <a:ext uri="{FF2B5EF4-FFF2-40B4-BE49-F238E27FC236}">
                  <a16:creationId xmlns:a16="http://schemas.microsoft.com/office/drawing/2014/main" id="{A0FC7080-2994-0512-B24B-3B9CD6CA1782}"/>
                </a:ext>
              </a:extLst>
            </p:cNvPr>
            <p:cNvSpPr/>
            <p:nvPr/>
          </p:nvSpPr>
          <p:spPr>
            <a:xfrm>
              <a:off x="-62148000" y="1930075"/>
              <a:ext cx="309550" cy="319800"/>
            </a:xfrm>
            <a:custGeom>
              <a:avLst/>
              <a:gdLst/>
              <a:ahLst/>
              <a:cxnLst/>
              <a:rect l="l" t="t" r="r" b="b"/>
              <a:pathLst>
                <a:path w="12382" h="12792" extrusionOk="0">
                  <a:moveTo>
                    <a:pt x="11594" y="1670"/>
                  </a:moveTo>
                  <a:lnTo>
                    <a:pt x="11594" y="2899"/>
                  </a:lnTo>
                  <a:cubicBezTo>
                    <a:pt x="11594" y="3970"/>
                    <a:pt x="10775" y="4883"/>
                    <a:pt x="9735" y="4946"/>
                  </a:cubicBezTo>
                  <a:cubicBezTo>
                    <a:pt x="9861" y="4631"/>
                    <a:pt x="9924" y="4190"/>
                    <a:pt x="9924" y="3781"/>
                  </a:cubicBezTo>
                  <a:lnTo>
                    <a:pt x="9924" y="1670"/>
                  </a:lnTo>
                  <a:close/>
                  <a:moveTo>
                    <a:pt x="2489" y="1733"/>
                  </a:moveTo>
                  <a:lnTo>
                    <a:pt x="2489" y="3812"/>
                  </a:lnTo>
                  <a:cubicBezTo>
                    <a:pt x="2489" y="4253"/>
                    <a:pt x="2584" y="4631"/>
                    <a:pt x="2678" y="5041"/>
                  </a:cubicBezTo>
                  <a:cubicBezTo>
                    <a:pt x="1638" y="4915"/>
                    <a:pt x="851" y="4033"/>
                    <a:pt x="851" y="2993"/>
                  </a:cubicBezTo>
                  <a:lnTo>
                    <a:pt x="851" y="1733"/>
                  </a:lnTo>
                  <a:close/>
                  <a:moveTo>
                    <a:pt x="9105" y="882"/>
                  </a:moveTo>
                  <a:lnTo>
                    <a:pt x="9105" y="3812"/>
                  </a:lnTo>
                  <a:cubicBezTo>
                    <a:pt x="9105" y="5419"/>
                    <a:pt x="7813" y="6679"/>
                    <a:pt x="6207" y="6679"/>
                  </a:cubicBezTo>
                  <a:cubicBezTo>
                    <a:pt x="4600" y="6679"/>
                    <a:pt x="3308" y="5387"/>
                    <a:pt x="3308" y="3812"/>
                  </a:cubicBezTo>
                  <a:lnTo>
                    <a:pt x="3308" y="882"/>
                  </a:lnTo>
                  <a:close/>
                  <a:moveTo>
                    <a:pt x="6648" y="7467"/>
                  </a:moveTo>
                  <a:lnTo>
                    <a:pt x="6648" y="8601"/>
                  </a:lnTo>
                  <a:lnTo>
                    <a:pt x="5797" y="8601"/>
                  </a:lnTo>
                  <a:lnTo>
                    <a:pt x="5797" y="7467"/>
                  </a:lnTo>
                  <a:cubicBezTo>
                    <a:pt x="5923" y="7467"/>
                    <a:pt x="6081" y="7498"/>
                    <a:pt x="6207" y="7498"/>
                  </a:cubicBezTo>
                  <a:cubicBezTo>
                    <a:pt x="6301" y="7498"/>
                    <a:pt x="6459" y="7498"/>
                    <a:pt x="6648" y="7467"/>
                  </a:cubicBezTo>
                  <a:close/>
                  <a:moveTo>
                    <a:pt x="7057" y="9389"/>
                  </a:moveTo>
                  <a:cubicBezTo>
                    <a:pt x="7309" y="9389"/>
                    <a:pt x="7498" y="9609"/>
                    <a:pt x="7498" y="9830"/>
                  </a:cubicBezTo>
                  <a:lnTo>
                    <a:pt x="7498" y="10271"/>
                  </a:lnTo>
                  <a:lnTo>
                    <a:pt x="5009" y="10271"/>
                  </a:lnTo>
                  <a:lnTo>
                    <a:pt x="5009" y="9830"/>
                  </a:lnTo>
                  <a:lnTo>
                    <a:pt x="4978" y="9830"/>
                  </a:lnTo>
                  <a:cubicBezTo>
                    <a:pt x="4978" y="9609"/>
                    <a:pt x="5167" y="9389"/>
                    <a:pt x="5419" y="9389"/>
                  </a:cubicBezTo>
                  <a:close/>
                  <a:moveTo>
                    <a:pt x="8727" y="11090"/>
                  </a:moveTo>
                  <a:cubicBezTo>
                    <a:pt x="8948" y="11090"/>
                    <a:pt x="9105" y="11279"/>
                    <a:pt x="9105" y="11499"/>
                  </a:cubicBezTo>
                  <a:lnTo>
                    <a:pt x="9105" y="11909"/>
                  </a:lnTo>
                  <a:lnTo>
                    <a:pt x="3308" y="11909"/>
                  </a:lnTo>
                  <a:lnTo>
                    <a:pt x="3308" y="11499"/>
                  </a:lnTo>
                  <a:cubicBezTo>
                    <a:pt x="3308" y="11247"/>
                    <a:pt x="3529" y="11090"/>
                    <a:pt x="3718" y="11090"/>
                  </a:cubicBezTo>
                  <a:close/>
                  <a:moveTo>
                    <a:pt x="2899" y="0"/>
                  </a:moveTo>
                  <a:cubicBezTo>
                    <a:pt x="2647" y="0"/>
                    <a:pt x="2489" y="189"/>
                    <a:pt x="2489" y="410"/>
                  </a:cubicBezTo>
                  <a:lnTo>
                    <a:pt x="2489" y="819"/>
                  </a:lnTo>
                  <a:lnTo>
                    <a:pt x="410" y="819"/>
                  </a:lnTo>
                  <a:cubicBezTo>
                    <a:pt x="221" y="882"/>
                    <a:pt x="0" y="1040"/>
                    <a:pt x="0" y="1292"/>
                  </a:cubicBezTo>
                  <a:lnTo>
                    <a:pt x="0" y="2930"/>
                  </a:lnTo>
                  <a:cubicBezTo>
                    <a:pt x="0" y="4568"/>
                    <a:pt x="1323" y="5860"/>
                    <a:pt x="2930" y="5860"/>
                  </a:cubicBezTo>
                  <a:lnTo>
                    <a:pt x="3119" y="5860"/>
                  </a:lnTo>
                  <a:cubicBezTo>
                    <a:pt x="3560" y="6522"/>
                    <a:pt x="4222" y="7026"/>
                    <a:pt x="4978" y="7309"/>
                  </a:cubicBezTo>
                  <a:lnTo>
                    <a:pt x="4978" y="8695"/>
                  </a:lnTo>
                  <a:cubicBezTo>
                    <a:pt x="4505" y="8853"/>
                    <a:pt x="4159" y="9326"/>
                    <a:pt x="4159" y="9861"/>
                  </a:cubicBezTo>
                  <a:lnTo>
                    <a:pt x="4159" y="10302"/>
                  </a:lnTo>
                  <a:lnTo>
                    <a:pt x="3749" y="10302"/>
                  </a:lnTo>
                  <a:cubicBezTo>
                    <a:pt x="3088" y="10302"/>
                    <a:pt x="2521" y="10869"/>
                    <a:pt x="2521" y="11531"/>
                  </a:cubicBezTo>
                  <a:lnTo>
                    <a:pt x="2521" y="12350"/>
                  </a:lnTo>
                  <a:cubicBezTo>
                    <a:pt x="2521" y="12571"/>
                    <a:pt x="2741" y="12791"/>
                    <a:pt x="2930" y="12791"/>
                  </a:cubicBezTo>
                  <a:lnTo>
                    <a:pt x="9546" y="12791"/>
                  </a:lnTo>
                  <a:cubicBezTo>
                    <a:pt x="9767" y="12791"/>
                    <a:pt x="9924" y="12571"/>
                    <a:pt x="9924" y="12350"/>
                  </a:cubicBezTo>
                  <a:lnTo>
                    <a:pt x="9924" y="11499"/>
                  </a:lnTo>
                  <a:cubicBezTo>
                    <a:pt x="9924" y="10806"/>
                    <a:pt x="9389" y="10271"/>
                    <a:pt x="8727" y="10271"/>
                  </a:cubicBezTo>
                  <a:lnTo>
                    <a:pt x="8286" y="10271"/>
                  </a:lnTo>
                  <a:lnTo>
                    <a:pt x="8286" y="9830"/>
                  </a:lnTo>
                  <a:cubicBezTo>
                    <a:pt x="8286" y="9294"/>
                    <a:pt x="7939" y="8853"/>
                    <a:pt x="7467" y="8664"/>
                  </a:cubicBezTo>
                  <a:lnTo>
                    <a:pt x="7467" y="7278"/>
                  </a:lnTo>
                  <a:cubicBezTo>
                    <a:pt x="8191" y="6994"/>
                    <a:pt x="8885" y="6490"/>
                    <a:pt x="9294" y="5828"/>
                  </a:cubicBezTo>
                  <a:lnTo>
                    <a:pt x="9515" y="5828"/>
                  </a:lnTo>
                  <a:cubicBezTo>
                    <a:pt x="11121" y="5828"/>
                    <a:pt x="12382" y="4505"/>
                    <a:pt x="12382" y="2899"/>
                  </a:cubicBezTo>
                  <a:lnTo>
                    <a:pt x="12382" y="1260"/>
                  </a:lnTo>
                  <a:cubicBezTo>
                    <a:pt x="12382" y="1008"/>
                    <a:pt x="12193" y="819"/>
                    <a:pt x="11972" y="819"/>
                  </a:cubicBezTo>
                  <a:lnTo>
                    <a:pt x="9893" y="819"/>
                  </a:lnTo>
                  <a:lnTo>
                    <a:pt x="9893" y="410"/>
                  </a:lnTo>
                  <a:cubicBezTo>
                    <a:pt x="9893" y="189"/>
                    <a:pt x="9704" y="0"/>
                    <a:pt x="9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799;p83">
              <a:extLst>
                <a:ext uri="{FF2B5EF4-FFF2-40B4-BE49-F238E27FC236}">
                  <a16:creationId xmlns:a16="http://schemas.microsoft.com/office/drawing/2014/main" id="{D94F40BE-B682-5A67-E7BC-AD8C58C2998C}"/>
                </a:ext>
              </a:extLst>
            </p:cNvPr>
            <p:cNvSpPr/>
            <p:nvPr/>
          </p:nvSpPr>
          <p:spPr>
            <a:xfrm>
              <a:off x="-62044825" y="1972200"/>
              <a:ext cx="107125" cy="97700"/>
            </a:xfrm>
            <a:custGeom>
              <a:avLst/>
              <a:gdLst/>
              <a:ahLst/>
              <a:cxnLst/>
              <a:rect l="l" t="t" r="r" b="b"/>
              <a:pathLst>
                <a:path w="4285" h="3908" extrusionOk="0">
                  <a:moveTo>
                    <a:pt x="2111" y="1308"/>
                  </a:moveTo>
                  <a:lnTo>
                    <a:pt x="2237" y="1560"/>
                  </a:lnTo>
                  <a:cubicBezTo>
                    <a:pt x="2300" y="1686"/>
                    <a:pt x="2395" y="1781"/>
                    <a:pt x="2552" y="1812"/>
                  </a:cubicBezTo>
                  <a:lnTo>
                    <a:pt x="2867" y="1844"/>
                  </a:lnTo>
                  <a:lnTo>
                    <a:pt x="2615" y="2033"/>
                  </a:lnTo>
                  <a:cubicBezTo>
                    <a:pt x="2552" y="2127"/>
                    <a:pt x="2458" y="2285"/>
                    <a:pt x="2521" y="2411"/>
                  </a:cubicBezTo>
                  <a:lnTo>
                    <a:pt x="2552" y="2726"/>
                  </a:lnTo>
                  <a:lnTo>
                    <a:pt x="2269" y="2568"/>
                  </a:lnTo>
                  <a:cubicBezTo>
                    <a:pt x="2206" y="2505"/>
                    <a:pt x="2143" y="2505"/>
                    <a:pt x="2080" y="2505"/>
                  </a:cubicBezTo>
                  <a:cubicBezTo>
                    <a:pt x="1985" y="2505"/>
                    <a:pt x="1954" y="2505"/>
                    <a:pt x="1891" y="2568"/>
                  </a:cubicBezTo>
                  <a:lnTo>
                    <a:pt x="1607" y="2726"/>
                  </a:lnTo>
                  <a:lnTo>
                    <a:pt x="1639" y="2411"/>
                  </a:lnTo>
                  <a:cubicBezTo>
                    <a:pt x="1670" y="2285"/>
                    <a:pt x="1607" y="2127"/>
                    <a:pt x="1513" y="2033"/>
                  </a:cubicBezTo>
                  <a:lnTo>
                    <a:pt x="1292" y="1844"/>
                  </a:lnTo>
                  <a:lnTo>
                    <a:pt x="1670" y="1812"/>
                  </a:lnTo>
                  <a:cubicBezTo>
                    <a:pt x="1796" y="1812"/>
                    <a:pt x="1922" y="1686"/>
                    <a:pt x="1985" y="1560"/>
                  </a:cubicBezTo>
                  <a:lnTo>
                    <a:pt x="2111" y="1308"/>
                  </a:lnTo>
                  <a:close/>
                  <a:moveTo>
                    <a:pt x="2143" y="1"/>
                  </a:moveTo>
                  <a:cubicBezTo>
                    <a:pt x="1993" y="1"/>
                    <a:pt x="1843" y="79"/>
                    <a:pt x="1765" y="237"/>
                  </a:cubicBezTo>
                  <a:lnTo>
                    <a:pt x="1355" y="1056"/>
                  </a:lnTo>
                  <a:lnTo>
                    <a:pt x="473" y="1182"/>
                  </a:lnTo>
                  <a:cubicBezTo>
                    <a:pt x="95" y="1214"/>
                    <a:pt x="0" y="1655"/>
                    <a:pt x="221" y="1875"/>
                  </a:cubicBezTo>
                  <a:lnTo>
                    <a:pt x="851" y="2505"/>
                  </a:lnTo>
                  <a:lnTo>
                    <a:pt x="693" y="3419"/>
                  </a:lnTo>
                  <a:cubicBezTo>
                    <a:pt x="668" y="3693"/>
                    <a:pt x="880" y="3908"/>
                    <a:pt x="1110" y="3908"/>
                  </a:cubicBezTo>
                  <a:cubicBezTo>
                    <a:pt x="1171" y="3908"/>
                    <a:pt x="1233" y="3893"/>
                    <a:pt x="1292" y="3860"/>
                  </a:cubicBezTo>
                  <a:lnTo>
                    <a:pt x="2111" y="3419"/>
                  </a:lnTo>
                  <a:lnTo>
                    <a:pt x="2930" y="3860"/>
                  </a:lnTo>
                  <a:cubicBezTo>
                    <a:pt x="2992" y="3891"/>
                    <a:pt x="3056" y="3905"/>
                    <a:pt x="3119" y="3905"/>
                  </a:cubicBezTo>
                  <a:cubicBezTo>
                    <a:pt x="3376" y="3905"/>
                    <a:pt x="3605" y="3672"/>
                    <a:pt x="3529" y="3419"/>
                  </a:cubicBezTo>
                  <a:lnTo>
                    <a:pt x="3371" y="2505"/>
                  </a:lnTo>
                  <a:lnTo>
                    <a:pt x="4033" y="1875"/>
                  </a:lnTo>
                  <a:cubicBezTo>
                    <a:pt x="4285" y="1655"/>
                    <a:pt x="4159" y="1214"/>
                    <a:pt x="3812" y="1182"/>
                  </a:cubicBezTo>
                  <a:lnTo>
                    <a:pt x="2899" y="1056"/>
                  </a:lnTo>
                  <a:lnTo>
                    <a:pt x="2521" y="237"/>
                  </a:lnTo>
                  <a:cubicBezTo>
                    <a:pt x="2442" y="79"/>
                    <a:pt x="2292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88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2933"/>
            <a:ext cx="12192000" cy="569769"/>
          </a:xfrm>
        </p:spPr>
        <p:txBody>
          <a:bodyPr>
            <a:normAutofit/>
          </a:bodyPr>
          <a:lstStyle/>
          <a:p>
            <a:pPr algn="ctr"/>
            <a:r>
              <a:rPr lang="es-ES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TEMAS PRIORITARIOS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id="{3988574A-8324-F020-B834-975639729664}"/>
              </a:ext>
            </a:extLst>
          </p:cNvPr>
          <p:cNvSpPr txBox="1">
            <a:spLocks/>
          </p:cNvSpPr>
          <p:nvPr/>
        </p:nvSpPr>
        <p:spPr>
          <a:xfrm>
            <a:off x="1271764" y="2801257"/>
            <a:ext cx="2233882" cy="857891"/>
          </a:xfrm>
          <a:prstGeom prst="roundRect">
            <a:avLst/>
          </a:prstGeom>
          <a:ln w="19050">
            <a:solidFill>
              <a:srgbClr val="6AA8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SUMINISTRO ALIMENTACIÓN A INTERNOS (AS)</a:t>
            </a:r>
            <a:endParaRPr lang="es-ES" sz="1200" i="1" u="sng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58E1D429-4BBE-8159-2602-9A0E64C9B382}"/>
              </a:ext>
            </a:extLst>
          </p:cNvPr>
          <p:cNvSpPr txBox="1">
            <a:spLocks/>
          </p:cNvSpPr>
          <p:nvPr/>
        </p:nvSpPr>
        <p:spPr>
          <a:xfrm>
            <a:off x="1271764" y="3910275"/>
            <a:ext cx="2233882" cy="857891"/>
          </a:xfrm>
          <a:prstGeom prst="roundRect">
            <a:avLst/>
          </a:prstGeom>
          <a:ln w="19050">
            <a:solidFill>
              <a:srgbClr val="6AA8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2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VIGILANCIA CENTROS DE REHABILITACIÓN MASCULINO Y FEMENINO </a:t>
            </a:r>
            <a:endParaRPr lang="es-ES" sz="1200" i="1" dirty="0">
              <a:solidFill>
                <a:srgbClr val="001D33"/>
              </a:solidFill>
              <a:latin typeface="Volkswagen Serial Medium" panose="02000000000000000000" pitchFamily="50" charset="0"/>
            </a:endParaRP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5CB007E6-36E5-D398-60A2-0D87274A56C0}"/>
              </a:ext>
            </a:extLst>
          </p:cNvPr>
          <p:cNvSpPr txBox="1">
            <a:spLocks/>
          </p:cNvSpPr>
          <p:nvPr/>
        </p:nvSpPr>
        <p:spPr>
          <a:xfrm>
            <a:off x="6396688" y="3930209"/>
            <a:ext cx="2233882" cy="857891"/>
          </a:xfrm>
          <a:prstGeom prst="roundRect">
            <a:avLst/>
          </a:prstGeom>
          <a:ln w="19050">
            <a:solidFill>
              <a:srgbClr val="6AA8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SUMINISTRO ALIMENTACIÓN BOMBEROS</a:t>
            </a:r>
            <a:endParaRPr lang="es-ES" sz="1200" i="1" u="sng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0DA05A36-D501-996F-8652-CBA2A0DB0C44}"/>
              </a:ext>
            </a:extLst>
          </p:cNvPr>
          <p:cNvSpPr txBox="1">
            <a:spLocks/>
          </p:cNvSpPr>
          <p:nvPr/>
        </p:nvSpPr>
        <p:spPr>
          <a:xfrm>
            <a:off x="8959150" y="2801257"/>
            <a:ext cx="2233882" cy="857891"/>
          </a:xfrm>
          <a:prstGeom prst="roundRect">
            <a:avLst/>
          </a:prstGeom>
          <a:ln w="19050">
            <a:solidFill>
              <a:srgbClr val="6AA8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MANTENIMIENTO PREVENTIVO Y CORRECTIVO DE MÁQUINAS DE BOMBEROS</a:t>
            </a:r>
            <a:endParaRPr lang="es-ES" sz="1200" i="1" u="sng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5B61E314-8500-90B3-306A-EF43E7F8E04F}"/>
              </a:ext>
            </a:extLst>
          </p:cNvPr>
          <p:cNvSpPr txBox="1">
            <a:spLocks/>
          </p:cNvSpPr>
          <p:nvPr/>
        </p:nvSpPr>
        <p:spPr>
          <a:xfrm>
            <a:off x="6396688" y="2801257"/>
            <a:ext cx="2233882" cy="857891"/>
          </a:xfrm>
          <a:prstGeom prst="roundRect">
            <a:avLst/>
          </a:prstGeom>
          <a:ln w="19050">
            <a:solidFill>
              <a:srgbClr val="6AA8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2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DOTACIÓN DE UNIFORMES </a:t>
            </a:r>
            <a:r>
              <a:rPr lang="pt-BR" sz="12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Y EPP </a:t>
            </a:r>
            <a:r>
              <a:rPr lang="es-MX" sz="12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CUERPO DE BOMBEROS</a:t>
            </a:r>
            <a:r>
              <a:rPr lang="pt-BR" sz="12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 </a:t>
            </a:r>
            <a:endParaRPr lang="es-ES" sz="1200" i="1" u="sng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17" name="Título 3">
            <a:extLst>
              <a:ext uri="{FF2B5EF4-FFF2-40B4-BE49-F238E27FC236}">
                <a16:creationId xmlns:a16="http://schemas.microsoft.com/office/drawing/2014/main" id="{9795F4B4-0ADE-907A-953E-C4A61E87BE07}"/>
              </a:ext>
            </a:extLst>
          </p:cNvPr>
          <p:cNvSpPr txBox="1">
            <a:spLocks/>
          </p:cNvSpPr>
          <p:nvPr/>
        </p:nvSpPr>
        <p:spPr>
          <a:xfrm>
            <a:off x="3834226" y="3922729"/>
            <a:ext cx="2233882" cy="857891"/>
          </a:xfrm>
          <a:prstGeom prst="roundRect">
            <a:avLst/>
          </a:prstGeom>
          <a:ln w="19050">
            <a:solidFill>
              <a:srgbClr val="6AA8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OPERACIÓN CENTRO DE BIENESTAR ANIMAL</a:t>
            </a:r>
            <a:endParaRPr lang="es-ES" sz="1200" i="1" u="sng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20" name="Título 3">
            <a:extLst>
              <a:ext uri="{FF2B5EF4-FFF2-40B4-BE49-F238E27FC236}">
                <a16:creationId xmlns:a16="http://schemas.microsoft.com/office/drawing/2014/main" id="{05E30240-F3F0-EE86-6451-4A0C9A38E8BB}"/>
              </a:ext>
            </a:extLst>
          </p:cNvPr>
          <p:cNvSpPr txBox="1">
            <a:spLocks/>
          </p:cNvSpPr>
          <p:nvPr/>
        </p:nvSpPr>
        <p:spPr>
          <a:xfrm>
            <a:off x="3834226" y="2801257"/>
            <a:ext cx="2233882" cy="857891"/>
          </a:xfrm>
          <a:prstGeom prst="roundRect">
            <a:avLst/>
          </a:prstGeom>
          <a:ln w="19050">
            <a:solidFill>
              <a:srgbClr val="6AA8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ATENCION A VÍCTIMAS</a:t>
            </a:r>
            <a:endParaRPr lang="es-ES" sz="1200" i="1" u="sng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08D17BC3-E025-682B-5290-5ABB7CEE7E3F}"/>
              </a:ext>
            </a:extLst>
          </p:cNvPr>
          <p:cNvSpPr txBox="1">
            <a:spLocks/>
          </p:cNvSpPr>
          <p:nvPr/>
        </p:nvSpPr>
        <p:spPr>
          <a:xfrm>
            <a:off x="8959150" y="3930209"/>
            <a:ext cx="2233882" cy="857891"/>
          </a:xfrm>
          <a:prstGeom prst="roundRect">
            <a:avLst/>
          </a:prstGeom>
          <a:ln w="19050">
            <a:solidFill>
              <a:srgbClr val="6AA8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INSPECTORES DE SEGURIDAD HUMANA</a:t>
            </a:r>
            <a:endParaRPr lang="es-ES" sz="1200" i="1" u="sng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C6AF788-001F-278E-17EE-C61559990E54}"/>
              </a:ext>
            </a:extLst>
          </p:cNvPr>
          <p:cNvSpPr/>
          <p:nvPr/>
        </p:nvSpPr>
        <p:spPr>
          <a:xfrm>
            <a:off x="841829" y="6295667"/>
            <a:ext cx="11350172" cy="341406"/>
          </a:xfrm>
          <a:prstGeom prst="rect">
            <a:avLst/>
          </a:prstGeom>
          <a:solidFill>
            <a:srgbClr val="6AA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2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0363"/>
            <a:ext cx="12192000" cy="569769"/>
          </a:xfrm>
        </p:spPr>
        <p:txBody>
          <a:bodyPr>
            <a:normAutofit/>
          </a:bodyPr>
          <a:lstStyle/>
          <a:p>
            <a:pPr algn="ctr"/>
            <a:r>
              <a:rPr lang="es-ES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OTROS TEMAS APREMIANTES</a:t>
            </a:r>
          </a:p>
        </p:txBody>
      </p:sp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2A9ED88-D1B2-6D22-FDE7-006BFED84FB8}"/>
              </a:ext>
            </a:extLst>
          </p:cNvPr>
          <p:cNvSpPr txBox="1"/>
          <p:nvPr/>
        </p:nvSpPr>
        <p:spPr>
          <a:xfrm>
            <a:off x="986436" y="2612571"/>
            <a:ext cx="5163994" cy="2896531"/>
          </a:xfrm>
          <a:prstGeom prst="roundRect">
            <a:avLst/>
          </a:prstGeom>
          <a:ln w="19050">
            <a:solidFill>
              <a:srgbClr val="6AA8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s-CO"/>
            </a:defPPr>
            <a:lvl1pPr marL="228600" indent="-228600" algn="just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sz="1600" i="1">
                <a:solidFill>
                  <a:srgbClr val="001D33"/>
                </a:solidFill>
                <a:latin typeface="Volkswagen Serial Medium" panose="02000000000000000000" pitchFamily="50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dirty="0"/>
              <a:t>PPL estaciones de policía </a:t>
            </a:r>
          </a:p>
          <a:p>
            <a:r>
              <a:rPr lang="es-CO" dirty="0"/>
              <a:t>Ruta de defensores de DDHH</a:t>
            </a:r>
          </a:p>
          <a:p>
            <a:r>
              <a:rPr lang="es-CO" dirty="0"/>
              <a:t>Administración delegada Cementerio Santa María</a:t>
            </a:r>
          </a:p>
          <a:p>
            <a:r>
              <a:rPr lang="es-CO" dirty="0"/>
              <a:t>Mantenimiento sedes físicas e infraestructura tecnológica (Herramientas ofimáticas y equipos de seguridad)</a:t>
            </a:r>
          </a:p>
          <a:p>
            <a:r>
              <a:rPr lang="es-CO" dirty="0"/>
              <a:t>Invasiones de tierras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278F07-D128-CD8C-95D8-F6B370E95708}"/>
              </a:ext>
            </a:extLst>
          </p:cNvPr>
          <p:cNvSpPr txBox="1"/>
          <p:nvPr/>
        </p:nvSpPr>
        <p:spPr>
          <a:xfrm>
            <a:off x="6629402" y="2612571"/>
            <a:ext cx="4528457" cy="2896531"/>
          </a:xfrm>
          <a:prstGeom prst="roundRect">
            <a:avLst/>
          </a:prstGeom>
          <a:ln w="19050">
            <a:solidFill>
              <a:srgbClr val="6AA8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s-CO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00" i="1">
                <a:solidFill>
                  <a:srgbClr val="001D33"/>
                </a:solidFill>
                <a:latin typeface="Volkswagen Serial Medium" panose="02000000000000000000" pitchFamily="50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228600" indent="-228600" algn="just">
              <a:buFont typeface="+mj-lt"/>
              <a:buAutoNum type="arabicPeriod"/>
            </a:pPr>
            <a:r>
              <a:rPr lang="es-CO" sz="1600" dirty="0"/>
              <a:t>Construcción casa de justicia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600" dirty="0"/>
              <a:t>Administración CBA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600" dirty="0"/>
              <a:t>Reglamentación estancia équidos en CBA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600" dirty="0"/>
              <a:t>Creación de oficina asuntos religiosos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MX" sz="1600" dirty="0"/>
              <a:t>Creación de oficina despachos comisorios</a:t>
            </a:r>
            <a:endParaRPr lang="es-CO" sz="1600" dirty="0"/>
          </a:p>
          <a:p>
            <a:pPr marL="228600" indent="-228600" algn="just">
              <a:buFont typeface="+mj-lt"/>
              <a:buAutoNum type="arabicPeriod"/>
            </a:pPr>
            <a:r>
              <a:rPr lang="es-CO" sz="1600" dirty="0"/>
              <a:t>Eliminación IVC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600" dirty="0"/>
              <a:t>Compra de máquinas de bomberos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600" dirty="0"/>
              <a:t>Creación escuela de bomberos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600" dirty="0"/>
              <a:t>Preparación de alimentos en sitio (Bomberos)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8C824E86-B38D-2A71-F779-32DEF339AFDF}"/>
              </a:ext>
            </a:extLst>
          </p:cNvPr>
          <p:cNvSpPr txBox="1">
            <a:spLocks/>
          </p:cNvSpPr>
          <p:nvPr/>
        </p:nvSpPr>
        <p:spPr>
          <a:xfrm>
            <a:off x="986435" y="1839189"/>
            <a:ext cx="5163993" cy="57750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PROBLEMÁTICAS</a:t>
            </a:r>
            <a:endParaRPr lang="es-CO" sz="2000" i="1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C34CD514-7285-6137-BCAE-F943199FD612}"/>
              </a:ext>
            </a:extLst>
          </p:cNvPr>
          <p:cNvSpPr txBox="1">
            <a:spLocks/>
          </p:cNvSpPr>
          <p:nvPr/>
        </p:nvSpPr>
        <p:spPr>
          <a:xfrm>
            <a:off x="6629401" y="1839189"/>
            <a:ext cx="4528457" cy="57750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PROPUESTAS PD</a:t>
            </a:r>
            <a:endParaRPr lang="es-CO" sz="2000" i="1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B67B4A8-5CB6-BAF5-369D-7673ADEA3A9E}"/>
              </a:ext>
            </a:extLst>
          </p:cNvPr>
          <p:cNvSpPr/>
          <p:nvPr/>
        </p:nvSpPr>
        <p:spPr>
          <a:xfrm>
            <a:off x="798286" y="6295667"/>
            <a:ext cx="10359572" cy="341406"/>
          </a:xfrm>
          <a:prstGeom prst="rect">
            <a:avLst/>
          </a:prstGeom>
          <a:solidFill>
            <a:srgbClr val="6AA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Google Shape;8089;p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FC44AD-C2F9-4BF4-948D-A37424EAFCE4}"/>
              </a:ext>
            </a:extLst>
          </p:cNvPr>
          <p:cNvSpPr/>
          <p:nvPr/>
        </p:nvSpPr>
        <p:spPr>
          <a:xfrm>
            <a:off x="11654308" y="6318370"/>
            <a:ext cx="288000" cy="324000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001D33"/>
          </a:solidFill>
          <a:ln w="21590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5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509"/>
            <a:ext cx="12192000" cy="569769"/>
          </a:xfrm>
        </p:spPr>
        <p:txBody>
          <a:bodyPr>
            <a:normAutofit/>
          </a:bodyPr>
          <a:lstStyle/>
          <a:p>
            <a:pPr algn="ctr"/>
            <a:r>
              <a:rPr lang="es-ES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Anexo - Planta de Personal</a:t>
            </a:r>
          </a:p>
        </p:txBody>
      </p:sp>
      <p:pic>
        <p:nvPicPr>
          <p:cNvPr id="4" name="Imagen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67B4A8-5CB6-BAF5-369D-7673ADEA3A9E}"/>
              </a:ext>
            </a:extLst>
          </p:cNvPr>
          <p:cNvSpPr/>
          <p:nvPr/>
        </p:nvSpPr>
        <p:spPr>
          <a:xfrm>
            <a:off x="798286" y="6295667"/>
            <a:ext cx="10359572" cy="341406"/>
          </a:xfrm>
          <a:prstGeom prst="rect">
            <a:avLst/>
          </a:prstGeom>
          <a:solidFill>
            <a:srgbClr val="6AA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7" name="Google Shape;16985;p83">
            <a:extLst>
              <a:ext uri="{FF2B5EF4-FFF2-40B4-BE49-F238E27FC236}">
                <a16:creationId xmlns:a16="http://schemas.microsoft.com/office/drawing/2014/main" id="{FBC2C18E-D1DA-412E-F9A7-48E1FB0DD12E}"/>
              </a:ext>
            </a:extLst>
          </p:cNvPr>
          <p:cNvGrpSpPr/>
          <p:nvPr/>
        </p:nvGrpSpPr>
        <p:grpSpPr>
          <a:xfrm>
            <a:off x="11370452" y="6211705"/>
            <a:ext cx="473209" cy="439672"/>
            <a:chOff x="6524150" y="1938725"/>
            <a:chExt cx="297725" cy="276625"/>
          </a:xfrm>
          <a:solidFill>
            <a:srgbClr val="223C4F"/>
          </a:solidFill>
        </p:grpSpPr>
        <p:sp>
          <p:nvSpPr>
            <p:cNvPr id="11" name="Google Shape;16986;p83">
              <a:hlinkClick r:id="rId4" action="ppaction://hlinksldjump"/>
              <a:extLst>
                <a:ext uri="{FF2B5EF4-FFF2-40B4-BE49-F238E27FC236}">
                  <a16:creationId xmlns:a16="http://schemas.microsoft.com/office/drawing/2014/main" id="{980BCC6D-B33B-E018-2513-26DBA6018768}"/>
                </a:ext>
              </a:extLst>
            </p:cNvPr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987;p83">
              <a:extLst>
                <a:ext uri="{FF2B5EF4-FFF2-40B4-BE49-F238E27FC236}">
                  <a16:creationId xmlns:a16="http://schemas.microsoft.com/office/drawing/2014/main" id="{C9056796-208D-3564-ED5F-E2E0899A7DB2}"/>
                </a:ext>
              </a:extLst>
            </p:cNvPr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988;p83">
              <a:extLst>
                <a:ext uri="{FF2B5EF4-FFF2-40B4-BE49-F238E27FC236}">
                  <a16:creationId xmlns:a16="http://schemas.microsoft.com/office/drawing/2014/main" id="{F9F2E409-74E9-FECE-6AD9-6DACA7CF7CDA}"/>
                </a:ext>
              </a:extLst>
            </p:cNvPr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989;p83">
              <a:extLst>
                <a:ext uri="{FF2B5EF4-FFF2-40B4-BE49-F238E27FC236}">
                  <a16:creationId xmlns:a16="http://schemas.microsoft.com/office/drawing/2014/main" id="{E8C0CA2C-8466-73A8-0A64-29E95B0BBC30}"/>
                </a:ext>
              </a:extLst>
            </p:cNvPr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48D6FCB-6DCA-41E9-8A85-797D959AB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796207"/>
              </p:ext>
            </p:extLst>
          </p:nvPr>
        </p:nvGraphicFramePr>
        <p:xfrm>
          <a:off x="798286" y="1083212"/>
          <a:ext cx="10359573" cy="3038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2822">
                  <a:extLst>
                    <a:ext uri="{9D8B030D-6E8A-4147-A177-3AD203B41FA5}">
                      <a16:colId xmlns:a16="http://schemas.microsoft.com/office/drawing/2014/main" val="896386786"/>
                    </a:ext>
                  </a:extLst>
                </a:gridCol>
                <a:gridCol w="887568">
                  <a:extLst>
                    <a:ext uri="{9D8B030D-6E8A-4147-A177-3AD203B41FA5}">
                      <a16:colId xmlns:a16="http://schemas.microsoft.com/office/drawing/2014/main" val="1422702444"/>
                    </a:ext>
                  </a:extLst>
                </a:gridCol>
                <a:gridCol w="887568">
                  <a:extLst>
                    <a:ext uri="{9D8B030D-6E8A-4147-A177-3AD203B41FA5}">
                      <a16:colId xmlns:a16="http://schemas.microsoft.com/office/drawing/2014/main" val="1770326431"/>
                    </a:ext>
                  </a:extLst>
                </a:gridCol>
                <a:gridCol w="443783">
                  <a:extLst>
                    <a:ext uri="{9D8B030D-6E8A-4147-A177-3AD203B41FA5}">
                      <a16:colId xmlns:a16="http://schemas.microsoft.com/office/drawing/2014/main" val="2063650670"/>
                    </a:ext>
                  </a:extLst>
                </a:gridCol>
                <a:gridCol w="443783">
                  <a:extLst>
                    <a:ext uri="{9D8B030D-6E8A-4147-A177-3AD203B41FA5}">
                      <a16:colId xmlns:a16="http://schemas.microsoft.com/office/drawing/2014/main" val="570585469"/>
                    </a:ext>
                  </a:extLst>
                </a:gridCol>
                <a:gridCol w="443783">
                  <a:extLst>
                    <a:ext uri="{9D8B030D-6E8A-4147-A177-3AD203B41FA5}">
                      <a16:colId xmlns:a16="http://schemas.microsoft.com/office/drawing/2014/main" val="3028570277"/>
                    </a:ext>
                  </a:extLst>
                </a:gridCol>
                <a:gridCol w="443783">
                  <a:extLst>
                    <a:ext uri="{9D8B030D-6E8A-4147-A177-3AD203B41FA5}">
                      <a16:colId xmlns:a16="http://schemas.microsoft.com/office/drawing/2014/main" val="2857371827"/>
                    </a:ext>
                  </a:extLst>
                </a:gridCol>
                <a:gridCol w="443783">
                  <a:extLst>
                    <a:ext uri="{9D8B030D-6E8A-4147-A177-3AD203B41FA5}">
                      <a16:colId xmlns:a16="http://schemas.microsoft.com/office/drawing/2014/main" val="3307241984"/>
                    </a:ext>
                  </a:extLst>
                </a:gridCol>
                <a:gridCol w="443783">
                  <a:extLst>
                    <a:ext uri="{9D8B030D-6E8A-4147-A177-3AD203B41FA5}">
                      <a16:colId xmlns:a16="http://schemas.microsoft.com/office/drawing/2014/main" val="3742397820"/>
                    </a:ext>
                  </a:extLst>
                </a:gridCol>
                <a:gridCol w="443783">
                  <a:extLst>
                    <a:ext uri="{9D8B030D-6E8A-4147-A177-3AD203B41FA5}">
                      <a16:colId xmlns:a16="http://schemas.microsoft.com/office/drawing/2014/main" val="3923086982"/>
                    </a:ext>
                  </a:extLst>
                </a:gridCol>
                <a:gridCol w="443783">
                  <a:extLst>
                    <a:ext uri="{9D8B030D-6E8A-4147-A177-3AD203B41FA5}">
                      <a16:colId xmlns:a16="http://schemas.microsoft.com/office/drawing/2014/main" val="8907357"/>
                    </a:ext>
                  </a:extLst>
                </a:gridCol>
                <a:gridCol w="443783">
                  <a:extLst>
                    <a:ext uri="{9D8B030D-6E8A-4147-A177-3AD203B41FA5}">
                      <a16:colId xmlns:a16="http://schemas.microsoft.com/office/drawing/2014/main" val="2678732787"/>
                    </a:ext>
                  </a:extLst>
                </a:gridCol>
                <a:gridCol w="887568">
                  <a:extLst>
                    <a:ext uri="{9D8B030D-6E8A-4147-A177-3AD203B41FA5}">
                      <a16:colId xmlns:a16="http://schemas.microsoft.com/office/drawing/2014/main" val="1542525458"/>
                    </a:ext>
                  </a:extLst>
                </a:gridCol>
              </a:tblGrid>
              <a:tr h="2532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Ubicación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Directivo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Asesor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Profesional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Técnico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Asistencial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Total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072514"/>
                  </a:ext>
                </a:extLst>
              </a:tr>
              <a:tr h="2532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LN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LN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LN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CA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NP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LN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CA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NP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LN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CA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NP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7864385"/>
                  </a:ext>
                </a:extLst>
              </a:tr>
              <a:tr h="253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CENTRO DE REHABILITACIÓN FEMENINO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4858618"/>
                  </a:ext>
                </a:extLst>
              </a:tr>
              <a:tr h="253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CENTRO DE REHABILITACIÓN MASCULINO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5557920"/>
                  </a:ext>
                </a:extLst>
              </a:tr>
              <a:tr h="253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CORREGIDURÍA JUAN MINA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276084"/>
                  </a:ext>
                </a:extLst>
              </a:tr>
              <a:tr h="253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CORREGIDURIA LA PLAYA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0706775"/>
                  </a:ext>
                </a:extLst>
              </a:tr>
              <a:tr h="253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CUERPO OFICIAL DE BOMBEROS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140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178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5197685"/>
                  </a:ext>
                </a:extLst>
              </a:tr>
              <a:tr h="253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OFICINA DE CULTURA CIUDADANA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1766318"/>
                  </a:ext>
                </a:extLst>
              </a:tr>
              <a:tr h="25321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OFICINA DE INSPECCIONES Y COMISARÍAS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70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34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189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37820"/>
                  </a:ext>
                </a:extLst>
              </a:tr>
              <a:tr h="253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OFICINA DE PARTICIPACIÓN CIUDADANA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4452691"/>
                  </a:ext>
                </a:extLst>
              </a:tr>
              <a:tr h="253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DESPACHO SECRETARÍA DE GOBIERNO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38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206149"/>
                  </a:ext>
                </a:extLst>
              </a:tr>
              <a:tr h="2532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Total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6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39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34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14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72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164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437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2244808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A4518D9A-37BB-4382-823F-525485E71EA2}"/>
              </a:ext>
            </a:extLst>
          </p:cNvPr>
          <p:cNvSpPr txBox="1"/>
          <p:nvPr/>
        </p:nvSpPr>
        <p:spPr>
          <a:xfrm>
            <a:off x="798286" y="4580489"/>
            <a:ext cx="103595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Según el tipo de nombramiento de los 437 funcionarios, se tienen: 186 de Carrera Administrativa, 34 de Libre Nombramiento y Remoción, y 217 Provisionales.</a:t>
            </a:r>
          </a:p>
          <a:p>
            <a:pPr algn="just"/>
            <a:r>
              <a:rPr lang="es-MX" sz="1600" dirty="0"/>
              <a:t>Cabe aclarar que, en los 175 asistenciales adscritos al Cuerpo Oficial de Bomberos, se encuentran: 15 Tenientes, 15 Sargentos, 28 Cabos, 112 Bomberos y 5 Auxiliares Administrativos. </a:t>
            </a:r>
          </a:p>
          <a:p>
            <a:pPr algn="just"/>
            <a:r>
              <a:rPr lang="es-MX" sz="1600" dirty="0"/>
              <a:t>Así mismo, en el caso de los 98 profesionales de la Oficina de Inspecciones y Comisarías, se encuentran: 17 Comisarios, 24 Inspectores y 57 Profesionales de apoyo.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D09CAC-0001-4F8F-9E45-70CB815D43BF}"/>
              </a:ext>
            </a:extLst>
          </p:cNvPr>
          <p:cNvSpPr txBox="1"/>
          <p:nvPr/>
        </p:nvSpPr>
        <p:spPr>
          <a:xfrm>
            <a:off x="798286" y="4121840"/>
            <a:ext cx="9738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LN=Libre Nombramiento, CA=Carrera Administrativa, NP=Nombramiento Provisional</a:t>
            </a:r>
          </a:p>
        </p:txBody>
      </p:sp>
    </p:spTree>
    <p:extLst>
      <p:ext uri="{BB962C8B-B14F-4D97-AF65-F5344CB8AC3E}">
        <p14:creationId xmlns:p14="http://schemas.microsoft.com/office/powerpoint/2010/main" val="16698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576775" y="2894896"/>
            <a:ext cx="11043139" cy="2929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5400" i="1" u="sng" dirty="0">
                <a:solidFill>
                  <a:schemeClr val="bg1"/>
                </a:solidFill>
                <a:latin typeface="Volkswagen Serial Medium" panose="02000000000000000000" pitchFamily="50" charset="0"/>
              </a:rPr>
              <a:t>¡GRACIAS!</a:t>
            </a:r>
          </a:p>
          <a:p>
            <a:pPr algn="ctr"/>
            <a:r>
              <a:rPr lang="es-CO" sz="3600" u="sng" dirty="0">
                <a:solidFill>
                  <a:schemeClr val="bg1"/>
                </a:solidFill>
                <a:latin typeface="Volkswagen Serial Medium" panose="02000000000000000000" pitchFamily="50" charset="0"/>
              </a:rPr>
              <a:t> </a:t>
            </a:r>
          </a:p>
          <a:p>
            <a:pPr algn="ctr"/>
            <a:endParaRPr lang="es-CO" sz="3600" u="sng" dirty="0">
              <a:solidFill>
                <a:schemeClr val="bg1"/>
              </a:solidFill>
              <a:latin typeface="Volkswagen Serial Medium" panose="02000000000000000000" pitchFamily="50" charset="0"/>
            </a:endParaRPr>
          </a:p>
          <a:p>
            <a:pPr algn="ctr"/>
            <a:br>
              <a:rPr lang="es-CO" sz="3200" u="sng" dirty="0">
                <a:solidFill>
                  <a:schemeClr val="bg1"/>
                </a:solidFill>
                <a:latin typeface="Volkswagen Serial Medium" panose="02000000000000000000" pitchFamily="50" charset="0"/>
              </a:rPr>
            </a:br>
            <a:r>
              <a:rPr lang="es-CO" sz="1900" dirty="0">
                <a:solidFill>
                  <a:schemeClr val="bg1"/>
                </a:solidFill>
                <a:latin typeface="Volkswagen Serial" panose="02000000000000000000" pitchFamily="50" charset="0"/>
              </a:rPr>
              <a:t>SECRETARÍA DISTRITAL DE GOBIERNO</a:t>
            </a:r>
            <a:endParaRPr lang="en-US" sz="1900" dirty="0">
              <a:solidFill>
                <a:schemeClr val="bg1"/>
              </a:solidFill>
              <a:latin typeface="Volkswagen Serial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7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1784249" y="2065021"/>
            <a:ext cx="1901488" cy="1278988"/>
          </a:xfrm>
          <a:prstGeom prst="rect">
            <a:avLst/>
          </a:prstGeom>
          <a:solidFill>
            <a:srgbClr val="6AA8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Volkswagen Serial Heavy" panose="02000000000000000000" pitchFamily="50" charset="0"/>
              </a:rPr>
              <a:t>MISIÓN</a:t>
            </a:r>
          </a:p>
          <a:p>
            <a:pPr algn="ctr"/>
            <a:endParaRPr lang="es-CO" sz="1400" dirty="0">
              <a:latin typeface="Volkswagen Serial Heavy" panose="02000000000000000000" pitchFamily="50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784249" y="3786948"/>
            <a:ext cx="1901488" cy="1869353"/>
          </a:xfrm>
          <a:prstGeom prst="rect">
            <a:avLst/>
          </a:prstGeom>
          <a:solidFill>
            <a:srgbClr val="6AA8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Volkswagen Serial Heavy" panose="02000000000000000000" pitchFamily="50" charset="0"/>
              </a:rPr>
              <a:t>OBJETIVO</a:t>
            </a:r>
          </a:p>
          <a:p>
            <a:pPr algn="ctr"/>
            <a:endParaRPr lang="es-CO" sz="1400" dirty="0">
              <a:latin typeface="Volkswagen Serial Heavy" panose="02000000000000000000" pitchFamily="50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995227" y="2065021"/>
            <a:ext cx="6949438" cy="1278988"/>
          </a:xfrm>
          <a:prstGeom prst="rect">
            <a:avLst/>
          </a:prstGeom>
          <a:noFill/>
          <a:ln>
            <a:solidFill>
              <a:srgbClr val="001D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300" dirty="0">
                <a:solidFill>
                  <a:srgbClr val="001D33"/>
                </a:solidFill>
                <a:latin typeface="Volkswagen Serial" panose="02000000000000000000" pitchFamily="50" charset="0"/>
              </a:rPr>
              <a:t>Formular, implementar y evaluar las políticas públicas que respondan a las necesidades de la población, especialmente de aquella en situación de vulnerabilidad, por medio del liderazgo de procesos participativos con la comunidad, coordinando la gestión interinstitucional, simplificando trámites o procedimientos y consolidando la gobernabilidad democrática con enfoque diferencial y de género. </a:t>
            </a:r>
            <a:endParaRPr lang="es-CO" sz="1300" dirty="0">
              <a:solidFill>
                <a:srgbClr val="001D33"/>
              </a:solidFill>
              <a:latin typeface="Volkswagen Serial" panose="02000000000000000000" pitchFamily="50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4006953" y="3778934"/>
            <a:ext cx="6949438" cy="1876278"/>
          </a:xfrm>
          <a:prstGeom prst="rect">
            <a:avLst/>
          </a:prstGeom>
          <a:noFill/>
          <a:ln>
            <a:solidFill>
              <a:srgbClr val="001D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300" dirty="0">
                <a:solidFill>
                  <a:srgbClr val="001D33"/>
                </a:solidFill>
                <a:latin typeface="Volkswagen Serial" panose="02000000000000000000" pitchFamily="50" charset="0"/>
              </a:rPr>
              <a:t>Coordinar con las autoridades competentes del Distrito Especial, Industrial y Portuario de Barranquilla, las políticas, planes y programas necesarios para garantizar la protección de la vida, el respeto de los derechos humanos, la preservación del orden público, la aplicación de la justicia y solución de conflictos, la gestión y consolidación de los procesos de gobernabilidad distrital y local, y la atención y protección de poblaciones en condiciones de vulnerabilidad, desde la perspectiva de la participación y la convivencia ciudadana, de conformidad con el marco normativo vigente.</a:t>
            </a:r>
            <a:endParaRPr lang="es-CO" sz="1300" dirty="0">
              <a:solidFill>
                <a:srgbClr val="001D33"/>
              </a:solidFill>
              <a:latin typeface="Volkswagen Serial" panose="02000000000000000000" pitchFamily="50" charset="0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444B2026-C013-E30B-FA81-D54CD8CE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3048"/>
            <a:ext cx="6988896" cy="569769"/>
          </a:xfrm>
        </p:spPr>
        <p:txBody>
          <a:bodyPr>
            <a:normAutofit/>
          </a:bodyPr>
          <a:lstStyle/>
          <a:p>
            <a:r>
              <a:rPr lang="es-ES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DIRECCIONAMIENTO ESTRATÉGICO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8" name="Google Shape;19172;p93">
            <a:extLst>
              <a:ext uri="{FF2B5EF4-FFF2-40B4-BE49-F238E27FC236}">
                <a16:creationId xmlns:a16="http://schemas.microsoft.com/office/drawing/2014/main" id="{F5F9642A-117B-CDDB-6989-221E7B4BA0A8}"/>
              </a:ext>
            </a:extLst>
          </p:cNvPr>
          <p:cNvSpPr/>
          <p:nvPr/>
        </p:nvSpPr>
        <p:spPr>
          <a:xfrm>
            <a:off x="2533693" y="4991869"/>
            <a:ext cx="358049" cy="354806"/>
          </a:xfrm>
          <a:custGeom>
            <a:avLst/>
            <a:gdLst/>
            <a:ahLst/>
            <a:cxnLst/>
            <a:rect l="l" t="t" r="r" b="b"/>
            <a:pathLst>
              <a:path w="16561" h="16411" extrusionOk="0">
                <a:moveTo>
                  <a:pt x="10712" y="962"/>
                </a:moveTo>
                <a:lnTo>
                  <a:pt x="10712" y="2007"/>
                </a:lnTo>
                <a:cubicBezTo>
                  <a:pt x="10554" y="1993"/>
                  <a:pt x="10393" y="1987"/>
                  <a:pt x="10232" y="1987"/>
                </a:cubicBezTo>
                <a:cubicBezTo>
                  <a:pt x="10069" y="1987"/>
                  <a:pt x="9909" y="1993"/>
                  <a:pt x="9750" y="2007"/>
                </a:cubicBezTo>
                <a:lnTo>
                  <a:pt x="9750" y="962"/>
                </a:lnTo>
                <a:close/>
                <a:moveTo>
                  <a:pt x="10229" y="6796"/>
                </a:moveTo>
                <a:cubicBezTo>
                  <a:pt x="10310" y="6796"/>
                  <a:pt x="10392" y="6803"/>
                  <a:pt x="10475" y="6817"/>
                </a:cubicBezTo>
                <a:cubicBezTo>
                  <a:pt x="11167" y="6936"/>
                  <a:pt x="11674" y="7536"/>
                  <a:pt x="11674" y="8238"/>
                </a:cubicBezTo>
                <a:cubicBezTo>
                  <a:pt x="11674" y="8941"/>
                  <a:pt x="11167" y="9541"/>
                  <a:pt x="10475" y="9660"/>
                </a:cubicBezTo>
                <a:cubicBezTo>
                  <a:pt x="10393" y="9674"/>
                  <a:pt x="10311" y="9681"/>
                  <a:pt x="10230" y="9681"/>
                </a:cubicBezTo>
                <a:cubicBezTo>
                  <a:pt x="9629" y="9681"/>
                  <a:pt x="9078" y="9303"/>
                  <a:pt x="8871" y="8720"/>
                </a:cubicBezTo>
                <a:lnTo>
                  <a:pt x="10232" y="8720"/>
                </a:lnTo>
                <a:cubicBezTo>
                  <a:pt x="10234" y="8720"/>
                  <a:pt x="10237" y="8720"/>
                  <a:pt x="10240" y="8720"/>
                </a:cubicBezTo>
                <a:cubicBezTo>
                  <a:pt x="10504" y="8720"/>
                  <a:pt x="10721" y="8505"/>
                  <a:pt x="10721" y="8238"/>
                </a:cubicBezTo>
                <a:cubicBezTo>
                  <a:pt x="10721" y="7972"/>
                  <a:pt x="10505" y="7757"/>
                  <a:pt x="10242" y="7757"/>
                </a:cubicBezTo>
                <a:cubicBezTo>
                  <a:pt x="10239" y="7757"/>
                  <a:pt x="10235" y="7757"/>
                  <a:pt x="10232" y="7757"/>
                </a:cubicBezTo>
                <a:lnTo>
                  <a:pt x="8871" y="7757"/>
                </a:lnTo>
                <a:cubicBezTo>
                  <a:pt x="9077" y="7174"/>
                  <a:pt x="9628" y="6796"/>
                  <a:pt x="10229" y="6796"/>
                </a:cubicBezTo>
                <a:close/>
                <a:moveTo>
                  <a:pt x="10232" y="4874"/>
                </a:moveTo>
                <a:cubicBezTo>
                  <a:pt x="12087" y="4874"/>
                  <a:pt x="13597" y="6384"/>
                  <a:pt x="13597" y="8239"/>
                </a:cubicBezTo>
                <a:cubicBezTo>
                  <a:pt x="13597" y="10095"/>
                  <a:pt x="12087" y="11603"/>
                  <a:pt x="10232" y="11603"/>
                </a:cubicBezTo>
                <a:cubicBezTo>
                  <a:pt x="8539" y="11603"/>
                  <a:pt x="7134" y="10348"/>
                  <a:pt x="6900" y="8720"/>
                </a:cubicBezTo>
                <a:lnTo>
                  <a:pt x="7875" y="8720"/>
                </a:lnTo>
                <a:cubicBezTo>
                  <a:pt x="8099" y="9815"/>
                  <a:pt x="9070" y="10642"/>
                  <a:pt x="10232" y="10642"/>
                </a:cubicBezTo>
                <a:cubicBezTo>
                  <a:pt x="11557" y="10642"/>
                  <a:pt x="12635" y="9565"/>
                  <a:pt x="12635" y="8238"/>
                </a:cubicBezTo>
                <a:cubicBezTo>
                  <a:pt x="12635" y="6912"/>
                  <a:pt x="11557" y="5836"/>
                  <a:pt x="10232" y="5836"/>
                </a:cubicBezTo>
                <a:cubicBezTo>
                  <a:pt x="9070" y="5836"/>
                  <a:pt x="8099" y="6662"/>
                  <a:pt x="7875" y="7759"/>
                </a:cubicBezTo>
                <a:lnTo>
                  <a:pt x="6900" y="7759"/>
                </a:lnTo>
                <a:cubicBezTo>
                  <a:pt x="7134" y="6129"/>
                  <a:pt x="8539" y="4874"/>
                  <a:pt x="10232" y="4874"/>
                </a:cubicBezTo>
                <a:close/>
                <a:moveTo>
                  <a:pt x="10232" y="2950"/>
                </a:moveTo>
                <a:cubicBezTo>
                  <a:pt x="13147" y="2950"/>
                  <a:pt x="15520" y="5322"/>
                  <a:pt x="15520" y="8238"/>
                </a:cubicBezTo>
                <a:cubicBezTo>
                  <a:pt x="15520" y="11155"/>
                  <a:pt x="13147" y="13527"/>
                  <a:pt x="10232" y="13527"/>
                </a:cubicBezTo>
                <a:cubicBezTo>
                  <a:pt x="7477" y="13527"/>
                  <a:pt x="5208" y="11411"/>
                  <a:pt x="4964" y="8720"/>
                </a:cubicBezTo>
                <a:lnTo>
                  <a:pt x="5932" y="8720"/>
                </a:lnTo>
                <a:cubicBezTo>
                  <a:pt x="6172" y="10880"/>
                  <a:pt x="8008" y="12565"/>
                  <a:pt x="10232" y="12565"/>
                </a:cubicBezTo>
                <a:cubicBezTo>
                  <a:pt x="12617" y="12565"/>
                  <a:pt x="14559" y="10625"/>
                  <a:pt x="14559" y="8238"/>
                </a:cubicBezTo>
                <a:cubicBezTo>
                  <a:pt x="14559" y="5852"/>
                  <a:pt x="12619" y="3912"/>
                  <a:pt x="10232" y="3912"/>
                </a:cubicBezTo>
                <a:cubicBezTo>
                  <a:pt x="8008" y="3912"/>
                  <a:pt x="6171" y="5597"/>
                  <a:pt x="5932" y="7757"/>
                </a:cubicBezTo>
                <a:lnTo>
                  <a:pt x="4965" y="7757"/>
                </a:lnTo>
                <a:cubicBezTo>
                  <a:pt x="5208" y="5066"/>
                  <a:pt x="7478" y="2950"/>
                  <a:pt x="10232" y="2950"/>
                </a:cubicBezTo>
                <a:close/>
                <a:moveTo>
                  <a:pt x="6002" y="12835"/>
                </a:moveTo>
                <a:cubicBezTo>
                  <a:pt x="6318" y="13128"/>
                  <a:pt x="6666" y="13387"/>
                  <a:pt x="7036" y="13608"/>
                </a:cubicBezTo>
                <a:lnTo>
                  <a:pt x="5807" y="15450"/>
                </a:lnTo>
                <a:lnTo>
                  <a:pt x="5129" y="15450"/>
                </a:lnTo>
                <a:lnTo>
                  <a:pt x="6002" y="12835"/>
                </a:lnTo>
                <a:close/>
                <a:moveTo>
                  <a:pt x="14461" y="12835"/>
                </a:moveTo>
                <a:lnTo>
                  <a:pt x="15334" y="15450"/>
                </a:lnTo>
                <a:lnTo>
                  <a:pt x="14656" y="15450"/>
                </a:lnTo>
                <a:lnTo>
                  <a:pt x="13427" y="13608"/>
                </a:lnTo>
                <a:cubicBezTo>
                  <a:pt x="13798" y="13387"/>
                  <a:pt x="14145" y="13128"/>
                  <a:pt x="14461" y="12835"/>
                </a:cubicBezTo>
                <a:close/>
                <a:moveTo>
                  <a:pt x="9271" y="0"/>
                </a:moveTo>
                <a:cubicBezTo>
                  <a:pt x="9004" y="0"/>
                  <a:pt x="8789" y="215"/>
                  <a:pt x="8789" y="482"/>
                </a:cubicBezTo>
                <a:lnTo>
                  <a:pt x="8789" y="2156"/>
                </a:lnTo>
                <a:cubicBezTo>
                  <a:pt x="6187" y="2774"/>
                  <a:pt x="4208" y="5022"/>
                  <a:pt x="3999" y="7757"/>
                </a:cubicBezTo>
                <a:lnTo>
                  <a:pt x="3678" y="7757"/>
                </a:lnTo>
                <a:lnTo>
                  <a:pt x="2859" y="6668"/>
                </a:lnTo>
                <a:cubicBezTo>
                  <a:pt x="2766" y="6538"/>
                  <a:pt x="2619" y="6469"/>
                  <a:pt x="2470" y="6469"/>
                </a:cubicBezTo>
                <a:cubicBezTo>
                  <a:pt x="2370" y="6469"/>
                  <a:pt x="2268" y="6500"/>
                  <a:pt x="2181" y="6565"/>
                </a:cubicBezTo>
                <a:cubicBezTo>
                  <a:pt x="1968" y="6726"/>
                  <a:pt x="1927" y="7033"/>
                  <a:pt x="2091" y="7245"/>
                </a:cubicBezTo>
                <a:lnTo>
                  <a:pt x="2476" y="7757"/>
                </a:lnTo>
                <a:lnTo>
                  <a:pt x="1754" y="7757"/>
                </a:lnTo>
                <a:lnTo>
                  <a:pt x="937" y="6668"/>
                </a:lnTo>
                <a:cubicBezTo>
                  <a:pt x="843" y="6538"/>
                  <a:pt x="696" y="6468"/>
                  <a:pt x="547" y="6468"/>
                </a:cubicBezTo>
                <a:cubicBezTo>
                  <a:pt x="447" y="6468"/>
                  <a:pt x="345" y="6500"/>
                  <a:pt x="259" y="6565"/>
                </a:cubicBezTo>
                <a:cubicBezTo>
                  <a:pt x="43" y="6726"/>
                  <a:pt x="4" y="7033"/>
                  <a:pt x="168" y="7245"/>
                </a:cubicBezTo>
                <a:lnTo>
                  <a:pt x="553" y="7757"/>
                </a:lnTo>
                <a:cubicBezTo>
                  <a:pt x="291" y="7762"/>
                  <a:pt x="81" y="7976"/>
                  <a:pt x="81" y="8238"/>
                </a:cubicBezTo>
                <a:cubicBezTo>
                  <a:pt x="81" y="8500"/>
                  <a:pt x="291" y="8714"/>
                  <a:pt x="553" y="8718"/>
                </a:cubicBezTo>
                <a:lnTo>
                  <a:pt x="168" y="9231"/>
                </a:lnTo>
                <a:cubicBezTo>
                  <a:pt x="1" y="9443"/>
                  <a:pt x="42" y="9751"/>
                  <a:pt x="257" y="9913"/>
                </a:cubicBezTo>
                <a:cubicBezTo>
                  <a:pt x="344" y="9978"/>
                  <a:pt x="445" y="10009"/>
                  <a:pt x="545" y="10009"/>
                </a:cubicBezTo>
                <a:cubicBezTo>
                  <a:pt x="695" y="10009"/>
                  <a:pt x="843" y="9939"/>
                  <a:pt x="937" y="9808"/>
                </a:cubicBezTo>
                <a:lnTo>
                  <a:pt x="1754" y="8718"/>
                </a:lnTo>
                <a:lnTo>
                  <a:pt x="2476" y="8718"/>
                </a:lnTo>
                <a:lnTo>
                  <a:pt x="2091" y="9231"/>
                </a:lnTo>
                <a:cubicBezTo>
                  <a:pt x="1924" y="9443"/>
                  <a:pt x="1965" y="9751"/>
                  <a:pt x="2180" y="9913"/>
                </a:cubicBezTo>
                <a:cubicBezTo>
                  <a:pt x="2267" y="9978"/>
                  <a:pt x="2368" y="10009"/>
                  <a:pt x="2468" y="10009"/>
                </a:cubicBezTo>
                <a:cubicBezTo>
                  <a:pt x="2618" y="10009"/>
                  <a:pt x="2766" y="9939"/>
                  <a:pt x="2859" y="9808"/>
                </a:cubicBezTo>
                <a:lnTo>
                  <a:pt x="3678" y="8720"/>
                </a:lnTo>
                <a:lnTo>
                  <a:pt x="4000" y="8720"/>
                </a:lnTo>
                <a:cubicBezTo>
                  <a:pt x="4092" y="9918"/>
                  <a:pt x="4529" y="11064"/>
                  <a:pt x="5260" y="12020"/>
                </a:cubicBezTo>
                <a:lnTo>
                  <a:pt x="4006" y="15778"/>
                </a:lnTo>
                <a:cubicBezTo>
                  <a:pt x="3902" y="16090"/>
                  <a:pt x="4135" y="16411"/>
                  <a:pt x="4463" y="16411"/>
                </a:cubicBezTo>
                <a:lnTo>
                  <a:pt x="6065" y="16411"/>
                </a:lnTo>
                <a:cubicBezTo>
                  <a:pt x="6226" y="16411"/>
                  <a:pt x="6376" y="16332"/>
                  <a:pt x="6465" y="16197"/>
                </a:cubicBezTo>
                <a:lnTo>
                  <a:pt x="7905" y="14039"/>
                </a:lnTo>
                <a:cubicBezTo>
                  <a:pt x="8651" y="14339"/>
                  <a:pt x="9442" y="14489"/>
                  <a:pt x="10232" y="14489"/>
                </a:cubicBezTo>
                <a:cubicBezTo>
                  <a:pt x="11023" y="14489"/>
                  <a:pt x="11813" y="14339"/>
                  <a:pt x="12560" y="14039"/>
                </a:cubicBezTo>
                <a:lnTo>
                  <a:pt x="13998" y="16197"/>
                </a:lnTo>
                <a:cubicBezTo>
                  <a:pt x="14087" y="16332"/>
                  <a:pt x="14238" y="16411"/>
                  <a:pt x="14399" y="16411"/>
                </a:cubicBezTo>
                <a:lnTo>
                  <a:pt x="16002" y="16411"/>
                </a:lnTo>
                <a:cubicBezTo>
                  <a:pt x="16330" y="16411"/>
                  <a:pt x="16561" y="16090"/>
                  <a:pt x="16457" y="15778"/>
                </a:cubicBezTo>
                <a:lnTo>
                  <a:pt x="15203" y="12020"/>
                </a:lnTo>
                <a:cubicBezTo>
                  <a:pt x="16034" y="10934"/>
                  <a:pt x="16483" y="9606"/>
                  <a:pt x="16482" y="8238"/>
                </a:cubicBezTo>
                <a:cubicBezTo>
                  <a:pt x="16482" y="5288"/>
                  <a:pt x="14427" y="2809"/>
                  <a:pt x="11674" y="2156"/>
                </a:cubicBezTo>
                <a:lnTo>
                  <a:pt x="11674" y="482"/>
                </a:lnTo>
                <a:cubicBezTo>
                  <a:pt x="11674" y="215"/>
                  <a:pt x="11459" y="0"/>
                  <a:pt x="111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6722;p83">
            <a:extLst>
              <a:ext uri="{FF2B5EF4-FFF2-40B4-BE49-F238E27FC236}">
                <a16:creationId xmlns:a16="http://schemas.microsoft.com/office/drawing/2014/main" id="{CB36BA43-C556-F3E2-1484-E3EF944CB96E}"/>
              </a:ext>
            </a:extLst>
          </p:cNvPr>
          <p:cNvGrpSpPr/>
          <p:nvPr/>
        </p:nvGrpSpPr>
        <p:grpSpPr>
          <a:xfrm>
            <a:off x="2550499" y="2799391"/>
            <a:ext cx="368987" cy="363666"/>
            <a:chOff x="-64774725" y="1916550"/>
            <a:chExt cx="319000" cy="314400"/>
          </a:xfrm>
          <a:solidFill>
            <a:schemeClr val="bg1"/>
          </a:solidFill>
        </p:grpSpPr>
        <p:sp>
          <p:nvSpPr>
            <p:cNvPr id="10" name="Google Shape;16723;p83">
              <a:extLst>
                <a:ext uri="{FF2B5EF4-FFF2-40B4-BE49-F238E27FC236}">
                  <a16:creationId xmlns:a16="http://schemas.microsoft.com/office/drawing/2014/main" id="{24B92EDE-0562-592F-AFA7-8939CB84A0FB}"/>
                </a:ext>
              </a:extLst>
            </p:cNvPr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724;p83">
              <a:extLst>
                <a:ext uri="{FF2B5EF4-FFF2-40B4-BE49-F238E27FC236}">
                  <a16:creationId xmlns:a16="http://schemas.microsoft.com/office/drawing/2014/main" id="{CC8BA5A9-9D2A-1162-175F-5E21D9AE3364}"/>
                </a:ext>
              </a:extLst>
            </p:cNvPr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8089;p75">
            <a:hlinkClick r:id="" action="ppaction://hlinkshowjump?jump=nextslide"/>
          </p:cNvPr>
          <p:cNvSpPr/>
          <p:nvPr/>
        </p:nvSpPr>
        <p:spPr>
          <a:xfrm>
            <a:off x="11654308" y="6318370"/>
            <a:ext cx="288000" cy="324000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001D33"/>
          </a:solidFill>
          <a:ln w="21590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C4897BC-0ADC-D583-4BD2-930E4B427441}"/>
              </a:ext>
            </a:extLst>
          </p:cNvPr>
          <p:cNvCxnSpPr/>
          <p:nvPr/>
        </p:nvCxnSpPr>
        <p:spPr>
          <a:xfrm flipV="1">
            <a:off x="4651000" y="4909822"/>
            <a:ext cx="0" cy="761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56E6D25-F827-9678-03CC-9FC9EC90F14E}"/>
              </a:ext>
            </a:extLst>
          </p:cNvPr>
          <p:cNvCxnSpPr/>
          <p:nvPr/>
        </p:nvCxnSpPr>
        <p:spPr>
          <a:xfrm flipV="1">
            <a:off x="7528836" y="4909822"/>
            <a:ext cx="0" cy="761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upo 126"/>
          <p:cNvGrpSpPr/>
          <p:nvPr/>
        </p:nvGrpSpPr>
        <p:grpSpPr>
          <a:xfrm>
            <a:off x="1773668" y="2597785"/>
            <a:ext cx="8641616" cy="2774315"/>
            <a:chOff x="1773668" y="2597786"/>
            <a:chExt cx="8641616" cy="2573818"/>
          </a:xfrm>
        </p:grpSpPr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F25E9E48-F661-3D1F-F532-B78CA0B7BF97}"/>
                </a:ext>
              </a:extLst>
            </p:cNvPr>
            <p:cNvCxnSpPr/>
            <p:nvPr/>
          </p:nvCxnSpPr>
          <p:spPr>
            <a:xfrm flipV="1">
              <a:off x="7529968" y="3260079"/>
              <a:ext cx="0" cy="706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 flipV="1">
              <a:off x="6093533" y="3543632"/>
              <a:ext cx="0" cy="706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 flipV="1">
              <a:off x="8968954" y="3257297"/>
              <a:ext cx="0" cy="706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 flipV="1">
              <a:off x="10415284" y="3259240"/>
              <a:ext cx="0" cy="706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/>
            <p:cNvCxnSpPr>
              <a:cxnSpLocks/>
            </p:cNvCxnSpPr>
            <p:nvPr/>
          </p:nvCxnSpPr>
          <p:spPr>
            <a:xfrm>
              <a:off x="1773668" y="3258822"/>
              <a:ext cx="86416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 flipV="1">
              <a:off x="4653264" y="3259240"/>
              <a:ext cx="0" cy="706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V="1">
              <a:off x="3221414" y="3259660"/>
              <a:ext cx="0" cy="7209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 flipV="1">
              <a:off x="1773668" y="3259450"/>
              <a:ext cx="0" cy="717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A1F61405-6D07-AB20-ECB3-03E0CDE448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4726" y="2597786"/>
              <a:ext cx="1274" cy="2573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rminador 1">
            <a:hlinkClick r:id="rId3" action="ppaction://hlinksldjump"/>
          </p:cNvPr>
          <p:cNvSpPr/>
          <p:nvPr/>
        </p:nvSpPr>
        <p:spPr>
          <a:xfrm>
            <a:off x="4972334" y="1855762"/>
            <a:ext cx="2305572" cy="742024"/>
          </a:xfrm>
          <a:prstGeom prst="flowChartTerminator">
            <a:avLst/>
          </a:prstGeom>
          <a:solidFill>
            <a:srgbClr val="001D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Volkswagen Serial" panose="02000000000000000000" pitchFamily="50" charset="0"/>
              </a:rPr>
              <a:t>Secretaría Distrital de Gobierno</a:t>
            </a:r>
            <a:endParaRPr lang="es-CO" sz="1400" dirty="0">
              <a:solidFill>
                <a:schemeClr val="bg1"/>
              </a:solidFill>
              <a:latin typeface="Volkswagen Serial" panose="02000000000000000000" pitchFamily="50" charset="0"/>
            </a:endParaRPr>
          </a:p>
        </p:txBody>
      </p:sp>
      <p:sp>
        <p:nvSpPr>
          <p:cNvPr id="25" name="Terminador 24">
            <a:hlinkClick r:id="rId4" action="ppaction://hlinksldjump"/>
          </p:cNvPr>
          <p:cNvSpPr/>
          <p:nvPr/>
        </p:nvSpPr>
        <p:spPr>
          <a:xfrm>
            <a:off x="1200503" y="3683680"/>
            <a:ext cx="1157626" cy="723693"/>
          </a:xfrm>
          <a:prstGeom prst="flowChartTerminator">
            <a:avLst/>
          </a:prstGeom>
          <a:solidFill>
            <a:srgbClr val="6AA8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Volkswagen Serial" panose="02000000000000000000" pitchFamily="50" charset="0"/>
              </a:rPr>
              <a:t>Oficina de Inspecciones y Comisarías</a:t>
            </a:r>
            <a:endParaRPr lang="es-CO" sz="1000" dirty="0">
              <a:solidFill>
                <a:schemeClr val="bg1"/>
              </a:solidFill>
              <a:latin typeface="Volkswagen Serial" panose="02000000000000000000" pitchFamily="50" charset="0"/>
            </a:endParaRPr>
          </a:p>
        </p:txBody>
      </p:sp>
      <p:sp>
        <p:nvSpPr>
          <p:cNvPr id="26" name="Terminador 25">
            <a:hlinkClick r:id="rId5" action="ppaction://hlinksldjump"/>
          </p:cNvPr>
          <p:cNvSpPr/>
          <p:nvPr/>
        </p:nvSpPr>
        <p:spPr>
          <a:xfrm>
            <a:off x="4085402" y="3727092"/>
            <a:ext cx="1157626" cy="723693"/>
          </a:xfrm>
          <a:prstGeom prst="flowChartTerminator">
            <a:avLst/>
          </a:prstGeom>
          <a:solidFill>
            <a:srgbClr val="6AA8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Volkswagen Serial" panose="02000000000000000000" pitchFamily="50" charset="0"/>
              </a:rPr>
              <a:t>Oficina de Cultura Ciudadana</a:t>
            </a:r>
            <a:endParaRPr lang="es-CO" sz="1000" dirty="0">
              <a:solidFill>
                <a:schemeClr val="bg1"/>
              </a:solidFill>
              <a:latin typeface="Volkswagen Serial" panose="02000000000000000000" pitchFamily="50" charset="0"/>
            </a:endParaRPr>
          </a:p>
        </p:txBody>
      </p:sp>
      <p:sp>
        <p:nvSpPr>
          <p:cNvPr id="27" name="Terminador 26">
            <a:hlinkClick r:id="rId6" action="ppaction://hlinksldjump"/>
          </p:cNvPr>
          <p:cNvSpPr/>
          <p:nvPr/>
        </p:nvSpPr>
        <p:spPr>
          <a:xfrm>
            <a:off x="2651061" y="3687469"/>
            <a:ext cx="1157626" cy="723693"/>
          </a:xfrm>
          <a:prstGeom prst="flowChartTerminator">
            <a:avLst/>
          </a:prstGeom>
          <a:solidFill>
            <a:srgbClr val="6AA8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Volkswagen Serial" panose="02000000000000000000" pitchFamily="50" charset="0"/>
              </a:rPr>
              <a:t>Oficina de Participación Ciudadana</a:t>
            </a:r>
            <a:endParaRPr lang="es-CO" sz="1000" dirty="0">
              <a:solidFill>
                <a:schemeClr val="bg1"/>
              </a:solidFill>
              <a:latin typeface="Volkswagen Serial" panose="02000000000000000000" pitchFamily="50" charset="0"/>
            </a:endParaRPr>
          </a:p>
        </p:txBody>
      </p:sp>
      <p:sp>
        <p:nvSpPr>
          <p:cNvPr id="30" name="Terminador 29">
            <a:hlinkClick r:id="rId7" action="ppaction://hlinksldjump"/>
          </p:cNvPr>
          <p:cNvSpPr/>
          <p:nvPr/>
        </p:nvSpPr>
        <p:spPr>
          <a:xfrm>
            <a:off x="6957124" y="3695916"/>
            <a:ext cx="1157626" cy="723693"/>
          </a:xfrm>
          <a:prstGeom prst="flowChartTermina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rgbClr val="001D33"/>
                </a:solidFill>
                <a:latin typeface="Volkswagen Serial" panose="02000000000000000000" pitchFamily="50" charset="0"/>
              </a:rPr>
              <a:t>Centros de Rehabilitación</a:t>
            </a:r>
            <a:endParaRPr lang="es-CO" sz="1000" dirty="0">
              <a:solidFill>
                <a:srgbClr val="001D33"/>
              </a:solidFill>
              <a:latin typeface="Volkswagen Serial" panose="02000000000000000000" pitchFamily="50" charset="0"/>
            </a:endParaRPr>
          </a:p>
        </p:txBody>
      </p:sp>
      <p:sp>
        <p:nvSpPr>
          <p:cNvPr id="35" name="Terminador 34">
            <a:hlinkClick r:id="rId8" action="ppaction://hlinksldjump"/>
          </p:cNvPr>
          <p:cNvSpPr/>
          <p:nvPr/>
        </p:nvSpPr>
        <p:spPr>
          <a:xfrm>
            <a:off x="8404655" y="3687469"/>
            <a:ext cx="1157626" cy="723693"/>
          </a:xfrm>
          <a:prstGeom prst="flowChartTermina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rgbClr val="001D33"/>
                </a:solidFill>
                <a:latin typeface="Volkswagen Serial" panose="02000000000000000000" pitchFamily="50" charset="0"/>
              </a:rPr>
              <a:t>Cuerpo Oficial de Bomberos</a:t>
            </a:r>
            <a:endParaRPr lang="es-CO" sz="1000" dirty="0">
              <a:solidFill>
                <a:srgbClr val="001D33"/>
              </a:solidFill>
              <a:latin typeface="Volkswagen Serial" panose="02000000000000000000" pitchFamily="50" charset="0"/>
            </a:endParaRPr>
          </a:p>
        </p:txBody>
      </p:sp>
      <p:sp>
        <p:nvSpPr>
          <p:cNvPr id="28" name="Terminador 27">
            <a:hlinkClick r:id="rId9" action="ppaction://hlinksldjump"/>
          </p:cNvPr>
          <p:cNvSpPr/>
          <p:nvPr/>
        </p:nvSpPr>
        <p:spPr>
          <a:xfrm>
            <a:off x="5528841" y="3687469"/>
            <a:ext cx="1157626" cy="723693"/>
          </a:xfrm>
          <a:prstGeom prst="flowChartTerminator">
            <a:avLst/>
          </a:prstGeom>
          <a:solidFill>
            <a:srgbClr val="10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Volkswagen Serial" panose="02000000000000000000" pitchFamily="50" charset="0"/>
              </a:rPr>
              <a:t>Oficina de Despacho</a:t>
            </a:r>
            <a:endParaRPr lang="es-CO" sz="1000" dirty="0">
              <a:solidFill>
                <a:schemeClr val="bg1"/>
              </a:solidFill>
              <a:latin typeface="Volkswagen Serial" panose="02000000000000000000" pitchFamily="50" charset="0"/>
            </a:endParaRPr>
          </a:p>
        </p:txBody>
      </p:sp>
      <p:sp>
        <p:nvSpPr>
          <p:cNvPr id="18" name="Terminador 34">
            <a:hlinkClick r:id="rId10" action="ppaction://hlinksldjump"/>
            <a:extLst>
              <a:ext uri="{FF2B5EF4-FFF2-40B4-BE49-F238E27FC236}">
                <a16:creationId xmlns:a16="http://schemas.microsoft.com/office/drawing/2014/main" id="{10C1247A-C6A0-C2E6-DB3E-B04FF771C101}"/>
              </a:ext>
            </a:extLst>
          </p:cNvPr>
          <p:cNvSpPr/>
          <p:nvPr/>
        </p:nvSpPr>
        <p:spPr>
          <a:xfrm>
            <a:off x="9850988" y="3674639"/>
            <a:ext cx="1157626" cy="723693"/>
          </a:xfrm>
          <a:prstGeom prst="flowChartTermina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rgbClr val="001D33"/>
                </a:solidFill>
                <a:latin typeface="Volkswagen Serial" panose="02000000000000000000" pitchFamily="50" charset="0"/>
              </a:rPr>
              <a:t>Casas de Justicia</a:t>
            </a:r>
            <a:endParaRPr lang="es-CO" sz="1000" dirty="0">
              <a:solidFill>
                <a:srgbClr val="001D33"/>
              </a:solidFill>
              <a:latin typeface="Volkswagen Serial" panose="02000000000000000000" pitchFamily="50" charset="0"/>
            </a:endParaRPr>
          </a:p>
        </p:txBody>
      </p:sp>
      <p:sp>
        <p:nvSpPr>
          <p:cNvPr id="31" name="Título 3">
            <a:extLst>
              <a:ext uri="{FF2B5EF4-FFF2-40B4-BE49-F238E27FC236}">
                <a16:creationId xmlns:a16="http://schemas.microsoft.com/office/drawing/2014/main" id="{444B2026-C013-E30B-FA81-D54CD8CE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3048"/>
            <a:ext cx="6988896" cy="569769"/>
          </a:xfrm>
        </p:spPr>
        <p:txBody>
          <a:bodyPr>
            <a:normAutofit/>
          </a:bodyPr>
          <a:lstStyle/>
          <a:p>
            <a:r>
              <a:rPr lang="es-ES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ORGANIGRAMA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pic>
        <p:nvPicPr>
          <p:cNvPr id="42" name="Imagen 4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  <p:sp>
        <p:nvSpPr>
          <p:cNvPr id="3" name="Google Shape;8089;p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AC8970E-43CD-E33B-FBD9-0BB475D5F36A}"/>
              </a:ext>
            </a:extLst>
          </p:cNvPr>
          <p:cNvSpPr/>
          <p:nvPr/>
        </p:nvSpPr>
        <p:spPr>
          <a:xfrm rot="10800000" flipV="1">
            <a:off x="721697" y="6282674"/>
            <a:ext cx="288000" cy="324000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001D33"/>
          </a:solidFill>
          <a:ln w="21590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rminador 27">
            <a:extLst>
              <a:ext uri="{FF2B5EF4-FFF2-40B4-BE49-F238E27FC236}">
                <a16:creationId xmlns:a16="http://schemas.microsoft.com/office/drawing/2014/main" id="{A37619A3-320F-E229-AEB3-9016FFFE4BE9}"/>
              </a:ext>
            </a:extLst>
          </p:cNvPr>
          <p:cNvSpPr/>
          <p:nvPr/>
        </p:nvSpPr>
        <p:spPr>
          <a:xfrm>
            <a:off x="6957124" y="5254257"/>
            <a:ext cx="1157626" cy="723693"/>
          </a:xfrm>
          <a:prstGeom prst="flowChartTerminator">
            <a:avLst/>
          </a:prstGeom>
          <a:solidFill>
            <a:srgbClr val="2654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Volkswagen Serial" panose="02000000000000000000" pitchFamily="50" charset="0"/>
              </a:rPr>
              <a:t>Centro Intégrate</a:t>
            </a:r>
            <a:endParaRPr lang="es-CO" sz="1000" dirty="0">
              <a:solidFill>
                <a:schemeClr val="bg1"/>
              </a:solidFill>
              <a:latin typeface="Volkswagen Serial" panose="02000000000000000000" pitchFamily="50" charset="0"/>
            </a:endParaRPr>
          </a:p>
        </p:txBody>
      </p:sp>
      <p:sp>
        <p:nvSpPr>
          <p:cNvPr id="11" name="Terminador 27">
            <a:extLst>
              <a:ext uri="{FF2B5EF4-FFF2-40B4-BE49-F238E27FC236}">
                <a16:creationId xmlns:a16="http://schemas.microsoft.com/office/drawing/2014/main" id="{E199B4BD-29F2-EA12-ED34-0E414BA636BA}"/>
              </a:ext>
            </a:extLst>
          </p:cNvPr>
          <p:cNvSpPr/>
          <p:nvPr/>
        </p:nvSpPr>
        <p:spPr>
          <a:xfrm>
            <a:off x="4085402" y="5254257"/>
            <a:ext cx="1157626" cy="723693"/>
          </a:xfrm>
          <a:prstGeom prst="flowChartTerminator">
            <a:avLst/>
          </a:prstGeom>
          <a:solidFill>
            <a:srgbClr val="2654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Volkswagen Serial" panose="02000000000000000000" pitchFamily="50" charset="0"/>
              </a:rPr>
              <a:t>Despachos comisorios</a:t>
            </a:r>
            <a:endParaRPr lang="es-CO" sz="1000" dirty="0">
              <a:solidFill>
                <a:schemeClr val="bg1"/>
              </a:solidFill>
              <a:latin typeface="Volkswagen Serial" panose="02000000000000000000" pitchFamily="50" charset="0"/>
            </a:endParaRPr>
          </a:p>
        </p:txBody>
      </p:sp>
      <p:sp>
        <p:nvSpPr>
          <p:cNvPr id="13" name="Terminador 27">
            <a:extLst>
              <a:ext uri="{FF2B5EF4-FFF2-40B4-BE49-F238E27FC236}">
                <a16:creationId xmlns:a16="http://schemas.microsoft.com/office/drawing/2014/main" id="{C7C33B82-5062-4AA7-F44E-3823E24A94E9}"/>
              </a:ext>
            </a:extLst>
          </p:cNvPr>
          <p:cNvSpPr/>
          <p:nvPr/>
        </p:nvSpPr>
        <p:spPr>
          <a:xfrm>
            <a:off x="5546307" y="5254255"/>
            <a:ext cx="1157626" cy="723693"/>
          </a:xfrm>
          <a:prstGeom prst="flowChartTerminator">
            <a:avLst/>
          </a:prstGeom>
          <a:solidFill>
            <a:srgbClr val="2654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Volkswagen Serial" panose="02000000000000000000" pitchFamily="50" charset="0"/>
              </a:rPr>
              <a:t>Centro de Bienestar Animal</a:t>
            </a:r>
            <a:endParaRPr lang="es-CO" sz="1000" dirty="0">
              <a:solidFill>
                <a:schemeClr val="bg1"/>
              </a:solidFill>
              <a:latin typeface="Volkswagen Serial" panose="02000000000000000000" pitchFamily="50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B196694-C98B-54B8-1A82-31904E4CA10A}"/>
              </a:ext>
            </a:extLst>
          </p:cNvPr>
          <p:cNvCxnSpPr>
            <a:cxnSpLocks/>
          </p:cNvCxnSpPr>
          <p:nvPr/>
        </p:nvCxnSpPr>
        <p:spPr>
          <a:xfrm>
            <a:off x="4653264" y="4909822"/>
            <a:ext cx="28767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61D155B-1F8B-322A-0DB7-4B7DC0037376}"/>
              </a:ext>
            </a:extLst>
          </p:cNvPr>
          <p:cNvSpPr txBox="1"/>
          <p:nvPr/>
        </p:nvSpPr>
        <p:spPr>
          <a:xfrm>
            <a:off x="1257750" y="1929408"/>
            <a:ext cx="1963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38F3B"/>
              </a:buClr>
              <a:buSzPct val="150000"/>
            </a:pPr>
            <a:r>
              <a:rPr lang="es-MX" sz="1000" dirty="0">
                <a:latin typeface="Volkswagen Serial" panose="02000000000000000000" pitchFamily="50" charset="0"/>
              </a:rPr>
              <a:t>Decreto </a:t>
            </a:r>
            <a:r>
              <a:rPr lang="es-MX" sz="1000" dirty="0" err="1">
                <a:latin typeface="Volkswagen Serial" panose="02000000000000000000" pitchFamily="50" charset="0"/>
              </a:rPr>
              <a:t>Acordal</a:t>
            </a:r>
            <a:r>
              <a:rPr lang="es-MX" sz="1000" dirty="0">
                <a:latin typeface="Volkswagen Serial" panose="02000000000000000000" pitchFamily="50" charset="0"/>
              </a:rPr>
              <a:t> 0801 de 2020 (Gaceta 729-2)</a:t>
            </a:r>
            <a:endParaRPr lang="es-CO" sz="1000" dirty="0">
              <a:latin typeface="Volkswagen Serial" panose="02000000000000000000" pitchFamily="50" charset="0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CFFEA98E-5EFE-597D-1421-053D308BA72F}"/>
              </a:ext>
            </a:extLst>
          </p:cNvPr>
          <p:cNvSpPr/>
          <p:nvPr/>
        </p:nvSpPr>
        <p:spPr>
          <a:xfrm>
            <a:off x="1056684" y="2008705"/>
            <a:ext cx="180000" cy="180000"/>
          </a:xfrm>
          <a:prstGeom prst="roundRect">
            <a:avLst/>
          </a:prstGeom>
          <a:solidFill>
            <a:srgbClr val="6AA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254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/>
        </p:nvSpPr>
        <p:spPr>
          <a:xfrm>
            <a:off x="1057501" y="3093023"/>
            <a:ext cx="2593916" cy="2111453"/>
          </a:xfrm>
          <a:prstGeom prst="rect">
            <a:avLst/>
          </a:prstGeom>
          <a:solidFill>
            <a:srgbClr val="6AA8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>
                    <a:lumMod val="95000"/>
                  </a:schemeClr>
                </a:solidFill>
                <a:latin typeface="Volkswagen Serial Heavy" panose="02000000000000000000" pitchFamily="50" charset="0"/>
              </a:rPr>
              <a:t>Acuerdo 001 de 2020 </a:t>
            </a:r>
          </a:p>
          <a:p>
            <a:pPr algn="ctr"/>
            <a:r>
              <a:rPr lang="es-MX" sz="12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“Por el cual se adopta el Plan de Desarrollo Distrital de Barranquilla 2020-2023, Soy Barranquilla”. </a:t>
            </a:r>
            <a:endParaRPr lang="es-CO" sz="1200" dirty="0">
              <a:solidFill>
                <a:srgbClr val="102335"/>
              </a:solidFill>
              <a:latin typeface="Volkswagen Serial Medium" panose="02000000000000000000" pitchFamily="50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E35BBF3-4E40-8C4D-7E2C-A9FA23A25C58}"/>
              </a:ext>
            </a:extLst>
          </p:cNvPr>
          <p:cNvSpPr/>
          <p:nvPr/>
        </p:nvSpPr>
        <p:spPr>
          <a:xfrm>
            <a:off x="7353780" y="2977242"/>
            <a:ext cx="2013999" cy="1055727"/>
          </a:xfrm>
          <a:prstGeom prst="rect">
            <a:avLst/>
          </a:prstGeom>
          <a:solidFill>
            <a:srgbClr val="6AA8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Volkswagen Serial Heavy" panose="02000000000000000000" pitchFamily="50" charset="0"/>
              </a:rPr>
              <a:t>15 </a:t>
            </a:r>
          </a:p>
          <a:p>
            <a:pPr algn="ctr"/>
            <a:r>
              <a:rPr lang="es-MX" sz="1400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PROGRAMAS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23744CA-201A-5C3A-A35A-561234DC7C3F}"/>
              </a:ext>
            </a:extLst>
          </p:cNvPr>
          <p:cNvSpPr/>
          <p:nvPr/>
        </p:nvSpPr>
        <p:spPr>
          <a:xfrm>
            <a:off x="7353779" y="4367113"/>
            <a:ext cx="2013999" cy="1055727"/>
          </a:xfrm>
          <a:prstGeom prst="rect">
            <a:avLst/>
          </a:prstGeom>
          <a:solidFill>
            <a:srgbClr val="6AA8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Volkswagen Serial Heavy" panose="02000000000000000000" pitchFamily="50" charset="0"/>
              </a:rPr>
              <a:t>56 </a:t>
            </a:r>
          </a:p>
          <a:p>
            <a:pPr algn="ctr"/>
            <a:r>
              <a:rPr lang="es-MX" sz="1400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PROYECTOS</a:t>
            </a:r>
            <a:endParaRPr lang="es-CO" sz="1400" dirty="0">
              <a:solidFill>
                <a:srgbClr val="102335"/>
              </a:solidFill>
              <a:latin typeface="Volkswagen Serial Medium" panose="02000000000000000000" pitchFamily="50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D9AC07A-D44A-0D94-7ED4-348BC7F992DB}"/>
              </a:ext>
            </a:extLst>
          </p:cNvPr>
          <p:cNvSpPr/>
          <p:nvPr/>
        </p:nvSpPr>
        <p:spPr>
          <a:xfrm>
            <a:off x="9853747" y="4503871"/>
            <a:ext cx="1682994" cy="746228"/>
          </a:xfrm>
          <a:prstGeom prst="roundRect">
            <a:avLst/>
          </a:prstGeom>
          <a:noFill/>
          <a:ln w="28575">
            <a:solidFill>
              <a:srgbClr val="001D33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Aprox. 20% del total de proyectos del Plan</a:t>
            </a:r>
            <a:endParaRPr lang="es-CO" sz="1200" dirty="0">
              <a:solidFill>
                <a:srgbClr val="102335"/>
              </a:solidFill>
              <a:latin typeface="Volkswagen Serial Medium" panose="02000000000000000000" pitchFamily="50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4667CF-9347-C38F-AEF7-38DA2AFC664D}"/>
              </a:ext>
            </a:extLst>
          </p:cNvPr>
          <p:cNvSpPr/>
          <p:nvPr/>
        </p:nvSpPr>
        <p:spPr>
          <a:xfrm>
            <a:off x="4401526" y="3620885"/>
            <a:ext cx="2202145" cy="1055727"/>
          </a:xfrm>
          <a:prstGeom prst="rect">
            <a:avLst/>
          </a:prstGeom>
          <a:solidFill>
            <a:srgbClr val="6AA8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>
                <a:solidFill>
                  <a:schemeClr val="bg1">
                    <a:lumMod val="95000"/>
                  </a:schemeClr>
                </a:solidFill>
                <a:latin typeface="Volkswagen Serial Heavy" panose="02000000000000000000" pitchFamily="50" charset="0"/>
              </a:rPr>
              <a:t>SECRETARÍA DISTRITAL DE GOBIERNO</a:t>
            </a:r>
            <a:endParaRPr lang="es-CO" sz="1400" dirty="0">
              <a:solidFill>
                <a:schemeClr val="bg1">
                  <a:lumMod val="95000"/>
                </a:schemeClr>
              </a:solidFill>
              <a:latin typeface="Volkswagen Serial Medium" panose="02000000000000000000" pitchFamily="50" charset="0"/>
            </a:endParaRPr>
          </a:p>
        </p:txBody>
      </p:sp>
      <p:sp>
        <p:nvSpPr>
          <p:cNvPr id="11" name="Google Shape;8045;p75">
            <a:extLst>
              <a:ext uri="{FF2B5EF4-FFF2-40B4-BE49-F238E27FC236}">
                <a16:creationId xmlns:a16="http://schemas.microsoft.com/office/drawing/2014/main" id="{017EFC90-D953-8124-BF0F-2983CAA77A02}"/>
              </a:ext>
            </a:extLst>
          </p:cNvPr>
          <p:cNvSpPr/>
          <p:nvPr/>
        </p:nvSpPr>
        <p:spPr>
          <a:xfrm>
            <a:off x="3868783" y="4084148"/>
            <a:ext cx="275921" cy="207535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001D33"/>
          </a:solidFill>
          <a:ln w="9525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8045;p75">
            <a:extLst>
              <a:ext uri="{FF2B5EF4-FFF2-40B4-BE49-F238E27FC236}">
                <a16:creationId xmlns:a16="http://schemas.microsoft.com/office/drawing/2014/main" id="{8CC70F02-75B4-C8BB-07B9-8CD2C702279E}"/>
              </a:ext>
            </a:extLst>
          </p:cNvPr>
          <p:cNvSpPr/>
          <p:nvPr/>
        </p:nvSpPr>
        <p:spPr>
          <a:xfrm rot="20069077">
            <a:off x="6809904" y="3630979"/>
            <a:ext cx="275921" cy="207535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001D33"/>
          </a:solidFill>
          <a:ln w="9525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8045;p75">
            <a:extLst>
              <a:ext uri="{FF2B5EF4-FFF2-40B4-BE49-F238E27FC236}">
                <a16:creationId xmlns:a16="http://schemas.microsoft.com/office/drawing/2014/main" id="{0E7F6726-3455-DFF6-1176-1AAB16215A3E}"/>
              </a:ext>
            </a:extLst>
          </p:cNvPr>
          <p:cNvSpPr/>
          <p:nvPr/>
        </p:nvSpPr>
        <p:spPr>
          <a:xfrm rot="1619011">
            <a:off x="6810726" y="4488625"/>
            <a:ext cx="275921" cy="207535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001D33"/>
          </a:solidFill>
          <a:ln w="9525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8045;p75">
            <a:extLst>
              <a:ext uri="{FF2B5EF4-FFF2-40B4-BE49-F238E27FC236}">
                <a16:creationId xmlns:a16="http://schemas.microsoft.com/office/drawing/2014/main" id="{BC4138CE-C52F-FEB5-5350-A2E2AF219D13}"/>
              </a:ext>
            </a:extLst>
          </p:cNvPr>
          <p:cNvSpPr/>
          <p:nvPr/>
        </p:nvSpPr>
        <p:spPr>
          <a:xfrm>
            <a:off x="9472802" y="4760938"/>
            <a:ext cx="275921" cy="207535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001D33"/>
          </a:solidFill>
          <a:ln w="9525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 txBox="1">
            <a:spLocks/>
          </p:cNvSpPr>
          <p:nvPr/>
        </p:nvSpPr>
        <p:spPr>
          <a:xfrm>
            <a:off x="839788" y="1288472"/>
            <a:ext cx="6988896" cy="5697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i="1">
                <a:solidFill>
                  <a:srgbClr val="102335"/>
                </a:solidFill>
                <a:latin typeface="Volkswagen Serial Heavy" panose="02000000000000000000" pitchFamily="50" charset="0"/>
              </a:rPr>
              <a:t>SECRETARÍA DISTRITAL DE GOBIERNO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pic>
        <p:nvPicPr>
          <p:cNvPr id="35" name="Imagen 3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  <p:sp>
        <p:nvSpPr>
          <p:cNvPr id="36" name="Google Shape;19262;p94">
            <a:hlinkClick r:id="rId5" action="ppaction://hlinksldjump"/>
          </p:cNvPr>
          <p:cNvSpPr/>
          <p:nvPr/>
        </p:nvSpPr>
        <p:spPr>
          <a:xfrm>
            <a:off x="792691" y="6295667"/>
            <a:ext cx="339830" cy="337742"/>
          </a:xfrm>
          <a:custGeom>
            <a:avLst/>
            <a:gdLst/>
            <a:ahLst/>
            <a:cxnLst/>
            <a:rect l="l" t="t" r="r" b="b"/>
            <a:pathLst>
              <a:path w="11551" h="11480" extrusionOk="0">
                <a:moveTo>
                  <a:pt x="6883" y="644"/>
                </a:moveTo>
                <a:lnTo>
                  <a:pt x="6883" y="1716"/>
                </a:lnTo>
                <a:lnTo>
                  <a:pt x="4668" y="1716"/>
                </a:lnTo>
                <a:lnTo>
                  <a:pt x="4668" y="644"/>
                </a:lnTo>
                <a:close/>
                <a:moveTo>
                  <a:pt x="2406" y="3883"/>
                </a:moveTo>
                <a:lnTo>
                  <a:pt x="2406" y="4669"/>
                </a:lnTo>
                <a:lnTo>
                  <a:pt x="715" y="4669"/>
                </a:lnTo>
                <a:lnTo>
                  <a:pt x="715" y="3883"/>
                </a:lnTo>
                <a:close/>
                <a:moveTo>
                  <a:pt x="6597" y="3883"/>
                </a:moveTo>
                <a:lnTo>
                  <a:pt x="6597" y="4669"/>
                </a:lnTo>
                <a:lnTo>
                  <a:pt x="4906" y="4669"/>
                </a:lnTo>
                <a:lnTo>
                  <a:pt x="4906" y="3883"/>
                </a:lnTo>
                <a:close/>
                <a:moveTo>
                  <a:pt x="10860" y="3883"/>
                </a:moveTo>
                <a:lnTo>
                  <a:pt x="10860" y="4669"/>
                </a:lnTo>
                <a:lnTo>
                  <a:pt x="9169" y="4669"/>
                </a:lnTo>
                <a:lnTo>
                  <a:pt x="9169" y="3883"/>
                </a:lnTo>
                <a:close/>
                <a:moveTo>
                  <a:pt x="2406" y="6812"/>
                </a:moveTo>
                <a:lnTo>
                  <a:pt x="2406" y="7574"/>
                </a:lnTo>
                <a:lnTo>
                  <a:pt x="715" y="7574"/>
                </a:lnTo>
                <a:lnTo>
                  <a:pt x="715" y="6812"/>
                </a:lnTo>
                <a:close/>
                <a:moveTo>
                  <a:pt x="6597" y="6812"/>
                </a:moveTo>
                <a:lnTo>
                  <a:pt x="6597" y="7574"/>
                </a:lnTo>
                <a:lnTo>
                  <a:pt x="4906" y="7574"/>
                </a:lnTo>
                <a:lnTo>
                  <a:pt x="4906" y="6812"/>
                </a:lnTo>
                <a:close/>
                <a:moveTo>
                  <a:pt x="10836" y="6812"/>
                </a:moveTo>
                <a:lnTo>
                  <a:pt x="10836" y="7574"/>
                </a:lnTo>
                <a:lnTo>
                  <a:pt x="9122" y="7574"/>
                </a:lnTo>
                <a:lnTo>
                  <a:pt x="9122" y="6812"/>
                </a:lnTo>
                <a:close/>
                <a:moveTo>
                  <a:pt x="1548" y="9717"/>
                </a:moveTo>
                <a:cubicBezTo>
                  <a:pt x="1834" y="9717"/>
                  <a:pt x="2072" y="9955"/>
                  <a:pt x="2072" y="10265"/>
                </a:cubicBezTo>
                <a:cubicBezTo>
                  <a:pt x="2072" y="10551"/>
                  <a:pt x="1834" y="10789"/>
                  <a:pt x="1548" y="10789"/>
                </a:cubicBezTo>
                <a:cubicBezTo>
                  <a:pt x="1239" y="10789"/>
                  <a:pt x="1001" y="10551"/>
                  <a:pt x="1001" y="10265"/>
                </a:cubicBezTo>
                <a:cubicBezTo>
                  <a:pt x="1001" y="9955"/>
                  <a:pt x="1239" y="9717"/>
                  <a:pt x="1548" y="9717"/>
                </a:cubicBezTo>
                <a:close/>
                <a:moveTo>
                  <a:pt x="5764" y="9717"/>
                </a:moveTo>
                <a:cubicBezTo>
                  <a:pt x="6073" y="9717"/>
                  <a:pt x="6288" y="9955"/>
                  <a:pt x="6288" y="10265"/>
                </a:cubicBezTo>
                <a:cubicBezTo>
                  <a:pt x="6288" y="10551"/>
                  <a:pt x="6073" y="10789"/>
                  <a:pt x="5764" y="10789"/>
                </a:cubicBezTo>
                <a:cubicBezTo>
                  <a:pt x="5478" y="10789"/>
                  <a:pt x="5240" y="10551"/>
                  <a:pt x="5240" y="10265"/>
                </a:cubicBezTo>
                <a:cubicBezTo>
                  <a:pt x="5240" y="9955"/>
                  <a:pt x="5478" y="9717"/>
                  <a:pt x="5764" y="9717"/>
                </a:cubicBezTo>
                <a:close/>
                <a:moveTo>
                  <a:pt x="10003" y="9717"/>
                </a:moveTo>
                <a:cubicBezTo>
                  <a:pt x="10288" y="9717"/>
                  <a:pt x="10527" y="9955"/>
                  <a:pt x="10527" y="10265"/>
                </a:cubicBezTo>
                <a:cubicBezTo>
                  <a:pt x="10527" y="10551"/>
                  <a:pt x="10288" y="10789"/>
                  <a:pt x="10003" y="10789"/>
                </a:cubicBezTo>
                <a:cubicBezTo>
                  <a:pt x="9693" y="10789"/>
                  <a:pt x="9455" y="10551"/>
                  <a:pt x="9455" y="10265"/>
                </a:cubicBezTo>
                <a:cubicBezTo>
                  <a:pt x="9455" y="9955"/>
                  <a:pt x="9693" y="9717"/>
                  <a:pt x="10003" y="9717"/>
                </a:cubicBezTo>
                <a:close/>
                <a:moveTo>
                  <a:pt x="3978" y="1"/>
                </a:moveTo>
                <a:lnTo>
                  <a:pt x="3978" y="2430"/>
                </a:lnTo>
                <a:lnTo>
                  <a:pt x="5430" y="2430"/>
                </a:lnTo>
                <a:lnTo>
                  <a:pt x="5430" y="3216"/>
                </a:lnTo>
                <a:lnTo>
                  <a:pt x="4240" y="3216"/>
                </a:lnTo>
                <a:lnTo>
                  <a:pt x="4240" y="3930"/>
                </a:lnTo>
                <a:lnTo>
                  <a:pt x="3049" y="3930"/>
                </a:lnTo>
                <a:lnTo>
                  <a:pt x="3049" y="3216"/>
                </a:lnTo>
                <a:lnTo>
                  <a:pt x="1" y="3216"/>
                </a:lnTo>
                <a:lnTo>
                  <a:pt x="1" y="5359"/>
                </a:lnTo>
                <a:lnTo>
                  <a:pt x="1191" y="5359"/>
                </a:lnTo>
                <a:lnTo>
                  <a:pt x="1191" y="6121"/>
                </a:lnTo>
                <a:lnTo>
                  <a:pt x="1" y="6121"/>
                </a:lnTo>
                <a:lnTo>
                  <a:pt x="1" y="8265"/>
                </a:lnTo>
                <a:lnTo>
                  <a:pt x="1191" y="8265"/>
                </a:lnTo>
                <a:lnTo>
                  <a:pt x="1191" y="9098"/>
                </a:lnTo>
                <a:cubicBezTo>
                  <a:pt x="667" y="9241"/>
                  <a:pt x="286" y="9717"/>
                  <a:pt x="286" y="10265"/>
                </a:cubicBezTo>
                <a:cubicBezTo>
                  <a:pt x="286" y="10956"/>
                  <a:pt x="834" y="11480"/>
                  <a:pt x="1501" y="11480"/>
                </a:cubicBezTo>
                <a:cubicBezTo>
                  <a:pt x="2191" y="11480"/>
                  <a:pt x="2739" y="10956"/>
                  <a:pt x="2739" y="10265"/>
                </a:cubicBezTo>
                <a:cubicBezTo>
                  <a:pt x="2739" y="9693"/>
                  <a:pt x="2334" y="9241"/>
                  <a:pt x="1834" y="9098"/>
                </a:cubicBezTo>
                <a:lnTo>
                  <a:pt x="1834" y="8265"/>
                </a:lnTo>
                <a:lnTo>
                  <a:pt x="3025" y="8265"/>
                </a:lnTo>
                <a:lnTo>
                  <a:pt x="3025" y="6121"/>
                </a:lnTo>
                <a:lnTo>
                  <a:pt x="1834" y="6121"/>
                </a:lnTo>
                <a:lnTo>
                  <a:pt x="1834" y="5359"/>
                </a:lnTo>
                <a:lnTo>
                  <a:pt x="3025" y="5359"/>
                </a:lnTo>
                <a:lnTo>
                  <a:pt x="3025" y="4597"/>
                </a:lnTo>
                <a:lnTo>
                  <a:pt x="4216" y="4597"/>
                </a:lnTo>
                <a:lnTo>
                  <a:pt x="4216" y="5359"/>
                </a:lnTo>
                <a:lnTo>
                  <a:pt x="5406" y="5359"/>
                </a:lnTo>
                <a:lnTo>
                  <a:pt x="5406" y="6121"/>
                </a:lnTo>
                <a:lnTo>
                  <a:pt x="4216" y="6121"/>
                </a:lnTo>
                <a:lnTo>
                  <a:pt x="4216" y="8265"/>
                </a:lnTo>
                <a:lnTo>
                  <a:pt x="5406" y="8265"/>
                </a:lnTo>
                <a:lnTo>
                  <a:pt x="5406" y="9098"/>
                </a:lnTo>
                <a:cubicBezTo>
                  <a:pt x="4906" y="9241"/>
                  <a:pt x="4525" y="9717"/>
                  <a:pt x="4525" y="10265"/>
                </a:cubicBezTo>
                <a:cubicBezTo>
                  <a:pt x="4525" y="10956"/>
                  <a:pt x="5049" y="11480"/>
                  <a:pt x="5740" y="11480"/>
                </a:cubicBezTo>
                <a:cubicBezTo>
                  <a:pt x="6430" y="11480"/>
                  <a:pt x="6954" y="10956"/>
                  <a:pt x="6954" y="10265"/>
                </a:cubicBezTo>
                <a:cubicBezTo>
                  <a:pt x="6954" y="9693"/>
                  <a:pt x="6073" y="9098"/>
                  <a:pt x="6073" y="9098"/>
                </a:cubicBezTo>
                <a:lnTo>
                  <a:pt x="6073" y="8265"/>
                </a:lnTo>
                <a:lnTo>
                  <a:pt x="7264" y="8265"/>
                </a:lnTo>
                <a:lnTo>
                  <a:pt x="7264" y="6121"/>
                </a:lnTo>
                <a:lnTo>
                  <a:pt x="6073" y="6121"/>
                </a:lnTo>
                <a:lnTo>
                  <a:pt x="6073" y="5359"/>
                </a:lnTo>
                <a:lnTo>
                  <a:pt x="7264" y="5359"/>
                </a:lnTo>
                <a:lnTo>
                  <a:pt x="7264" y="4597"/>
                </a:lnTo>
                <a:lnTo>
                  <a:pt x="8455" y="4597"/>
                </a:lnTo>
                <a:lnTo>
                  <a:pt x="8455" y="5359"/>
                </a:lnTo>
                <a:lnTo>
                  <a:pt x="9645" y="5359"/>
                </a:lnTo>
                <a:lnTo>
                  <a:pt x="9645" y="6121"/>
                </a:lnTo>
                <a:lnTo>
                  <a:pt x="8455" y="6121"/>
                </a:lnTo>
                <a:lnTo>
                  <a:pt x="8455" y="8265"/>
                </a:lnTo>
                <a:lnTo>
                  <a:pt x="9645" y="8265"/>
                </a:lnTo>
                <a:lnTo>
                  <a:pt x="9645" y="9098"/>
                </a:lnTo>
                <a:cubicBezTo>
                  <a:pt x="9122" y="9241"/>
                  <a:pt x="8740" y="9717"/>
                  <a:pt x="8740" y="10265"/>
                </a:cubicBezTo>
                <a:cubicBezTo>
                  <a:pt x="8740" y="10956"/>
                  <a:pt x="9288" y="11480"/>
                  <a:pt x="9955" y="11480"/>
                </a:cubicBezTo>
                <a:cubicBezTo>
                  <a:pt x="10646" y="11480"/>
                  <a:pt x="11193" y="10956"/>
                  <a:pt x="11193" y="10265"/>
                </a:cubicBezTo>
                <a:cubicBezTo>
                  <a:pt x="11193" y="9693"/>
                  <a:pt x="10789" y="9241"/>
                  <a:pt x="10288" y="9098"/>
                </a:cubicBezTo>
                <a:lnTo>
                  <a:pt x="10288" y="8265"/>
                </a:lnTo>
                <a:lnTo>
                  <a:pt x="11479" y="8265"/>
                </a:lnTo>
                <a:lnTo>
                  <a:pt x="11479" y="6121"/>
                </a:lnTo>
                <a:lnTo>
                  <a:pt x="10288" y="6121"/>
                </a:lnTo>
                <a:lnTo>
                  <a:pt x="10288" y="5359"/>
                </a:lnTo>
                <a:lnTo>
                  <a:pt x="11551" y="5359"/>
                </a:lnTo>
                <a:lnTo>
                  <a:pt x="11551" y="3192"/>
                </a:lnTo>
                <a:lnTo>
                  <a:pt x="8479" y="3192"/>
                </a:lnTo>
                <a:lnTo>
                  <a:pt x="8479" y="3907"/>
                </a:lnTo>
                <a:lnTo>
                  <a:pt x="7288" y="3907"/>
                </a:lnTo>
                <a:lnTo>
                  <a:pt x="7288" y="3192"/>
                </a:lnTo>
                <a:lnTo>
                  <a:pt x="6097" y="3192"/>
                </a:lnTo>
                <a:lnTo>
                  <a:pt x="6097" y="2430"/>
                </a:lnTo>
                <a:lnTo>
                  <a:pt x="7574" y="2430"/>
                </a:lnTo>
                <a:lnTo>
                  <a:pt x="7574" y="1"/>
                </a:lnTo>
                <a:close/>
              </a:path>
            </a:pathLst>
          </a:custGeom>
          <a:solidFill>
            <a:srgbClr val="001D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6F7"/>
              </a:solidFill>
            </a:endParaRPr>
          </a:p>
        </p:txBody>
      </p:sp>
      <p:sp>
        <p:nvSpPr>
          <p:cNvPr id="2" name="Google Shape;8089;p75">
            <a:hlinkClick r:id="rId6" action="ppaction://hlinksldjump"/>
            <a:extLst>
              <a:ext uri="{FF2B5EF4-FFF2-40B4-BE49-F238E27FC236}">
                <a16:creationId xmlns:a16="http://schemas.microsoft.com/office/drawing/2014/main" id="{7B8A6BD1-804B-A9E3-7651-61C6B5D31444}"/>
              </a:ext>
            </a:extLst>
          </p:cNvPr>
          <p:cNvSpPr/>
          <p:nvPr/>
        </p:nvSpPr>
        <p:spPr>
          <a:xfrm>
            <a:off x="11654308" y="6318370"/>
            <a:ext cx="288000" cy="324000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001D33"/>
          </a:solidFill>
          <a:ln w="21590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7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EFDE01B-4AC1-62C7-B929-9EA731AF4088}"/>
              </a:ext>
            </a:extLst>
          </p:cNvPr>
          <p:cNvSpPr/>
          <p:nvPr/>
        </p:nvSpPr>
        <p:spPr>
          <a:xfrm>
            <a:off x="1582288" y="2670609"/>
            <a:ext cx="7078648" cy="3229375"/>
          </a:xfrm>
          <a:prstGeom prst="roundRect">
            <a:avLst/>
          </a:prstGeom>
          <a:noFill/>
          <a:ln w="19050">
            <a:solidFill>
              <a:srgbClr val="6AA8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ES" sz="15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Inclusión de Comunidades Indígenas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5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Inclusión de Comunidades Negras, Afrocolombianas, Raizales y Palenqueras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5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Atención a Migrantes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5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Quilla Goles por la Paz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5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Construcción de Paz, Atención de Víctimas y Reconciliación con Perspectiva de Derechos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5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Barranquilla Entorno Protector de los Derechos Humanos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5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Negocios Prósperos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5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Fortalecimiento del Desempeño y la Eficiencia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500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Fauna Doméstica y Silvestre </a:t>
            </a:r>
            <a:endParaRPr lang="es-CO" sz="1500" dirty="0">
              <a:solidFill>
                <a:srgbClr val="001D33"/>
              </a:solidFill>
              <a:latin typeface="Volkswagen Serial Medium" panose="02000000000000000000" pitchFamily="50" charset="0"/>
            </a:endParaRPr>
          </a:p>
        </p:txBody>
      </p:sp>
      <p:sp>
        <p:nvSpPr>
          <p:cNvPr id="48" name="Título 3">
            <a:extLst>
              <a:ext uri="{FF2B5EF4-FFF2-40B4-BE49-F238E27FC236}">
                <a16:creationId xmlns:a16="http://schemas.microsoft.com/office/drawing/2014/main" id="{9BD5B61D-257F-BCD0-65B6-57AFDA20C480}"/>
              </a:ext>
            </a:extLst>
          </p:cNvPr>
          <p:cNvSpPr txBox="1">
            <a:spLocks/>
          </p:cNvSpPr>
          <p:nvPr/>
        </p:nvSpPr>
        <p:spPr>
          <a:xfrm>
            <a:off x="1582288" y="2021026"/>
            <a:ext cx="7078648" cy="56976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9 PROGRAMAS</a:t>
            </a:r>
            <a:endParaRPr lang="es-CO" sz="2000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51" name="Título 3">
            <a:extLst>
              <a:ext uri="{FF2B5EF4-FFF2-40B4-BE49-F238E27FC236}">
                <a16:creationId xmlns:a16="http://schemas.microsoft.com/office/drawing/2014/main" id="{52821AAE-D144-472C-EAF1-039B6E89D127}"/>
              </a:ext>
            </a:extLst>
          </p:cNvPr>
          <p:cNvSpPr txBox="1">
            <a:spLocks/>
          </p:cNvSpPr>
          <p:nvPr/>
        </p:nvSpPr>
        <p:spPr>
          <a:xfrm>
            <a:off x="8660936" y="4162276"/>
            <a:ext cx="3275408" cy="57750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Personal vinculado </a:t>
            </a:r>
          </a:p>
          <a:p>
            <a:pPr algn="ctr"/>
            <a:r>
              <a:rPr lang="es-ES" sz="20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38</a:t>
            </a:r>
            <a:endParaRPr lang="es-CO" sz="2000" i="1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pic>
        <p:nvPicPr>
          <p:cNvPr id="59" name="Imagen 5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2" y="6296919"/>
            <a:ext cx="347502" cy="341406"/>
          </a:xfrm>
          <a:prstGeom prst="rect">
            <a:avLst/>
          </a:prstGeom>
        </p:spPr>
      </p:pic>
      <p:sp>
        <p:nvSpPr>
          <p:cNvPr id="60" name="Google Shape;19262;p94">
            <a:hlinkClick r:id="rId5" action="ppaction://hlinksldjump"/>
          </p:cNvPr>
          <p:cNvSpPr/>
          <p:nvPr/>
        </p:nvSpPr>
        <p:spPr>
          <a:xfrm>
            <a:off x="750036" y="6295667"/>
            <a:ext cx="339830" cy="337742"/>
          </a:xfrm>
          <a:custGeom>
            <a:avLst/>
            <a:gdLst/>
            <a:ahLst/>
            <a:cxnLst/>
            <a:rect l="l" t="t" r="r" b="b"/>
            <a:pathLst>
              <a:path w="11551" h="11480" extrusionOk="0">
                <a:moveTo>
                  <a:pt x="6883" y="644"/>
                </a:moveTo>
                <a:lnTo>
                  <a:pt x="6883" y="1716"/>
                </a:lnTo>
                <a:lnTo>
                  <a:pt x="4668" y="1716"/>
                </a:lnTo>
                <a:lnTo>
                  <a:pt x="4668" y="644"/>
                </a:lnTo>
                <a:close/>
                <a:moveTo>
                  <a:pt x="2406" y="3883"/>
                </a:moveTo>
                <a:lnTo>
                  <a:pt x="2406" y="4669"/>
                </a:lnTo>
                <a:lnTo>
                  <a:pt x="715" y="4669"/>
                </a:lnTo>
                <a:lnTo>
                  <a:pt x="715" y="3883"/>
                </a:lnTo>
                <a:close/>
                <a:moveTo>
                  <a:pt x="6597" y="3883"/>
                </a:moveTo>
                <a:lnTo>
                  <a:pt x="6597" y="4669"/>
                </a:lnTo>
                <a:lnTo>
                  <a:pt x="4906" y="4669"/>
                </a:lnTo>
                <a:lnTo>
                  <a:pt x="4906" y="3883"/>
                </a:lnTo>
                <a:close/>
                <a:moveTo>
                  <a:pt x="10860" y="3883"/>
                </a:moveTo>
                <a:lnTo>
                  <a:pt x="10860" y="4669"/>
                </a:lnTo>
                <a:lnTo>
                  <a:pt x="9169" y="4669"/>
                </a:lnTo>
                <a:lnTo>
                  <a:pt x="9169" y="3883"/>
                </a:lnTo>
                <a:close/>
                <a:moveTo>
                  <a:pt x="2406" y="6812"/>
                </a:moveTo>
                <a:lnTo>
                  <a:pt x="2406" y="7574"/>
                </a:lnTo>
                <a:lnTo>
                  <a:pt x="715" y="7574"/>
                </a:lnTo>
                <a:lnTo>
                  <a:pt x="715" y="6812"/>
                </a:lnTo>
                <a:close/>
                <a:moveTo>
                  <a:pt x="6597" y="6812"/>
                </a:moveTo>
                <a:lnTo>
                  <a:pt x="6597" y="7574"/>
                </a:lnTo>
                <a:lnTo>
                  <a:pt x="4906" y="7574"/>
                </a:lnTo>
                <a:lnTo>
                  <a:pt x="4906" y="6812"/>
                </a:lnTo>
                <a:close/>
                <a:moveTo>
                  <a:pt x="10836" y="6812"/>
                </a:moveTo>
                <a:lnTo>
                  <a:pt x="10836" y="7574"/>
                </a:lnTo>
                <a:lnTo>
                  <a:pt x="9122" y="7574"/>
                </a:lnTo>
                <a:lnTo>
                  <a:pt x="9122" y="6812"/>
                </a:lnTo>
                <a:close/>
                <a:moveTo>
                  <a:pt x="1548" y="9717"/>
                </a:moveTo>
                <a:cubicBezTo>
                  <a:pt x="1834" y="9717"/>
                  <a:pt x="2072" y="9955"/>
                  <a:pt x="2072" y="10265"/>
                </a:cubicBezTo>
                <a:cubicBezTo>
                  <a:pt x="2072" y="10551"/>
                  <a:pt x="1834" y="10789"/>
                  <a:pt x="1548" y="10789"/>
                </a:cubicBezTo>
                <a:cubicBezTo>
                  <a:pt x="1239" y="10789"/>
                  <a:pt x="1001" y="10551"/>
                  <a:pt x="1001" y="10265"/>
                </a:cubicBezTo>
                <a:cubicBezTo>
                  <a:pt x="1001" y="9955"/>
                  <a:pt x="1239" y="9717"/>
                  <a:pt x="1548" y="9717"/>
                </a:cubicBezTo>
                <a:close/>
                <a:moveTo>
                  <a:pt x="5764" y="9717"/>
                </a:moveTo>
                <a:cubicBezTo>
                  <a:pt x="6073" y="9717"/>
                  <a:pt x="6288" y="9955"/>
                  <a:pt x="6288" y="10265"/>
                </a:cubicBezTo>
                <a:cubicBezTo>
                  <a:pt x="6288" y="10551"/>
                  <a:pt x="6073" y="10789"/>
                  <a:pt x="5764" y="10789"/>
                </a:cubicBezTo>
                <a:cubicBezTo>
                  <a:pt x="5478" y="10789"/>
                  <a:pt x="5240" y="10551"/>
                  <a:pt x="5240" y="10265"/>
                </a:cubicBezTo>
                <a:cubicBezTo>
                  <a:pt x="5240" y="9955"/>
                  <a:pt x="5478" y="9717"/>
                  <a:pt x="5764" y="9717"/>
                </a:cubicBezTo>
                <a:close/>
                <a:moveTo>
                  <a:pt x="10003" y="9717"/>
                </a:moveTo>
                <a:cubicBezTo>
                  <a:pt x="10288" y="9717"/>
                  <a:pt x="10527" y="9955"/>
                  <a:pt x="10527" y="10265"/>
                </a:cubicBezTo>
                <a:cubicBezTo>
                  <a:pt x="10527" y="10551"/>
                  <a:pt x="10288" y="10789"/>
                  <a:pt x="10003" y="10789"/>
                </a:cubicBezTo>
                <a:cubicBezTo>
                  <a:pt x="9693" y="10789"/>
                  <a:pt x="9455" y="10551"/>
                  <a:pt x="9455" y="10265"/>
                </a:cubicBezTo>
                <a:cubicBezTo>
                  <a:pt x="9455" y="9955"/>
                  <a:pt x="9693" y="9717"/>
                  <a:pt x="10003" y="9717"/>
                </a:cubicBezTo>
                <a:close/>
                <a:moveTo>
                  <a:pt x="3978" y="1"/>
                </a:moveTo>
                <a:lnTo>
                  <a:pt x="3978" y="2430"/>
                </a:lnTo>
                <a:lnTo>
                  <a:pt x="5430" y="2430"/>
                </a:lnTo>
                <a:lnTo>
                  <a:pt x="5430" y="3216"/>
                </a:lnTo>
                <a:lnTo>
                  <a:pt x="4240" y="3216"/>
                </a:lnTo>
                <a:lnTo>
                  <a:pt x="4240" y="3930"/>
                </a:lnTo>
                <a:lnTo>
                  <a:pt x="3049" y="3930"/>
                </a:lnTo>
                <a:lnTo>
                  <a:pt x="3049" y="3216"/>
                </a:lnTo>
                <a:lnTo>
                  <a:pt x="1" y="3216"/>
                </a:lnTo>
                <a:lnTo>
                  <a:pt x="1" y="5359"/>
                </a:lnTo>
                <a:lnTo>
                  <a:pt x="1191" y="5359"/>
                </a:lnTo>
                <a:lnTo>
                  <a:pt x="1191" y="6121"/>
                </a:lnTo>
                <a:lnTo>
                  <a:pt x="1" y="6121"/>
                </a:lnTo>
                <a:lnTo>
                  <a:pt x="1" y="8265"/>
                </a:lnTo>
                <a:lnTo>
                  <a:pt x="1191" y="8265"/>
                </a:lnTo>
                <a:lnTo>
                  <a:pt x="1191" y="9098"/>
                </a:lnTo>
                <a:cubicBezTo>
                  <a:pt x="667" y="9241"/>
                  <a:pt x="286" y="9717"/>
                  <a:pt x="286" y="10265"/>
                </a:cubicBezTo>
                <a:cubicBezTo>
                  <a:pt x="286" y="10956"/>
                  <a:pt x="834" y="11480"/>
                  <a:pt x="1501" y="11480"/>
                </a:cubicBezTo>
                <a:cubicBezTo>
                  <a:pt x="2191" y="11480"/>
                  <a:pt x="2739" y="10956"/>
                  <a:pt x="2739" y="10265"/>
                </a:cubicBezTo>
                <a:cubicBezTo>
                  <a:pt x="2739" y="9693"/>
                  <a:pt x="2334" y="9241"/>
                  <a:pt x="1834" y="9098"/>
                </a:cubicBezTo>
                <a:lnTo>
                  <a:pt x="1834" y="8265"/>
                </a:lnTo>
                <a:lnTo>
                  <a:pt x="3025" y="8265"/>
                </a:lnTo>
                <a:lnTo>
                  <a:pt x="3025" y="6121"/>
                </a:lnTo>
                <a:lnTo>
                  <a:pt x="1834" y="6121"/>
                </a:lnTo>
                <a:lnTo>
                  <a:pt x="1834" y="5359"/>
                </a:lnTo>
                <a:lnTo>
                  <a:pt x="3025" y="5359"/>
                </a:lnTo>
                <a:lnTo>
                  <a:pt x="3025" y="4597"/>
                </a:lnTo>
                <a:lnTo>
                  <a:pt x="4216" y="4597"/>
                </a:lnTo>
                <a:lnTo>
                  <a:pt x="4216" y="5359"/>
                </a:lnTo>
                <a:lnTo>
                  <a:pt x="5406" y="5359"/>
                </a:lnTo>
                <a:lnTo>
                  <a:pt x="5406" y="6121"/>
                </a:lnTo>
                <a:lnTo>
                  <a:pt x="4216" y="6121"/>
                </a:lnTo>
                <a:lnTo>
                  <a:pt x="4216" y="8265"/>
                </a:lnTo>
                <a:lnTo>
                  <a:pt x="5406" y="8265"/>
                </a:lnTo>
                <a:lnTo>
                  <a:pt x="5406" y="9098"/>
                </a:lnTo>
                <a:cubicBezTo>
                  <a:pt x="4906" y="9241"/>
                  <a:pt x="4525" y="9717"/>
                  <a:pt x="4525" y="10265"/>
                </a:cubicBezTo>
                <a:cubicBezTo>
                  <a:pt x="4525" y="10956"/>
                  <a:pt x="5049" y="11480"/>
                  <a:pt x="5740" y="11480"/>
                </a:cubicBezTo>
                <a:cubicBezTo>
                  <a:pt x="6430" y="11480"/>
                  <a:pt x="6954" y="10956"/>
                  <a:pt x="6954" y="10265"/>
                </a:cubicBezTo>
                <a:cubicBezTo>
                  <a:pt x="6954" y="9693"/>
                  <a:pt x="6073" y="9098"/>
                  <a:pt x="6073" y="9098"/>
                </a:cubicBezTo>
                <a:lnTo>
                  <a:pt x="6073" y="8265"/>
                </a:lnTo>
                <a:lnTo>
                  <a:pt x="7264" y="8265"/>
                </a:lnTo>
                <a:lnTo>
                  <a:pt x="7264" y="6121"/>
                </a:lnTo>
                <a:lnTo>
                  <a:pt x="6073" y="6121"/>
                </a:lnTo>
                <a:lnTo>
                  <a:pt x="6073" y="5359"/>
                </a:lnTo>
                <a:lnTo>
                  <a:pt x="7264" y="5359"/>
                </a:lnTo>
                <a:lnTo>
                  <a:pt x="7264" y="4597"/>
                </a:lnTo>
                <a:lnTo>
                  <a:pt x="8455" y="4597"/>
                </a:lnTo>
                <a:lnTo>
                  <a:pt x="8455" y="5359"/>
                </a:lnTo>
                <a:lnTo>
                  <a:pt x="9645" y="5359"/>
                </a:lnTo>
                <a:lnTo>
                  <a:pt x="9645" y="6121"/>
                </a:lnTo>
                <a:lnTo>
                  <a:pt x="8455" y="6121"/>
                </a:lnTo>
                <a:lnTo>
                  <a:pt x="8455" y="8265"/>
                </a:lnTo>
                <a:lnTo>
                  <a:pt x="9645" y="8265"/>
                </a:lnTo>
                <a:lnTo>
                  <a:pt x="9645" y="9098"/>
                </a:lnTo>
                <a:cubicBezTo>
                  <a:pt x="9122" y="9241"/>
                  <a:pt x="8740" y="9717"/>
                  <a:pt x="8740" y="10265"/>
                </a:cubicBezTo>
                <a:cubicBezTo>
                  <a:pt x="8740" y="10956"/>
                  <a:pt x="9288" y="11480"/>
                  <a:pt x="9955" y="11480"/>
                </a:cubicBezTo>
                <a:cubicBezTo>
                  <a:pt x="10646" y="11480"/>
                  <a:pt x="11193" y="10956"/>
                  <a:pt x="11193" y="10265"/>
                </a:cubicBezTo>
                <a:cubicBezTo>
                  <a:pt x="11193" y="9693"/>
                  <a:pt x="10789" y="9241"/>
                  <a:pt x="10288" y="9098"/>
                </a:cubicBezTo>
                <a:lnTo>
                  <a:pt x="10288" y="8265"/>
                </a:lnTo>
                <a:lnTo>
                  <a:pt x="11479" y="8265"/>
                </a:lnTo>
                <a:lnTo>
                  <a:pt x="11479" y="6121"/>
                </a:lnTo>
                <a:lnTo>
                  <a:pt x="10288" y="6121"/>
                </a:lnTo>
                <a:lnTo>
                  <a:pt x="10288" y="5359"/>
                </a:lnTo>
                <a:lnTo>
                  <a:pt x="11551" y="5359"/>
                </a:lnTo>
                <a:lnTo>
                  <a:pt x="11551" y="3192"/>
                </a:lnTo>
                <a:lnTo>
                  <a:pt x="8479" y="3192"/>
                </a:lnTo>
                <a:lnTo>
                  <a:pt x="8479" y="3907"/>
                </a:lnTo>
                <a:lnTo>
                  <a:pt x="7288" y="3907"/>
                </a:lnTo>
                <a:lnTo>
                  <a:pt x="7288" y="3192"/>
                </a:lnTo>
                <a:lnTo>
                  <a:pt x="6097" y="3192"/>
                </a:lnTo>
                <a:lnTo>
                  <a:pt x="6097" y="2430"/>
                </a:lnTo>
                <a:lnTo>
                  <a:pt x="7574" y="2430"/>
                </a:lnTo>
                <a:lnTo>
                  <a:pt x="7574" y="1"/>
                </a:lnTo>
                <a:close/>
              </a:path>
            </a:pathLst>
          </a:custGeom>
          <a:solidFill>
            <a:srgbClr val="001D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6F7"/>
              </a:solidFill>
            </a:endParaRP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B1BAC04F-7060-45CE-FAF5-AFC94C3A7C63}"/>
              </a:ext>
            </a:extLst>
          </p:cNvPr>
          <p:cNvSpPr txBox="1">
            <a:spLocks/>
          </p:cNvSpPr>
          <p:nvPr/>
        </p:nvSpPr>
        <p:spPr>
          <a:xfrm>
            <a:off x="839788" y="958016"/>
            <a:ext cx="6988896" cy="569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OFICINA DE DESPACHO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grpSp>
        <p:nvGrpSpPr>
          <p:cNvPr id="3" name="Google Shape;18528;p90">
            <a:extLst>
              <a:ext uri="{FF2B5EF4-FFF2-40B4-BE49-F238E27FC236}">
                <a16:creationId xmlns:a16="http://schemas.microsoft.com/office/drawing/2014/main" id="{BB1E0037-F62F-DA6F-44E7-4F14699EEDAF}"/>
              </a:ext>
            </a:extLst>
          </p:cNvPr>
          <p:cNvGrpSpPr/>
          <p:nvPr/>
        </p:nvGrpSpPr>
        <p:grpSpPr>
          <a:xfrm>
            <a:off x="972864" y="1529275"/>
            <a:ext cx="242894" cy="345494"/>
            <a:chOff x="1031844" y="4033448"/>
            <a:chExt cx="247498" cy="352042"/>
          </a:xfrm>
          <a:solidFill>
            <a:srgbClr val="C00000"/>
          </a:solidFill>
        </p:grpSpPr>
        <p:sp>
          <p:nvSpPr>
            <p:cNvPr id="4" name="Google Shape;18529;p90">
              <a:extLst>
                <a:ext uri="{FF2B5EF4-FFF2-40B4-BE49-F238E27FC236}">
                  <a16:creationId xmlns:a16="http://schemas.microsoft.com/office/drawing/2014/main" id="{10A08D3D-A65C-A4EC-A4D5-D21B16F56980}"/>
                </a:ext>
              </a:extLst>
            </p:cNvPr>
            <p:cNvSpPr/>
            <p:nvPr/>
          </p:nvSpPr>
          <p:spPr>
            <a:xfrm>
              <a:off x="1031844" y="4033448"/>
              <a:ext cx="247498" cy="352042"/>
            </a:xfrm>
            <a:custGeom>
              <a:avLst/>
              <a:gdLst/>
              <a:ahLst/>
              <a:cxnLst/>
              <a:rect l="l" t="t" r="r" b="b"/>
              <a:pathLst>
                <a:path w="15280" h="21731" extrusionOk="0">
                  <a:moveTo>
                    <a:pt x="7641" y="1274"/>
                  </a:moveTo>
                  <a:cubicBezTo>
                    <a:pt x="11151" y="1274"/>
                    <a:pt x="14007" y="4131"/>
                    <a:pt x="14007" y="7640"/>
                  </a:cubicBezTo>
                  <a:cubicBezTo>
                    <a:pt x="14007" y="9135"/>
                    <a:pt x="13457" y="10871"/>
                    <a:pt x="12325" y="12950"/>
                  </a:cubicBezTo>
                  <a:cubicBezTo>
                    <a:pt x="10991" y="15397"/>
                    <a:pt x="9090" y="17879"/>
                    <a:pt x="7641" y="19965"/>
                  </a:cubicBezTo>
                  <a:cubicBezTo>
                    <a:pt x="6192" y="17879"/>
                    <a:pt x="4290" y="15397"/>
                    <a:pt x="2957" y="12950"/>
                  </a:cubicBezTo>
                  <a:cubicBezTo>
                    <a:pt x="1825" y="10873"/>
                    <a:pt x="1275" y="9135"/>
                    <a:pt x="1275" y="7640"/>
                  </a:cubicBezTo>
                  <a:cubicBezTo>
                    <a:pt x="1275" y="4131"/>
                    <a:pt x="4130" y="1274"/>
                    <a:pt x="7641" y="1274"/>
                  </a:cubicBezTo>
                  <a:close/>
                  <a:moveTo>
                    <a:pt x="7641" y="1"/>
                  </a:moveTo>
                  <a:cubicBezTo>
                    <a:pt x="3428" y="1"/>
                    <a:pt x="0" y="3428"/>
                    <a:pt x="0" y="7640"/>
                  </a:cubicBezTo>
                  <a:cubicBezTo>
                    <a:pt x="0" y="9352"/>
                    <a:pt x="602" y="11288"/>
                    <a:pt x="1838" y="13558"/>
                  </a:cubicBezTo>
                  <a:cubicBezTo>
                    <a:pt x="3384" y="16395"/>
                    <a:pt x="5607" y="19192"/>
                    <a:pt x="7110" y="21448"/>
                  </a:cubicBezTo>
                  <a:lnTo>
                    <a:pt x="7112" y="21448"/>
                  </a:lnTo>
                  <a:cubicBezTo>
                    <a:pt x="7237" y="21637"/>
                    <a:pt x="7439" y="21731"/>
                    <a:pt x="7641" y="21731"/>
                  </a:cubicBezTo>
                  <a:cubicBezTo>
                    <a:pt x="7843" y="21731"/>
                    <a:pt x="8044" y="21637"/>
                    <a:pt x="8170" y="21448"/>
                  </a:cubicBezTo>
                  <a:cubicBezTo>
                    <a:pt x="9677" y="19188"/>
                    <a:pt x="11896" y="16397"/>
                    <a:pt x="13442" y="13558"/>
                  </a:cubicBezTo>
                  <a:cubicBezTo>
                    <a:pt x="14679" y="11288"/>
                    <a:pt x="15280" y="9352"/>
                    <a:pt x="15280" y="7640"/>
                  </a:cubicBezTo>
                  <a:cubicBezTo>
                    <a:pt x="15280" y="3428"/>
                    <a:pt x="11853" y="1"/>
                    <a:pt x="7641" y="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5" name="Google Shape;18530;p90">
              <a:extLst>
                <a:ext uri="{FF2B5EF4-FFF2-40B4-BE49-F238E27FC236}">
                  <a16:creationId xmlns:a16="http://schemas.microsoft.com/office/drawing/2014/main" id="{C9771FE5-0D6F-B567-71EB-3298441D1A3F}"/>
                </a:ext>
              </a:extLst>
            </p:cNvPr>
            <p:cNvSpPr/>
            <p:nvPr/>
          </p:nvSpPr>
          <p:spPr>
            <a:xfrm>
              <a:off x="1093734" y="4095348"/>
              <a:ext cx="123765" cy="123768"/>
            </a:xfrm>
            <a:custGeom>
              <a:avLst/>
              <a:gdLst/>
              <a:ahLst/>
              <a:cxnLst/>
              <a:rect l="l" t="t" r="r" b="b"/>
              <a:pathLst>
                <a:path w="7641" h="7640" extrusionOk="0">
                  <a:moveTo>
                    <a:pt x="3820" y="1273"/>
                  </a:moveTo>
                  <a:cubicBezTo>
                    <a:pt x="5224" y="1273"/>
                    <a:pt x="6367" y="2416"/>
                    <a:pt x="6367" y="3820"/>
                  </a:cubicBezTo>
                  <a:cubicBezTo>
                    <a:pt x="6367" y="5226"/>
                    <a:pt x="5225" y="6368"/>
                    <a:pt x="3820" y="6368"/>
                  </a:cubicBezTo>
                  <a:cubicBezTo>
                    <a:pt x="2416" y="6368"/>
                    <a:pt x="1273" y="5226"/>
                    <a:pt x="1273" y="3820"/>
                  </a:cubicBezTo>
                  <a:cubicBezTo>
                    <a:pt x="1273" y="2416"/>
                    <a:pt x="2415" y="1273"/>
                    <a:pt x="3820" y="1273"/>
                  </a:cubicBezTo>
                  <a:close/>
                  <a:moveTo>
                    <a:pt x="3820" y="0"/>
                  </a:moveTo>
                  <a:cubicBezTo>
                    <a:pt x="1713" y="0"/>
                    <a:pt x="1" y="1714"/>
                    <a:pt x="1" y="3820"/>
                  </a:cubicBezTo>
                  <a:cubicBezTo>
                    <a:pt x="1" y="5926"/>
                    <a:pt x="1715" y="7639"/>
                    <a:pt x="3820" y="7639"/>
                  </a:cubicBezTo>
                  <a:cubicBezTo>
                    <a:pt x="5926" y="7639"/>
                    <a:pt x="7640" y="5926"/>
                    <a:pt x="7640" y="3820"/>
                  </a:cubicBezTo>
                  <a:cubicBezTo>
                    <a:pt x="7640" y="1714"/>
                    <a:pt x="5926" y="0"/>
                    <a:pt x="3820" y="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15" name="Título 3">
            <a:extLst>
              <a:ext uri="{FF2B5EF4-FFF2-40B4-BE49-F238E27FC236}">
                <a16:creationId xmlns:a16="http://schemas.microsoft.com/office/drawing/2014/main" id="{1282E18A-2949-18D9-14E8-52EE2ADE0C89}"/>
              </a:ext>
            </a:extLst>
          </p:cNvPr>
          <p:cNvSpPr txBox="1">
            <a:spLocks/>
          </p:cNvSpPr>
          <p:nvPr/>
        </p:nvSpPr>
        <p:spPr>
          <a:xfrm>
            <a:off x="1276497" y="1499532"/>
            <a:ext cx="3224101" cy="3752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b="1" dirty="0">
                <a:solidFill>
                  <a:srgbClr val="C00000"/>
                </a:solidFill>
                <a:latin typeface="Volkswagen Serial Medium" panose="02000000000000000000" pitchFamily="50" charset="0"/>
              </a:rPr>
              <a:t>Centro Comercial Los Ángeles Piso 2</a:t>
            </a:r>
            <a:endParaRPr lang="es-CO" sz="1200" dirty="0">
              <a:solidFill>
                <a:srgbClr val="C00000"/>
              </a:solidFill>
              <a:latin typeface="Volkswagen Serial Medium" panose="02000000000000000000" pitchFamily="50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1C3D615-1F49-7169-E204-F0277BF7B81F}"/>
              </a:ext>
            </a:extLst>
          </p:cNvPr>
          <p:cNvSpPr/>
          <p:nvPr/>
        </p:nvSpPr>
        <p:spPr>
          <a:xfrm>
            <a:off x="1293551" y="6295667"/>
            <a:ext cx="10898450" cy="342658"/>
          </a:xfrm>
          <a:prstGeom prst="rect">
            <a:avLst/>
          </a:prstGeom>
          <a:solidFill>
            <a:srgbClr val="6AA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0" name="Google Shape;18170;p87">
            <a:extLst>
              <a:ext uri="{FF2B5EF4-FFF2-40B4-BE49-F238E27FC236}">
                <a16:creationId xmlns:a16="http://schemas.microsoft.com/office/drawing/2014/main" id="{82851E3B-BB90-48E5-038B-ECA5FC1B99EE}"/>
              </a:ext>
            </a:extLst>
          </p:cNvPr>
          <p:cNvGrpSpPr/>
          <p:nvPr/>
        </p:nvGrpSpPr>
        <p:grpSpPr>
          <a:xfrm>
            <a:off x="10097247" y="3602031"/>
            <a:ext cx="409531" cy="410617"/>
            <a:chOff x="6679825" y="2693700"/>
            <a:chExt cx="257875" cy="258575"/>
          </a:xfrm>
        </p:grpSpPr>
        <p:sp>
          <p:nvSpPr>
            <p:cNvPr id="11" name="Google Shape;18171;p87">
              <a:extLst>
                <a:ext uri="{FF2B5EF4-FFF2-40B4-BE49-F238E27FC236}">
                  <a16:creationId xmlns:a16="http://schemas.microsoft.com/office/drawing/2014/main" id="{1FB00191-6129-5951-B7B3-91F12295FF0B}"/>
                </a:ext>
              </a:extLst>
            </p:cNvPr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172;p87">
              <a:extLst>
                <a:ext uri="{FF2B5EF4-FFF2-40B4-BE49-F238E27FC236}">
                  <a16:creationId xmlns:a16="http://schemas.microsoft.com/office/drawing/2014/main" id="{71EF7E52-6FC7-C8B7-7B3A-8A8A1CE695C6}"/>
                </a:ext>
              </a:extLst>
            </p:cNvPr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4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015514"/>
            <a:ext cx="7651069" cy="569769"/>
          </a:xfrm>
        </p:spPr>
        <p:txBody>
          <a:bodyPr>
            <a:normAutofit/>
          </a:bodyPr>
          <a:lstStyle/>
          <a:p>
            <a:r>
              <a:rPr lang="es-ES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OFICINA DE INSPECCIONES Y COMISARÍAS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22" name="Título 3">
            <a:extLst>
              <a:ext uri="{FF2B5EF4-FFF2-40B4-BE49-F238E27FC236}">
                <a16:creationId xmlns:a16="http://schemas.microsoft.com/office/drawing/2014/main" id="{B8743BE9-CF38-F770-C9A0-8E9DEFD5154F}"/>
              </a:ext>
            </a:extLst>
          </p:cNvPr>
          <p:cNvSpPr txBox="1">
            <a:spLocks/>
          </p:cNvSpPr>
          <p:nvPr/>
        </p:nvSpPr>
        <p:spPr>
          <a:xfrm>
            <a:off x="8765741" y="3839418"/>
            <a:ext cx="2419051" cy="950281"/>
          </a:xfrm>
          <a:prstGeom prst="roundRect">
            <a:avLst/>
          </a:prstGeom>
          <a:ln w="19050">
            <a:solidFill>
              <a:srgbClr val="001D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PROGRAMA</a:t>
            </a:r>
          </a:p>
          <a:p>
            <a:pPr algn="ctr"/>
            <a:r>
              <a:rPr lang="es-MX" sz="2800" i="1" dirty="0">
                <a:solidFill>
                  <a:srgbClr val="001D33"/>
                </a:solidFill>
                <a:latin typeface="Volkswagen Serial Medium" panose="02000000000000000000" pitchFamily="50" charset="0"/>
              </a:rPr>
              <a:t>Oficina de Inspecciones y Comisarías </a:t>
            </a:r>
          </a:p>
        </p:txBody>
      </p:sp>
      <p:sp>
        <p:nvSpPr>
          <p:cNvPr id="36" name="Título 3">
            <a:extLst>
              <a:ext uri="{FF2B5EF4-FFF2-40B4-BE49-F238E27FC236}">
                <a16:creationId xmlns:a16="http://schemas.microsoft.com/office/drawing/2014/main" id="{5DCD1781-C040-5F60-0BAB-6EFC8A21D50F}"/>
              </a:ext>
            </a:extLst>
          </p:cNvPr>
          <p:cNvSpPr txBox="1">
            <a:spLocks/>
          </p:cNvSpPr>
          <p:nvPr/>
        </p:nvSpPr>
        <p:spPr>
          <a:xfrm>
            <a:off x="1465569" y="2479128"/>
            <a:ext cx="6589860" cy="2720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800" b="1" i="1" u="sng" dirty="0">
                <a:solidFill>
                  <a:srgbClr val="6AA842"/>
                </a:solidFill>
                <a:latin typeface="Volkswagen Serial Medium" panose="02000000000000000000" pitchFamily="50" charset="0"/>
              </a:rPr>
              <a:t>Inspecciones de Policía y Corregidurías</a:t>
            </a:r>
          </a:p>
          <a:p>
            <a:pPr algn="just"/>
            <a:r>
              <a:rPr lang="es-MX" sz="16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Reciben, tramitan y resuelven conflictos de comportamientos contrarios a la convivencia ciudadana en materia de seguridad, tranquilidad, ambiente y recursos naturales, derecho de reunión, protección a los bienes y privacidad, actividad económica y libertad de circulación.</a:t>
            </a:r>
            <a:endParaRPr lang="es-MX" sz="1600" dirty="0">
              <a:solidFill>
                <a:srgbClr val="FF0000"/>
              </a:solidFill>
              <a:latin typeface="Volkswagen Serial Medium" panose="02000000000000000000" pitchFamily="50" charset="0"/>
            </a:endParaRPr>
          </a:p>
          <a:p>
            <a:pPr algn="just"/>
            <a:endParaRPr lang="es-MX" sz="1600" dirty="0">
              <a:solidFill>
                <a:srgbClr val="102335"/>
              </a:solidFill>
              <a:latin typeface="Volkswagen Serial Medium" panose="02000000000000000000" pitchFamily="50" charset="0"/>
            </a:endParaRPr>
          </a:p>
          <a:p>
            <a:pPr algn="just"/>
            <a:r>
              <a:rPr lang="es-MX" sz="1800" b="1" i="1" u="sng" dirty="0">
                <a:solidFill>
                  <a:srgbClr val="6AA842"/>
                </a:solidFill>
                <a:latin typeface="Volkswagen Serial Medium" panose="02000000000000000000" pitchFamily="50" charset="0"/>
              </a:rPr>
              <a:t>Comisarías de Familia </a:t>
            </a:r>
          </a:p>
          <a:p>
            <a:pPr algn="just"/>
            <a:r>
              <a:rPr lang="es-MX" sz="1600" dirty="0">
                <a:solidFill>
                  <a:srgbClr val="102335"/>
                </a:solidFill>
                <a:latin typeface="Volkswagen Serial Medium" panose="02000000000000000000" pitchFamily="50" charset="0"/>
              </a:rPr>
              <a:t>Brindan atención especializada e interdisciplinaria para prevenir, proteger, restablecer, reparar y garantizar los derechos de quienes estén en riesgo, sean o hayan sido víctimas de violencia en el contexto familiar.</a:t>
            </a:r>
          </a:p>
        </p:txBody>
      </p:sp>
      <p:grpSp>
        <p:nvGrpSpPr>
          <p:cNvPr id="37" name="Google Shape;18528;p90">
            <a:extLst>
              <a:ext uri="{FF2B5EF4-FFF2-40B4-BE49-F238E27FC236}">
                <a16:creationId xmlns:a16="http://schemas.microsoft.com/office/drawing/2014/main" id="{F9E3D941-F151-CD6D-CBE4-050EDBF4BA52}"/>
              </a:ext>
            </a:extLst>
          </p:cNvPr>
          <p:cNvGrpSpPr/>
          <p:nvPr/>
        </p:nvGrpSpPr>
        <p:grpSpPr>
          <a:xfrm>
            <a:off x="940681" y="1600155"/>
            <a:ext cx="242894" cy="345494"/>
            <a:chOff x="1031844" y="4033448"/>
            <a:chExt cx="247498" cy="352042"/>
          </a:xfrm>
          <a:solidFill>
            <a:srgbClr val="C00000"/>
          </a:solidFill>
        </p:grpSpPr>
        <p:sp>
          <p:nvSpPr>
            <p:cNvPr id="38" name="Google Shape;18529;p90">
              <a:extLst>
                <a:ext uri="{FF2B5EF4-FFF2-40B4-BE49-F238E27FC236}">
                  <a16:creationId xmlns:a16="http://schemas.microsoft.com/office/drawing/2014/main" id="{B321037A-B75D-F83D-B41D-3C2DA2FD7CCC}"/>
                </a:ext>
              </a:extLst>
            </p:cNvPr>
            <p:cNvSpPr/>
            <p:nvPr/>
          </p:nvSpPr>
          <p:spPr>
            <a:xfrm>
              <a:off x="1031844" y="4033448"/>
              <a:ext cx="247498" cy="352042"/>
            </a:xfrm>
            <a:custGeom>
              <a:avLst/>
              <a:gdLst/>
              <a:ahLst/>
              <a:cxnLst/>
              <a:rect l="l" t="t" r="r" b="b"/>
              <a:pathLst>
                <a:path w="15280" h="21731" extrusionOk="0">
                  <a:moveTo>
                    <a:pt x="7641" y="1274"/>
                  </a:moveTo>
                  <a:cubicBezTo>
                    <a:pt x="11151" y="1274"/>
                    <a:pt x="14007" y="4131"/>
                    <a:pt x="14007" y="7640"/>
                  </a:cubicBezTo>
                  <a:cubicBezTo>
                    <a:pt x="14007" y="9135"/>
                    <a:pt x="13457" y="10871"/>
                    <a:pt x="12325" y="12950"/>
                  </a:cubicBezTo>
                  <a:cubicBezTo>
                    <a:pt x="10991" y="15397"/>
                    <a:pt x="9090" y="17879"/>
                    <a:pt x="7641" y="19965"/>
                  </a:cubicBezTo>
                  <a:cubicBezTo>
                    <a:pt x="6192" y="17879"/>
                    <a:pt x="4290" y="15397"/>
                    <a:pt x="2957" y="12950"/>
                  </a:cubicBezTo>
                  <a:cubicBezTo>
                    <a:pt x="1825" y="10873"/>
                    <a:pt x="1275" y="9135"/>
                    <a:pt x="1275" y="7640"/>
                  </a:cubicBezTo>
                  <a:cubicBezTo>
                    <a:pt x="1275" y="4131"/>
                    <a:pt x="4130" y="1274"/>
                    <a:pt x="7641" y="1274"/>
                  </a:cubicBezTo>
                  <a:close/>
                  <a:moveTo>
                    <a:pt x="7641" y="1"/>
                  </a:moveTo>
                  <a:cubicBezTo>
                    <a:pt x="3428" y="1"/>
                    <a:pt x="0" y="3428"/>
                    <a:pt x="0" y="7640"/>
                  </a:cubicBezTo>
                  <a:cubicBezTo>
                    <a:pt x="0" y="9352"/>
                    <a:pt x="602" y="11288"/>
                    <a:pt x="1838" y="13558"/>
                  </a:cubicBezTo>
                  <a:cubicBezTo>
                    <a:pt x="3384" y="16395"/>
                    <a:pt x="5607" y="19192"/>
                    <a:pt x="7110" y="21448"/>
                  </a:cubicBezTo>
                  <a:lnTo>
                    <a:pt x="7112" y="21448"/>
                  </a:lnTo>
                  <a:cubicBezTo>
                    <a:pt x="7237" y="21637"/>
                    <a:pt x="7439" y="21731"/>
                    <a:pt x="7641" y="21731"/>
                  </a:cubicBezTo>
                  <a:cubicBezTo>
                    <a:pt x="7843" y="21731"/>
                    <a:pt x="8044" y="21637"/>
                    <a:pt x="8170" y="21448"/>
                  </a:cubicBezTo>
                  <a:cubicBezTo>
                    <a:pt x="9677" y="19188"/>
                    <a:pt x="11896" y="16397"/>
                    <a:pt x="13442" y="13558"/>
                  </a:cubicBezTo>
                  <a:cubicBezTo>
                    <a:pt x="14679" y="11288"/>
                    <a:pt x="15280" y="9352"/>
                    <a:pt x="15280" y="7640"/>
                  </a:cubicBezTo>
                  <a:cubicBezTo>
                    <a:pt x="15280" y="3428"/>
                    <a:pt x="11853" y="1"/>
                    <a:pt x="7641" y="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39" name="Google Shape;18530;p90">
              <a:extLst>
                <a:ext uri="{FF2B5EF4-FFF2-40B4-BE49-F238E27FC236}">
                  <a16:creationId xmlns:a16="http://schemas.microsoft.com/office/drawing/2014/main" id="{436D0DCC-B38B-051D-0396-7F2969E30D01}"/>
                </a:ext>
              </a:extLst>
            </p:cNvPr>
            <p:cNvSpPr/>
            <p:nvPr/>
          </p:nvSpPr>
          <p:spPr>
            <a:xfrm>
              <a:off x="1093734" y="4095348"/>
              <a:ext cx="123765" cy="123768"/>
            </a:xfrm>
            <a:custGeom>
              <a:avLst/>
              <a:gdLst/>
              <a:ahLst/>
              <a:cxnLst/>
              <a:rect l="l" t="t" r="r" b="b"/>
              <a:pathLst>
                <a:path w="7641" h="7640" extrusionOk="0">
                  <a:moveTo>
                    <a:pt x="3820" y="1273"/>
                  </a:moveTo>
                  <a:cubicBezTo>
                    <a:pt x="5224" y="1273"/>
                    <a:pt x="6367" y="2416"/>
                    <a:pt x="6367" y="3820"/>
                  </a:cubicBezTo>
                  <a:cubicBezTo>
                    <a:pt x="6367" y="5226"/>
                    <a:pt x="5225" y="6368"/>
                    <a:pt x="3820" y="6368"/>
                  </a:cubicBezTo>
                  <a:cubicBezTo>
                    <a:pt x="2416" y="6368"/>
                    <a:pt x="1273" y="5226"/>
                    <a:pt x="1273" y="3820"/>
                  </a:cubicBezTo>
                  <a:cubicBezTo>
                    <a:pt x="1273" y="2416"/>
                    <a:pt x="2415" y="1273"/>
                    <a:pt x="3820" y="1273"/>
                  </a:cubicBezTo>
                  <a:close/>
                  <a:moveTo>
                    <a:pt x="3820" y="0"/>
                  </a:moveTo>
                  <a:cubicBezTo>
                    <a:pt x="1713" y="0"/>
                    <a:pt x="1" y="1714"/>
                    <a:pt x="1" y="3820"/>
                  </a:cubicBezTo>
                  <a:cubicBezTo>
                    <a:pt x="1" y="5926"/>
                    <a:pt x="1715" y="7639"/>
                    <a:pt x="3820" y="7639"/>
                  </a:cubicBezTo>
                  <a:cubicBezTo>
                    <a:pt x="5926" y="7639"/>
                    <a:pt x="7640" y="5926"/>
                    <a:pt x="7640" y="3820"/>
                  </a:cubicBezTo>
                  <a:cubicBezTo>
                    <a:pt x="7640" y="1714"/>
                    <a:pt x="5926" y="0"/>
                    <a:pt x="3820" y="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40" name="Título 3">
            <a:extLst>
              <a:ext uri="{FF2B5EF4-FFF2-40B4-BE49-F238E27FC236}">
                <a16:creationId xmlns:a16="http://schemas.microsoft.com/office/drawing/2014/main" id="{07161F8B-B9C1-D81E-D53C-71780CBA1CCD}"/>
              </a:ext>
            </a:extLst>
          </p:cNvPr>
          <p:cNvSpPr txBox="1">
            <a:spLocks/>
          </p:cNvSpPr>
          <p:nvPr/>
        </p:nvSpPr>
        <p:spPr>
          <a:xfrm>
            <a:off x="1248864" y="1585283"/>
            <a:ext cx="5063064" cy="3752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b="1" dirty="0">
                <a:solidFill>
                  <a:srgbClr val="C00000"/>
                </a:solidFill>
                <a:latin typeface="Volkswagen Serial Medium" panose="02000000000000000000" pitchFamily="50" charset="0"/>
              </a:rPr>
              <a:t>Inspección General Centro Comercial Los Ángeles Piso 2</a:t>
            </a:r>
            <a:endParaRPr lang="es-CO" sz="1400" dirty="0">
              <a:solidFill>
                <a:srgbClr val="C00000"/>
              </a:solidFill>
              <a:latin typeface="Volkswagen Serial Medium" panose="02000000000000000000" pitchFamily="50" charset="0"/>
            </a:endParaRPr>
          </a:p>
        </p:txBody>
      </p:sp>
      <p:sp>
        <p:nvSpPr>
          <p:cNvPr id="14" name="Google Shape;8089;p75">
            <a:hlinkClick r:id="" action="ppaction://hlinkshowjump?jump=nextslide"/>
          </p:cNvPr>
          <p:cNvSpPr/>
          <p:nvPr/>
        </p:nvSpPr>
        <p:spPr>
          <a:xfrm>
            <a:off x="11654308" y="6318370"/>
            <a:ext cx="288000" cy="324000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001D33"/>
          </a:solidFill>
          <a:ln w="21590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Imagen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  <p:sp>
        <p:nvSpPr>
          <p:cNvPr id="20" name="Google Shape;19262;p94">
            <a:hlinkClick r:id="rId5" action="ppaction://hlinksldjump"/>
          </p:cNvPr>
          <p:cNvSpPr/>
          <p:nvPr/>
        </p:nvSpPr>
        <p:spPr>
          <a:xfrm>
            <a:off x="792691" y="6295667"/>
            <a:ext cx="339830" cy="337742"/>
          </a:xfrm>
          <a:custGeom>
            <a:avLst/>
            <a:gdLst/>
            <a:ahLst/>
            <a:cxnLst/>
            <a:rect l="l" t="t" r="r" b="b"/>
            <a:pathLst>
              <a:path w="11551" h="11480" extrusionOk="0">
                <a:moveTo>
                  <a:pt x="6883" y="644"/>
                </a:moveTo>
                <a:lnTo>
                  <a:pt x="6883" y="1716"/>
                </a:lnTo>
                <a:lnTo>
                  <a:pt x="4668" y="1716"/>
                </a:lnTo>
                <a:lnTo>
                  <a:pt x="4668" y="644"/>
                </a:lnTo>
                <a:close/>
                <a:moveTo>
                  <a:pt x="2406" y="3883"/>
                </a:moveTo>
                <a:lnTo>
                  <a:pt x="2406" y="4669"/>
                </a:lnTo>
                <a:lnTo>
                  <a:pt x="715" y="4669"/>
                </a:lnTo>
                <a:lnTo>
                  <a:pt x="715" y="3883"/>
                </a:lnTo>
                <a:close/>
                <a:moveTo>
                  <a:pt x="6597" y="3883"/>
                </a:moveTo>
                <a:lnTo>
                  <a:pt x="6597" y="4669"/>
                </a:lnTo>
                <a:lnTo>
                  <a:pt x="4906" y="4669"/>
                </a:lnTo>
                <a:lnTo>
                  <a:pt x="4906" y="3883"/>
                </a:lnTo>
                <a:close/>
                <a:moveTo>
                  <a:pt x="10860" y="3883"/>
                </a:moveTo>
                <a:lnTo>
                  <a:pt x="10860" y="4669"/>
                </a:lnTo>
                <a:lnTo>
                  <a:pt x="9169" y="4669"/>
                </a:lnTo>
                <a:lnTo>
                  <a:pt x="9169" y="3883"/>
                </a:lnTo>
                <a:close/>
                <a:moveTo>
                  <a:pt x="2406" y="6812"/>
                </a:moveTo>
                <a:lnTo>
                  <a:pt x="2406" y="7574"/>
                </a:lnTo>
                <a:lnTo>
                  <a:pt x="715" y="7574"/>
                </a:lnTo>
                <a:lnTo>
                  <a:pt x="715" y="6812"/>
                </a:lnTo>
                <a:close/>
                <a:moveTo>
                  <a:pt x="6597" y="6812"/>
                </a:moveTo>
                <a:lnTo>
                  <a:pt x="6597" y="7574"/>
                </a:lnTo>
                <a:lnTo>
                  <a:pt x="4906" y="7574"/>
                </a:lnTo>
                <a:lnTo>
                  <a:pt x="4906" y="6812"/>
                </a:lnTo>
                <a:close/>
                <a:moveTo>
                  <a:pt x="10836" y="6812"/>
                </a:moveTo>
                <a:lnTo>
                  <a:pt x="10836" y="7574"/>
                </a:lnTo>
                <a:lnTo>
                  <a:pt x="9122" y="7574"/>
                </a:lnTo>
                <a:lnTo>
                  <a:pt x="9122" y="6812"/>
                </a:lnTo>
                <a:close/>
                <a:moveTo>
                  <a:pt x="1548" y="9717"/>
                </a:moveTo>
                <a:cubicBezTo>
                  <a:pt x="1834" y="9717"/>
                  <a:pt x="2072" y="9955"/>
                  <a:pt x="2072" y="10265"/>
                </a:cubicBezTo>
                <a:cubicBezTo>
                  <a:pt x="2072" y="10551"/>
                  <a:pt x="1834" y="10789"/>
                  <a:pt x="1548" y="10789"/>
                </a:cubicBezTo>
                <a:cubicBezTo>
                  <a:pt x="1239" y="10789"/>
                  <a:pt x="1001" y="10551"/>
                  <a:pt x="1001" y="10265"/>
                </a:cubicBezTo>
                <a:cubicBezTo>
                  <a:pt x="1001" y="9955"/>
                  <a:pt x="1239" y="9717"/>
                  <a:pt x="1548" y="9717"/>
                </a:cubicBezTo>
                <a:close/>
                <a:moveTo>
                  <a:pt x="5764" y="9717"/>
                </a:moveTo>
                <a:cubicBezTo>
                  <a:pt x="6073" y="9717"/>
                  <a:pt x="6288" y="9955"/>
                  <a:pt x="6288" y="10265"/>
                </a:cubicBezTo>
                <a:cubicBezTo>
                  <a:pt x="6288" y="10551"/>
                  <a:pt x="6073" y="10789"/>
                  <a:pt x="5764" y="10789"/>
                </a:cubicBezTo>
                <a:cubicBezTo>
                  <a:pt x="5478" y="10789"/>
                  <a:pt x="5240" y="10551"/>
                  <a:pt x="5240" y="10265"/>
                </a:cubicBezTo>
                <a:cubicBezTo>
                  <a:pt x="5240" y="9955"/>
                  <a:pt x="5478" y="9717"/>
                  <a:pt x="5764" y="9717"/>
                </a:cubicBezTo>
                <a:close/>
                <a:moveTo>
                  <a:pt x="10003" y="9717"/>
                </a:moveTo>
                <a:cubicBezTo>
                  <a:pt x="10288" y="9717"/>
                  <a:pt x="10527" y="9955"/>
                  <a:pt x="10527" y="10265"/>
                </a:cubicBezTo>
                <a:cubicBezTo>
                  <a:pt x="10527" y="10551"/>
                  <a:pt x="10288" y="10789"/>
                  <a:pt x="10003" y="10789"/>
                </a:cubicBezTo>
                <a:cubicBezTo>
                  <a:pt x="9693" y="10789"/>
                  <a:pt x="9455" y="10551"/>
                  <a:pt x="9455" y="10265"/>
                </a:cubicBezTo>
                <a:cubicBezTo>
                  <a:pt x="9455" y="9955"/>
                  <a:pt x="9693" y="9717"/>
                  <a:pt x="10003" y="9717"/>
                </a:cubicBezTo>
                <a:close/>
                <a:moveTo>
                  <a:pt x="3978" y="1"/>
                </a:moveTo>
                <a:lnTo>
                  <a:pt x="3978" y="2430"/>
                </a:lnTo>
                <a:lnTo>
                  <a:pt x="5430" y="2430"/>
                </a:lnTo>
                <a:lnTo>
                  <a:pt x="5430" y="3216"/>
                </a:lnTo>
                <a:lnTo>
                  <a:pt x="4240" y="3216"/>
                </a:lnTo>
                <a:lnTo>
                  <a:pt x="4240" y="3930"/>
                </a:lnTo>
                <a:lnTo>
                  <a:pt x="3049" y="3930"/>
                </a:lnTo>
                <a:lnTo>
                  <a:pt x="3049" y="3216"/>
                </a:lnTo>
                <a:lnTo>
                  <a:pt x="1" y="3216"/>
                </a:lnTo>
                <a:lnTo>
                  <a:pt x="1" y="5359"/>
                </a:lnTo>
                <a:lnTo>
                  <a:pt x="1191" y="5359"/>
                </a:lnTo>
                <a:lnTo>
                  <a:pt x="1191" y="6121"/>
                </a:lnTo>
                <a:lnTo>
                  <a:pt x="1" y="6121"/>
                </a:lnTo>
                <a:lnTo>
                  <a:pt x="1" y="8265"/>
                </a:lnTo>
                <a:lnTo>
                  <a:pt x="1191" y="8265"/>
                </a:lnTo>
                <a:lnTo>
                  <a:pt x="1191" y="9098"/>
                </a:lnTo>
                <a:cubicBezTo>
                  <a:pt x="667" y="9241"/>
                  <a:pt x="286" y="9717"/>
                  <a:pt x="286" y="10265"/>
                </a:cubicBezTo>
                <a:cubicBezTo>
                  <a:pt x="286" y="10956"/>
                  <a:pt x="834" y="11480"/>
                  <a:pt x="1501" y="11480"/>
                </a:cubicBezTo>
                <a:cubicBezTo>
                  <a:pt x="2191" y="11480"/>
                  <a:pt x="2739" y="10956"/>
                  <a:pt x="2739" y="10265"/>
                </a:cubicBezTo>
                <a:cubicBezTo>
                  <a:pt x="2739" y="9693"/>
                  <a:pt x="2334" y="9241"/>
                  <a:pt x="1834" y="9098"/>
                </a:cubicBezTo>
                <a:lnTo>
                  <a:pt x="1834" y="8265"/>
                </a:lnTo>
                <a:lnTo>
                  <a:pt x="3025" y="8265"/>
                </a:lnTo>
                <a:lnTo>
                  <a:pt x="3025" y="6121"/>
                </a:lnTo>
                <a:lnTo>
                  <a:pt x="1834" y="6121"/>
                </a:lnTo>
                <a:lnTo>
                  <a:pt x="1834" y="5359"/>
                </a:lnTo>
                <a:lnTo>
                  <a:pt x="3025" y="5359"/>
                </a:lnTo>
                <a:lnTo>
                  <a:pt x="3025" y="4597"/>
                </a:lnTo>
                <a:lnTo>
                  <a:pt x="4216" y="4597"/>
                </a:lnTo>
                <a:lnTo>
                  <a:pt x="4216" y="5359"/>
                </a:lnTo>
                <a:lnTo>
                  <a:pt x="5406" y="5359"/>
                </a:lnTo>
                <a:lnTo>
                  <a:pt x="5406" y="6121"/>
                </a:lnTo>
                <a:lnTo>
                  <a:pt x="4216" y="6121"/>
                </a:lnTo>
                <a:lnTo>
                  <a:pt x="4216" y="8265"/>
                </a:lnTo>
                <a:lnTo>
                  <a:pt x="5406" y="8265"/>
                </a:lnTo>
                <a:lnTo>
                  <a:pt x="5406" y="9098"/>
                </a:lnTo>
                <a:cubicBezTo>
                  <a:pt x="4906" y="9241"/>
                  <a:pt x="4525" y="9717"/>
                  <a:pt x="4525" y="10265"/>
                </a:cubicBezTo>
                <a:cubicBezTo>
                  <a:pt x="4525" y="10956"/>
                  <a:pt x="5049" y="11480"/>
                  <a:pt x="5740" y="11480"/>
                </a:cubicBezTo>
                <a:cubicBezTo>
                  <a:pt x="6430" y="11480"/>
                  <a:pt x="6954" y="10956"/>
                  <a:pt x="6954" y="10265"/>
                </a:cubicBezTo>
                <a:cubicBezTo>
                  <a:pt x="6954" y="9693"/>
                  <a:pt x="6073" y="9098"/>
                  <a:pt x="6073" y="9098"/>
                </a:cubicBezTo>
                <a:lnTo>
                  <a:pt x="6073" y="8265"/>
                </a:lnTo>
                <a:lnTo>
                  <a:pt x="7264" y="8265"/>
                </a:lnTo>
                <a:lnTo>
                  <a:pt x="7264" y="6121"/>
                </a:lnTo>
                <a:lnTo>
                  <a:pt x="6073" y="6121"/>
                </a:lnTo>
                <a:lnTo>
                  <a:pt x="6073" y="5359"/>
                </a:lnTo>
                <a:lnTo>
                  <a:pt x="7264" y="5359"/>
                </a:lnTo>
                <a:lnTo>
                  <a:pt x="7264" y="4597"/>
                </a:lnTo>
                <a:lnTo>
                  <a:pt x="8455" y="4597"/>
                </a:lnTo>
                <a:lnTo>
                  <a:pt x="8455" y="5359"/>
                </a:lnTo>
                <a:lnTo>
                  <a:pt x="9645" y="5359"/>
                </a:lnTo>
                <a:lnTo>
                  <a:pt x="9645" y="6121"/>
                </a:lnTo>
                <a:lnTo>
                  <a:pt x="8455" y="6121"/>
                </a:lnTo>
                <a:lnTo>
                  <a:pt x="8455" y="8265"/>
                </a:lnTo>
                <a:lnTo>
                  <a:pt x="9645" y="8265"/>
                </a:lnTo>
                <a:lnTo>
                  <a:pt x="9645" y="9098"/>
                </a:lnTo>
                <a:cubicBezTo>
                  <a:pt x="9122" y="9241"/>
                  <a:pt x="8740" y="9717"/>
                  <a:pt x="8740" y="10265"/>
                </a:cubicBezTo>
                <a:cubicBezTo>
                  <a:pt x="8740" y="10956"/>
                  <a:pt x="9288" y="11480"/>
                  <a:pt x="9955" y="11480"/>
                </a:cubicBezTo>
                <a:cubicBezTo>
                  <a:pt x="10646" y="11480"/>
                  <a:pt x="11193" y="10956"/>
                  <a:pt x="11193" y="10265"/>
                </a:cubicBezTo>
                <a:cubicBezTo>
                  <a:pt x="11193" y="9693"/>
                  <a:pt x="10789" y="9241"/>
                  <a:pt x="10288" y="9098"/>
                </a:cubicBezTo>
                <a:lnTo>
                  <a:pt x="10288" y="8265"/>
                </a:lnTo>
                <a:lnTo>
                  <a:pt x="11479" y="8265"/>
                </a:lnTo>
                <a:lnTo>
                  <a:pt x="11479" y="6121"/>
                </a:lnTo>
                <a:lnTo>
                  <a:pt x="10288" y="6121"/>
                </a:lnTo>
                <a:lnTo>
                  <a:pt x="10288" y="5359"/>
                </a:lnTo>
                <a:lnTo>
                  <a:pt x="11551" y="5359"/>
                </a:lnTo>
                <a:lnTo>
                  <a:pt x="11551" y="3192"/>
                </a:lnTo>
                <a:lnTo>
                  <a:pt x="8479" y="3192"/>
                </a:lnTo>
                <a:lnTo>
                  <a:pt x="8479" y="3907"/>
                </a:lnTo>
                <a:lnTo>
                  <a:pt x="7288" y="3907"/>
                </a:lnTo>
                <a:lnTo>
                  <a:pt x="7288" y="3192"/>
                </a:lnTo>
                <a:lnTo>
                  <a:pt x="6097" y="3192"/>
                </a:lnTo>
                <a:lnTo>
                  <a:pt x="6097" y="2430"/>
                </a:lnTo>
                <a:lnTo>
                  <a:pt x="7574" y="2430"/>
                </a:lnTo>
                <a:lnTo>
                  <a:pt x="7574" y="1"/>
                </a:lnTo>
                <a:close/>
              </a:path>
            </a:pathLst>
          </a:custGeom>
          <a:solidFill>
            <a:srgbClr val="001D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6F7"/>
              </a:solidFill>
            </a:endParaRP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69E94DA3-2A6C-8E26-5A79-D32B78102770}"/>
              </a:ext>
            </a:extLst>
          </p:cNvPr>
          <p:cNvSpPr txBox="1">
            <a:spLocks/>
          </p:cNvSpPr>
          <p:nvPr/>
        </p:nvSpPr>
        <p:spPr>
          <a:xfrm>
            <a:off x="8765741" y="2973801"/>
            <a:ext cx="2419052" cy="57750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Personal vinculado </a:t>
            </a:r>
          </a:p>
          <a:p>
            <a:pPr algn="ctr"/>
            <a:r>
              <a:rPr lang="es-ES" sz="2000" i="1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189</a:t>
            </a:r>
            <a:endParaRPr lang="es-CO" sz="2000" i="1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grpSp>
        <p:nvGrpSpPr>
          <p:cNvPr id="4" name="Google Shape;18170;p87">
            <a:extLst>
              <a:ext uri="{FF2B5EF4-FFF2-40B4-BE49-F238E27FC236}">
                <a16:creationId xmlns:a16="http://schemas.microsoft.com/office/drawing/2014/main" id="{4B7C0D26-0EA4-F2EF-CB79-10682750C64A}"/>
              </a:ext>
            </a:extLst>
          </p:cNvPr>
          <p:cNvGrpSpPr/>
          <p:nvPr/>
        </p:nvGrpSpPr>
        <p:grpSpPr>
          <a:xfrm>
            <a:off x="9662538" y="2563184"/>
            <a:ext cx="409531" cy="410617"/>
            <a:chOff x="6679825" y="2693700"/>
            <a:chExt cx="257875" cy="258575"/>
          </a:xfrm>
        </p:grpSpPr>
        <p:sp>
          <p:nvSpPr>
            <p:cNvPr id="5" name="Google Shape;18171;p87">
              <a:extLst>
                <a:ext uri="{FF2B5EF4-FFF2-40B4-BE49-F238E27FC236}">
                  <a16:creationId xmlns:a16="http://schemas.microsoft.com/office/drawing/2014/main" id="{5AFB0573-A5DD-0CF4-0ACE-52C49BC1B89D}"/>
                </a:ext>
              </a:extLst>
            </p:cNvPr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172;p87">
              <a:extLst>
                <a:ext uri="{FF2B5EF4-FFF2-40B4-BE49-F238E27FC236}">
                  <a16:creationId xmlns:a16="http://schemas.microsoft.com/office/drawing/2014/main" id="{594427D7-4858-A1BE-E58E-811CC78A2E99}"/>
                </a:ext>
              </a:extLst>
            </p:cNvPr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9EFC7E9E-2A0C-EAAE-A1BB-FBF73D20031C}"/>
              </a:ext>
            </a:extLst>
          </p:cNvPr>
          <p:cNvSpPr/>
          <p:nvPr/>
        </p:nvSpPr>
        <p:spPr>
          <a:xfrm>
            <a:off x="1581551" y="6308660"/>
            <a:ext cx="9349465" cy="311007"/>
          </a:xfrm>
          <a:prstGeom prst="rect">
            <a:avLst/>
          </a:prstGeom>
          <a:solidFill>
            <a:srgbClr val="6AA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51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015514"/>
            <a:ext cx="7840199" cy="569769"/>
          </a:xfrm>
        </p:spPr>
        <p:txBody>
          <a:bodyPr>
            <a:normAutofit/>
          </a:bodyPr>
          <a:lstStyle/>
          <a:p>
            <a:r>
              <a:rPr lang="es-ES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OFICINA DE INSPECCIONES Y COMISARÍAS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pic>
        <p:nvPicPr>
          <p:cNvPr id="31" name="Imagen 3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" y="6296919"/>
            <a:ext cx="347502" cy="341406"/>
          </a:xfrm>
          <a:prstGeom prst="rect">
            <a:avLst/>
          </a:prstGeom>
        </p:spPr>
      </p:pic>
      <p:sp>
        <p:nvSpPr>
          <p:cNvPr id="38" name="Google Shape;19262;p94">
            <a:hlinkClick r:id="rId5" action="ppaction://hlinksldjump"/>
          </p:cNvPr>
          <p:cNvSpPr/>
          <p:nvPr/>
        </p:nvSpPr>
        <p:spPr>
          <a:xfrm>
            <a:off x="792691" y="6295667"/>
            <a:ext cx="339830" cy="337742"/>
          </a:xfrm>
          <a:custGeom>
            <a:avLst/>
            <a:gdLst/>
            <a:ahLst/>
            <a:cxnLst/>
            <a:rect l="l" t="t" r="r" b="b"/>
            <a:pathLst>
              <a:path w="11551" h="11480" extrusionOk="0">
                <a:moveTo>
                  <a:pt x="6883" y="644"/>
                </a:moveTo>
                <a:lnTo>
                  <a:pt x="6883" y="1716"/>
                </a:lnTo>
                <a:lnTo>
                  <a:pt x="4668" y="1716"/>
                </a:lnTo>
                <a:lnTo>
                  <a:pt x="4668" y="644"/>
                </a:lnTo>
                <a:close/>
                <a:moveTo>
                  <a:pt x="2406" y="3883"/>
                </a:moveTo>
                <a:lnTo>
                  <a:pt x="2406" y="4669"/>
                </a:lnTo>
                <a:lnTo>
                  <a:pt x="715" y="4669"/>
                </a:lnTo>
                <a:lnTo>
                  <a:pt x="715" y="3883"/>
                </a:lnTo>
                <a:close/>
                <a:moveTo>
                  <a:pt x="6597" y="3883"/>
                </a:moveTo>
                <a:lnTo>
                  <a:pt x="6597" y="4669"/>
                </a:lnTo>
                <a:lnTo>
                  <a:pt x="4906" y="4669"/>
                </a:lnTo>
                <a:lnTo>
                  <a:pt x="4906" y="3883"/>
                </a:lnTo>
                <a:close/>
                <a:moveTo>
                  <a:pt x="10860" y="3883"/>
                </a:moveTo>
                <a:lnTo>
                  <a:pt x="10860" y="4669"/>
                </a:lnTo>
                <a:lnTo>
                  <a:pt x="9169" y="4669"/>
                </a:lnTo>
                <a:lnTo>
                  <a:pt x="9169" y="3883"/>
                </a:lnTo>
                <a:close/>
                <a:moveTo>
                  <a:pt x="2406" y="6812"/>
                </a:moveTo>
                <a:lnTo>
                  <a:pt x="2406" y="7574"/>
                </a:lnTo>
                <a:lnTo>
                  <a:pt x="715" y="7574"/>
                </a:lnTo>
                <a:lnTo>
                  <a:pt x="715" y="6812"/>
                </a:lnTo>
                <a:close/>
                <a:moveTo>
                  <a:pt x="6597" y="6812"/>
                </a:moveTo>
                <a:lnTo>
                  <a:pt x="6597" y="7574"/>
                </a:lnTo>
                <a:lnTo>
                  <a:pt x="4906" y="7574"/>
                </a:lnTo>
                <a:lnTo>
                  <a:pt x="4906" y="6812"/>
                </a:lnTo>
                <a:close/>
                <a:moveTo>
                  <a:pt x="10836" y="6812"/>
                </a:moveTo>
                <a:lnTo>
                  <a:pt x="10836" y="7574"/>
                </a:lnTo>
                <a:lnTo>
                  <a:pt x="9122" y="7574"/>
                </a:lnTo>
                <a:lnTo>
                  <a:pt x="9122" y="6812"/>
                </a:lnTo>
                <a:close/>
                <a:moveTo>
                  <a:pt x="1548" y="9717"/>
                </a:moveTo>
                <a:cubicBezTo>
                  <a:pt x="1834" y="9717"/>
                  <a:pt x="2072" y="9955"/>
                  <a:pt x="2072" y="10265"/>
                </a:cubicBezTo>
                <a:cubicBezTo>
                  <a:pt x="2072" y="10551"/>
                  <a:pt x="1834" y="10789"/>
                  <a:pt x="1548" y="10789"/>
                </a:cubicBezTo>
                <a:cubicBezTo>
                  <a:pt x="1239" y="10789"/>
                  <a:pt x="1001" y="10551"/>
                  <a:pt x="1001" y="10265"/>
                </a:cubicBezTo>
                <a:cubicBezTo>
                  <a:pt x="1001" y="9955"/>
                  <a:pt x="1239" y="9717"/>
                  <a:pt x="1548" y="9717"/>
                </a:cubicBezTo>
                <a:close/>
                <a:moveTo>
                  <a:pt x="5764" y="9717"/>
                </a:moveTo>
                <a:cubicBezTo>
                  <a:pt x="6073" y="9717"/>
                  <a:pt x="6288" y="9955"/>
                  <a:pt x="6288" y="10265"/>
                </a:cubicBezTo>
                <a:cubicBezTo>
                  <a:pt x="6288" y="10551"/>
                  <a:pt x="6073" y="10789"/>
                  <a:pt x="5764" y="10789"/>
                </a:cubicBezTo>
                <a:cubicBezTo>
                  <a:pt x="5478" y="10789"/>
                  <a:pt x="5240" y="10551"/>
                  <a:pt x="5240" y="10265"/>
                </a:cubicBezTo>
                <a:cubicBezTo>
                  <a:pt x="5240" y="9955"/>
                  <a:pt x="5478" y="9717"/>
                  <a:pt x="5764" y="9717"/>
                </a:cubicBezTo>
                <a:close/>
                <a:moveTo>
                  <a:pt x="10003" y="9717"/>
                </a:moveTo>
                <a:cubicBezTo>
                  <a:pt x="10288" y="9717"/>
                  <a:pt x="10527" y="9955"/>
                  <a:pt x="10527" y="10265"/>
                </a:cubicBezTo>
                <a:cubicBezTo>
                  <a:pt x="10527" y="10551"/>
                  <a:pt x="10288" y="10789"/>
                  <a:pt x="10003" y="10789"/>
                </a:cubicBezTo>
                <a:cubicBezTo>
                  <a:pt x="9693" y="10789"/>
                  <a:pt x="9455" y="10551"/>
                  <a:pt x="9455" y="10265"/>
                </a:cubicBezTo>
                <a:cubicBezTo>
                  <a:pt x="9455" y="9955"/>
                  <a:pt x="9693" y="9717"/>
                  <a:pt x="10003" y="9717"/>
                </a:cubicBezTo>
                <a:close/>
                <a:moveTo>
                  <a:pt x="3978" y="1"/>
                </a:moveTo>
                <a:lnTo>
                  <a:pt x="3978" y="2430"/>
                </a:lnTo>
                <a:lnTo>
                  <a:pt x="5430" y="2430"/>
                </a:lnTo>
                <a:lnTo>
                  <a:pt x="5430" y="3216"/>
                </a:lnTo>
                <a:lnTo>
                  <a:pt x="4240" y="3216"/>
                </a:lnTo>
                <a:lnTo>
                  <a:pt x="4240" y="3930"/>
                </a:lnTo>
                <a:lnTo>
                  <a:pt x="3049" y="3930"/>
                </a:lnTo>
                <a:lnTo>
                  <a:pt x="3049" y="3216"/>
                </a:lnTo>
                <a:lnTo>
                  <a:pt x="1" y="3216"/>
                </a:lnTo>
                <a:lnTo>
                  <a:pt x="1" y="5359"/>
                </a:lnTo>
                <a:lnTo>
                  <a:pt x="1191" y="5359"/>
                </a:lnTo>
                <a:lnTo>
                  <a:pt x="1191" y="6121"/>
                </a:lnTo>
                <a:lnTo>
                  <a:pt x="1" y="6121"/>
                </a:lnTo>
                <a:lnTo>
                  <a:pt x="1" y="8265"/>
                </a:lnTo>
                <a:lnTo>
                  <a:pt x="1191" y="8265"/>
                </a:lnTo>
                <a:lnTo>
                  <a:pt x="1191" y="9098"/>
                </a:lnTo>
                <a:cubicBezTo>
                  <a:pt x="667" y="9241"/>
                  <a:pt x="286" y="9717"/>
                  <a:pt x="286" y="10265"/>
                </a:cubicBezTo>
                <a:cubicBezTo>
                  <a:pt x="286" y="10956"/>
                  <a:pt x="834" y="11480"/>
                  <a:pt x="1501" y="11480"/>
                </a:cubicBezTo>
                <a:cubicBezTo>
                  <a:pt x="2191" y="11480"/>
                  <a:pt x="2739" y="10956"/>
                  <a:pt x="2739" y="10265"/>
                </a:cubicBezTo>
                <a:cubicBezTo>
                  <a:pt x="2739" y="9693"/>
                  <a:pt x="2334" y="9241"/>
                  <a:pt x="1834" y="9098"/>
                </a:cubicBezTo>
                <a:lnTo>
                  <a:pt x="1834" y="8265"/>
                </a:lnTo>
                <a:lnTo>
                  <a:pt x="3025" y="8265"/>
                </a:lnTo>
                <a:lnTo>
                  <a:pt x="3025" y="6121"/>
                </a:lnTo>
                <a:lnTo>
                  <a:pt x="1834" y="6121"/>
                </a:lnTo>
                <a:lnTo>
                  <a:pt x="1834" y="5359"/>
                </a:lnTo>
                <a:lnTo>
                  <a:pt x="3025" y="5359"/>
                </a:lnTo>
                <a:lnTo>
                  <a:pt x="3025" y="4597"/>
                </a:lnTo>
                <a:lnTo>
                  <a:pt x="4216" y="4597"/>
                </a:lnTo>
                <a:lnTo>
                  <a:pt x="4216" y="5359"/>
                </a:lnTo>
                <a:lnTo>
                  <a:pt x="5406" y="5359"/>
                </a:lnTo>
                <a:lnTo>
                  <a:pt x="5406" y="6121"/>
                </a:lnTo>
                <a:lnTo>
                  <a:pt x="4216" y="6121"/>
                </a:lnTo>
                <a:lnTo>
                  <a:pt x="4216" y="8265"/>
                </a:lnTo>
                <a:lnTo>
                  <a:pt x="5406" y="8265"/>
                </a:lnTo>
                <a:lnTo>
                  <a:pt x="5406" y="9098"/>
                </a:lnTo>
                <a:cubicBezTo>
                  <a:pt x="4906" y="9241"/>
                  <a:pt x="4525" y="9717"/>
                  <a:pt x="4525" y="10265"/>
                </a:cubicBezTo>
                <a:cubicBezTo>
                  <a:pt x="4525" y="10956"/>
                  <a:pt x="5049" y="11480"/>
                  <a:pt x="5740" y="11480"/>
                </a:cubicBezTo>
                <a:cubicBezTo>
                  <a:pt x="6430" y="11480"/>
                  <a:pt x="6954" y="10956"/>
                  <a:pt x="6954" y="10265"/>
                </a:cubicBezTo>
                <a:cubicBezTo>
                  <a:pt x="6954" y="9693"/>
                  <a:pt x="6073" y="9098"/>
                  <a:pt x="6073" y="9098"/>
                </a:cubicBezTo>
                <a:lnTo>
                  <a:pt x="6073" y="8265"/>
                </a:lnTo>
                <a:lnTo>
                  <a:pt x="7264" y="8265"/>
                </a:lnTo>
                <a:lnTo>
                  <a:pt x="7264" y="6121"/>
                </a:lnTo>
                <a:lnTo>
                  <a:pt x="6073" y="6121"/>
                </a:lnTo>
                <a:lnTo>
                  <a:pt x="6073" y="5359"/>
                </a:lnTo>
                <a:lnTo>
                  <a:pt x="7264" y="5359"/>
                </a:lnTo>
                <a:lnTo>
                  <a:pt x="7264" y="4597"/>
                </a:lnTo>
                <a:lnTo>
                  <a:pt x="8455" y="4597"/>
                </a:lnTo>
                <a:lnTo>
                  <a:pt x="8455" y="5359"/>
                </a:lnTo>
                <a:lnTo>
                  <a:pt x="9645" y="5359"/>
                </a:lnTo>
                <a:lnTo>
                  <a:pt x="9645" y="6121"/>
                </a:lnTo>
                <a:lnTo>
                  <a:pt x="8455" y="6121"/>
                </a:lnTo>
                <a:lnTo>
                  <a:pt x="8455" y="8265"/>
                </a:lnTo>
                <a:lnTo>
                  <a:pt x="9645" y="8265"/>
                </a:lnTo>
                <a:lnTo>
                  <a:pt x="9645" y="9098"/>
                </a:lnTo>
                <a:cubicBezTo>
                  <a:pt x="9122" y="9241"/>
                  <a:pt x="8740" y="9717"/>
                  <a:pt x="8740" y="10265"/>
                </a:cubicBezTo>
                <a:cubicBezTo>
                  <a:pt x="8740" y="10956"/>
                  <a:pt x="9288" y="11480"/>
                  <a:pt x="9955" y="11480"/>
                </a:cubicBezTo>
                <a:cubicBezTo>
                  <a:pt x="10646" y="11480"/>
                  <a:pt x="11193" y="10956"/>
                  <a:pt x="11193" y="10265"/>
                </a:cubicBezTo>
                <a:cubicBezTo>
                  <a:pt x="11193" y="9693"/>
                  <a:pt x="10789" y="9241"/>
                  <a:pt x="10288" y="9098"/>
                </a:cubicBezTo>
                <a:lnTo>
                  <a:pt x="10288" y="8265"/>
                </a:lnTo>
                <a:lnTo>
                  <a:pt x="11479" y="8265"/>
                </a:lnTo>
                <a:lnTo>
                  <a:pt x="11479" y="6121"/>
                </a:lnTo>
                <a:lnTo>
                  <a:pt x="10288" y="6121"/>
                </a:lnTo>
                <a:lnTo>
                  <a:pt x="10288" y="5359"/>
                </a:lnTo>
                <a:lnTo>
                  <a:pt x="11551" y="5359"/>
                </a:lnTo>
                <a:lnTo>
                  <a:pt x="11551" y="3192"/>
                </a:lnTo>
                <a:lnTo>
                  <a:pt x="8479" y="3192"/>
                </a:lnTo>
                <a:lnTo>
                  <a:pt x="8479" y="3907"/>
                </a:lnTo>
                <a:lnTo>
                  <a:pt x="7288" y="3907"/>
                </a:lnTo>
                <a:lnTo>
                  <a:pt x="7288" y="3192"/>
                </a:lnTo>
                <a:lnTo>
                  <a:pt x="6097" y="3192"/>
                </a:lnTo>
                <a:lnTo>
                  <a:pt x="6097" y="2430"/>
                </a:lnTo>
                <a:lnTo>
                  <a:pt x="7574" y="2430"/>
                </a:lnTo>
                <a:lnTo>
                  <a:pt x="7574" y="1"/>
                </a:lnTo>
                <a:close/>
              </a:path>
            </a:pathLst>
          </a:custGeom>
          <a:solidFill>
            <a:srgbClr val="001D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6F7"/>
              </a:solidFill>
            </a:endParaRPr>
          </a:p>
        </p:txBody>
      </p:sp>
      <p:sp>
        <p:nvSpPr>
          <p:cNvPr id="40" name="Rectángulo 39">
            <a:hlinkClick r:id="rId6" action="ppaction://hlinksldjump"/>
          </p:cNvPr>
          <p:cNvSpPr/>
          <p:nvPr/>
        </p:nvSpPr>
        <p:spPr>
          <a:xfrm>
            <a:off x="2322908" y="2766843"/>
            <a:ext cx="2199248" cy="2152355"/>
          </a:xfrm>
          <a:prstGeom prst="rect">
            <a:avLst/>
          </a:prstGeom>
          <a:solidFill>
            <a:srgbClr val="6AA8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Volkswagen Serial Heavy" panose="02000000000000000000" pitchFamily="50" charset="0"/>
              </a:rPr>
              <a:t>INSPECCIONES DE POLICÍA</a:t>
            </a:r>
          </a:p>
          <a:p>
            <a:pPr algn="ctr"/>
            <a:r>
              <a:rPr lang="es-ES" sz="1600" dirty="0">
                <a:latin typeface="Volkswagen Serial Heavy" panose="02000000000000000000" pitchFamily="50" charset="0"/>
              </a:rPr>
              <a:t>24</a:t>
            </a:r>
          </a:p>
          <a:p>
            <a:pPr algn="ctr"/>
            <a:endParaRPr lang="es-ES" sz="1400" dirty="0">
              <a:latin typeface="Volkswagen Serial Heavy" panose="02000000000000000000" pitchFamily="50" charset="0"/>
            </a:endParaRPr>
          </a:p>
          <a:p>
            <a:pPr algn="ctr"/>
            <a:endParaRPr lang="es-CO" sz="1400" dirty="0">
              <a:latin typeface="Volkswagen Serial Heavy" panose="02000000000000000000" pitchFamily="50" charset="0"/>
            </a:endParaRPr>
          </a:p>
        </p:txBody>
      </p:sp>
      <p:grpSp>
        <p:nvGrpSpPr>
          <p:cNvPr id="63" name="Google Shape;16747;p83"/>
          <p:cNvGrpSpPr/>
          <p:nvPr/>
        </p:nvGrpSpPr>
        <p:grpSpPr>
          <a:xfrm>
            <a:off x="3252777" y="4102380"/>
            <a:ext cx="365344" cy="368785"/>
            <a:chOff x="-60987050" y="2671400"/>
            <a:chExt cx="315850" cy="318825"/>
          </a:xfrm>
          <a:solidFill>
            <a:schemeClr val="bg1"/>
          </a:solidFill>
        </p:grpSpPr>
        <p:sp>
          <p:nvSpPr>
            <p:cNvPr id="64" name="Google Shape;16748;p83"/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749;p83"/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969A3591-36AE-D628-6E16-B0C3DA512911}"/>
              </a:ext>
            </a:extLst>
          </p:cNvPr>
          <p:cNvGrpSpPr/>
          <p:nvPr/>
        </p:nvGrpSpPr>
        <p:grpSpPr>
          <a:xfrm>
            <a:off x="7770128" y="2766844"/>
            <a:ext cx="2199248" cy="2152355"/>
            <a:chOff x="5042590" y="2766844"/>
            <a:chExt cx="2199248" cy="2152355"/>
          </a:xfrm>
        </p:grpSpPr>
        <p:grpSp>
          <p:nvGrpSpPr>
            <p:cNvPr id="44" name="Grupo 43"/>
            <p:cNvGrpSpPr/>
            <p:nvPr/>
          </p:nvGrpSpPr>
          <p:grpSpPr>
            <a:xfrm>
              <a:off x="5042590" y="2766844"/>
              <a:ext cx="2199248" cy="2152355"/>
              <a:chOff x="5866367" y="3826406"/>
              <a:chExt cx="2199248" cy="2152355"/>
            </a:xfrm>
            <a:solidFill>
              <a:srgbClr val="269C38"/>
            </a:solidFill>
          </p:grpSpPr>
          <p:sp>
            <p:nvSpPr>
              <p:cNvPr id="45" name="Rectángulo 44">
                <a:hlinkClick r:id="rId7" action="ppaction://hlinksldjump"/>
              </p:cNvPr>
              <p:cNvSpPr/>
              <p:nvPr/>
            </p:nvSpPr>
            <p:spPr>
              <a:xfrm>
                <a:off x="5866367" y="3826406"/>
                <a:ext cx="2199248" cy="215235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dirty="0">
                    <a:latin typeface="Volkswagen Serial Heavy" panose="02000000000000000000" pitchFamily="50" charset="0"/>
                  </a:rPr>
                  <a:t>CORREGIDURÍAS</a:t>
                </a:r>
              </a:p>
              <a:p>
                <a:pPr algn="ctr"/>
                <a:r>
                  <a:rPr lang="es-ES" sz="1600" dirty="0">
                    <a:latin typeface="Volkswagen Serial Heavy" panose="02000000000000000000" pitchFamily="50" charset="0"/>
                  </a:rPr>
                  <a:t>2</a:t>
                </a:r>
                <a:endParaRPr lang="es-ES" sz="1400" dirty="0">
                  <a:latin typeface="Volkswagen Serial Heavy" panose="02000000000000000000" pitchFamily="50" charset="0"/>
                </a:endParaRPr>
              </a:p>
              <a:p>
                <a:pPr algn="ctr"/>
                <a:endParaRPr lang="es-ES" sz="1400" dirty="0">
                  <a:latin typeface="Volkswagen Serial Heavy" panose="02000000000000000000" pitchFamily="50" charset="0"/>
                </a:endParaRPr>
              </a:p>
              <a:p>
                <a:pPr algn="ctr"/>
                <a:endParaRPr lang="es-CO" sz="1400" dirty="0">
                  <a:latin typeface="Volkswagen Serial Heavy" panose="02000000000000000000" pitchFamily="50" charset="0"/>
                </a:endParaRPr>
              </a:p>
            </p:txBody>
          </p:sp>
          <p:grpSp>
            <p:nvGrpSpPr>
              <p:cNvPr id="46" name="Google Shape;16856;p83"/>
              <p:cNvGrpSpPr/>
              <p:nvPr/>
            </p:nvGrpSpPr>
            <p:grpSpPr>
              <a:xfrm>
                <a:off x="6799258" y="5124623"/>
                <a:ext cx="366556" cy="266508"/>
                <a:chOff x="6479471" y="2085411"/>
                <a:chExt cx="348835" cy="253624"/>
              </a:xfrm>
              <a:grpFill/>
            </p:grpSpPr>
            <p:sp>
              <p:nvSpPr>
                <p:cNvPr id="47" name="Google Shape;16857;p83"/>
                <p:cNvSpPr/>
                <p:nvPr/>
              </p:nvSpPr>
              <p:spPr>
                <a:xfrm>
                  <a:off x="6479471" y="2200291"/>
                  <a:ext cx="38170" cy="22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20" extrusionOk="0">
                      <a:moveTo>
                        <a:pt x="379" y="0"/>
                      </a:moveTo>
                      <a:cubicBezTo>
                        <a:pt x="158" y="0"/>
                        <a:pt x="1" y="189"/>
                        <a:pt x="1" y="378"/>
                      </a:cubicBezTo>
                      <a:cubicBezTo>
                        <a:pt x="1" y="630"/>
                        <a:pt x="190" y="819"/>
                        <a:pt x="379" y="819"/>
                      </a:cubicBezTo>
                      <a:lnTo>
                        <a:pt x="946" y="819"/>
                      </a:lnTo>
                      <a:cubicBezTo>
                        <a:pt x="1166" y="819"/>
                        <a:pt x="1387" y="630"/>
                        <a:pt x="1387" y="378"/>
                      </a:cubicBezTo>
                      <a:cubicBezTo>
                        <a:pt x="1387" y="189"/>
                        <a:pt x="1166" y="0"/>
                        <a:pt x="94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8" name="Google Shape;16858;p83"/>
                <p:cNvGrpSpPr/>
                <p:nvPr/>
              </p:nvGrpSpPr>
              <p:grpSpPr>
                <a:xfrm>
                  <a:off x="6526549" y="2085411"/>
                  <a:ext cx="301757" cy="253624"/>
                  <a:chOff x="-60212825" y="2310675"/>
                  <a:chExt cx="274125" cy="230400"/>
                </a:xfrm>
                <a:grpFill/>
              </p:grpSpPr>
              <p:sp>
                <p:nvSpPr>
                  <p:cNvPr id="50" name="Google Shape;16861;p83"/>
                  <p:cNvSpPr/>
                  <p:nvPr/>
                </p:nvSpPr>
                <p:spPr>
                  <a:xfrm>
                    <a:off x="-60212825" y="2510750"/>
                    <a:ext cx="32325" cy="30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3" h="1213" extrusionOk="0">
                        <a:moveTo>
                          <a:pt x="836" y="0"/>
                        </a:moveTo>
                        <a:cubicBezTo>
                          <a:pt x="725" y="0"/>
                          <a:pt x="615" y="39"/>
                          <a:pt x="536" y="118"/>
                        </a:cubicBezTo>
                        <a:lnTo>
                          <a:pt x="158" y="496"/>
                        </a:lnTo>
                        <a:cubicBezTo>
                          <a:pt x="1" y="654"/>
                          <a:pt x="1" y="906"/>
                          <a:pt x="158" y="1095"/>
                        </a:cubicBezTo>
                        <a:cubicBezTo>
                          <a:pt x="237" y="1174"/>
                          <a:pt x="340" y="1213"/>
                          <a:pt x="442" y="1213"/>
                        </a:cubicBezTo>
                        <a:cubicBezTo>
                          <a:pt x="544" y="1213"/>
                          <a:pt x="647" y="1174"/>
                          <a:pt x="725" y="1095"/>
                        </a:cubicBezTo>
                        <a:lnTo>
                          <a:pt x="1135" y="717"/>
                        </a:lnTo>
                        <a:cubicBezTo>
                          <a:pt x="1293" y="559"/>
                          <a:pt x="1293" y="276"/>
                          <a:pt x="1135" y="118"/>
                        </a:cubicBezTo>
                        <a:cubicBezTo>
                          <a:pt x="1056" y="39"/>
                          <a:pt x="946" y="0"/>
                          <a:pt x="83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16862;p83"/>
                  <p:cNvSpPr/>
                  <p:nvPr/>
                </p:nvSpPr>
                <p:spPr>
                  <a:xfrm>
                    <a:off x="-60012750" y="2310675"/>
                    <a:ext cx="32300" cy="3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2" h="1214" extrusionOk="0">
                        <a:moveTo>
                          <a:pt x="835" y="1"/>
                        </a:moveTo>
                        <a:cubicBezTo>
                          <a:pt x="725" y="1"/>
                          <a:pt x="614" y="40"/>
                          <a:pt x="536" y="119"/>
                        </a:cubicBezTo>
                        <a:lnTo>
                          <a:pt x="126" y="528"/>
                        </a:lnTo>
                        <a:cubicBezTo>
                          <a:pt x="0" y="686"/>
                          <a:pt x="0" y="938"/>
                          <a:pt x="126" y="1096"/>
                        </a:cubicBezTo>
                        <a:cubicBezTo>
                          <a:pt x="205" y="1174"/>
                          <a:pt x="315" y="1214"/>
                          <a:pt x="425" y="1214"/>
                        </a:cubicBezTo>
                        <a:cubicBezTo>
                          <a:pt x="536" y="1214"/>
                          <a:pt x="646" y="1174"/>
                          <a:pt x="725" y="1096"/>
                        </a:cubicBezTo>
                        <a:lnTo>
                          <a:pt x="1134" y="718"/>
                        </a:lnTo>
                        <a:cubicBezTo>
                          <a:pt x="1292" y="560"/>
                          <a:pt x="1292" y="276"/>
                          <a:pt x="1134" y="119"/>
                        </a:cubicBezTo>
                        <a:cubicBezTo>
                          <a:pt x="1056" y="40"/>
                          <a:pt x="945" y="1"/>
                          <a:pt x="83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" name="Google Shape;16863;p83"/>
                  <p:cNvSpPr/>
                  <p:nvPr/>
                </p:nvSpPr>
                <p:spPr>
                  <a:xfrm>
                    <a:off x="-60012750" y="2510750"/>
                    <a:ext cx="32300" cy="30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2" h="1213" extrusionOk="0">
                        <a:moveTo>
                          <a:pt x="425" y="0"/>
                        </a:moveTo>
                        <a:cubicBezTo>
                          <a:pt x="315" y="0"/>
                          <a:pt x="205" y="39"/>
                          <a:pt x="126" y="118"/>
                        </a:cubicBezTo>
                        <a:cubicBezTo>
                          <a:pt x="0" y="276"/>
                          <a:pt x="0" y="559"/>
                          <a:pt x="126" y="717"/>
                        </a:cubicBezTo>
                        <a:lnTo>
                          <a:pt x="536" y="1095"/>
                        </a:lnTo>
                        <a:cubicBezTo>
                          <a:pt x="614" y="1174"/>
                          <a:pt x="725" y="1213"/>
                          <a:pt x="835" y="1213"/>
                        </a:cubicBezTo>
                        <a:cubicBezTo>
                          <a:pt x="945" y="1213"/>
                          <a:pt x="1056" y="1174"/>
                          <a:pt x="1134" y="1095"/>
                        </a:cubicBezTo>
                        <a:cubicBezTo>
                          <a:pt x="1292" y="937"/>
                          <a:pt x="1292" y="654"/>
                          <a:pt x="1134" y="496"/>
                        </a:cubicBezTo>
                        <a:lnTo>
                          <a:pt x="725" y="118"/>
                        </a:lnTo>
                        <a:cubicBezTo>
                          <a:pt x="646" y="39"/>
                          <a:pt x="536" y="0"/>
                          <a:pt x="42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" name="Google Shape;16864;p83"/>
                  <p:cNvSpPr/>
                  <p:nvPr/>
                </p:nvSpPr>
                <p:spPr>
                  <a:xfrm>
                    <a:off x="-60212825" y="2310675"/>
                    <a:ext cx="32325" cy="3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3" h="1214" extrusionOk="0">
                        <a:moveTo>
                          <a:pt x="442" y="1"/>
                        </a:moveTo>
                        <a:cubicBezTo>
                          <a:pt x="340" y="1"/>
                          <a:pt x="237" y="40"/>
                          <a:pt x="158" y="119"/>
                        </a:cubicBezTo>
                        <a:cubicBezTo>
                          <a:pt x="1" y="276"/>
                          <a:pt x="1" y="560"/>
                          <a:pt x="158" y="718"/>
                        </a:cubicBezTo>
                        <a:lnTo>
                          <a:pt x="536" y="1096"/>
                        </a:lnTo>
                        <a:cubicBezTo>
                          <a:pt x="615" y="1174"/>
                          <a:pt x="725" y="1214"/>
                          <a:pt x="836" y="1214"/>
                        </a:cubicBezTo>
                        <a:cubicBezTo>
                          <a:pt x="946" y="1214"/>
                          <a:pt x="1056" y="1174"/>
                          <a:pt x="1135" y="1096"/>
                        </a:cubicBezTo>
                        <a:cubicBezTo>
                          <a:pt x="1293" y="938"/>
                          <a:pt x="1293" y="686"/>
                          <a:pt x="1135" y="528"/>
                        </a:cubicBezTo>
                        <a:lnTo>
                          <a:pt x="725" y="119"/>
                        </a:lnTo>
                        <a:cubicBezTo>
                          <a:pt x="647" y="40"/>
                          <a:pt x="544" y="1"/>
                          <a:pt x="44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" name="Google Shape;16865;p83"/>
                  <p:cNvSpPr/>
                  <p:nvPr/>
                </p:nvSpPr>
                <p:spPr>
                  <a:xfrm>
                    <a:off x="-59974175" y="2415250"/>
                    <a:ext cx="35475" cy="20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820" extrusionOk="0">
                        <a:moveTo>
                          <a:pt x="442" y="0"/>
                        </a:moveTo>
                        <a:cubicBezTo>
                          <a:pt x="221" y="0"/>
                          <a:pt x="1" y="189"/>
                          <a:pt x="1" y="378"/>
                        </a:cubicBezTo>
                        <a:cubicBezTo>
                          <a:pt x="1" y="630"/>
                          <a:pt x="221" y="819"/>
                          <a:pt x="442" y="819"/>
                        </a:cubicBezTo>
                        <a:lnTo>
                          <a:pt x="1009" y="819"/>
                        </a:lnTo>
                        <a:cubicBezTo>
                          <a:pt x="1230" y="819"/>
                          <a:pt x="1387" y="630"/>
                          <a:pt x="1387" y="378"/>
                        </a:cubicBezTo>
                        <a:cubicBezTo>
                          <a:pt x="1419" y="189"/>
                          <a:pt x="1230" y="0"/>
                          <a:pt x="100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7" name="Google Shape;16747;p83"/>
            <p:cNvGrpSpPr/>
            <p:nvPr/>
          </p:nvGrpSpPr>
          <p:grpSpPr>
            <a:xfrm>
              <a:off x="5951428" y="4114103"/>
              <a:ext cx="365344" cy="368785"/>
              <a:chOff x="-60987050" y="2671400"/>
              <a:chExt cx="315850" cy="318825"/>
            </a:xfrm>
            <a:solidFill>
              <a:schemeClr val="bg1"/>
            </a:solidFill>
          </p:grpSpPr>
          <p:sp>
            <p:nvSpPr>
              <p:cNvPr id="68" name="Google Shape;16748;p83"/>
              <p:cNvSpPr/>
              <p:nvPr/>
            </p:nvSpPr>
            <p:spPr>
              <a:xfrm>
                <a:off x="-60987050" y="2671400"/>
                <a:ext cx="315850" cy="318825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12753" extrusionOk="0">
                    <a:moveTo>
                      <a:pt x="6270" y="844"/>
                    </a:moveTo>
                    <a:lnTo>
                      <a:pt x="11783" y="3175"/>
                    </a:lnTo>
                    <a:lnTo>
                      <a:pt x="11783" y="4152"/>
                    </a:lnTo>
                    <a:lnTo>
                      <a:pt x="757" y="4152"/>
                    </a:lnTo>
                    <a:lnTo>
                      <a:pt x="757" y="3175"/>
                    </a:lnTo>
                    <a:lnTo>
                      <a:pt x="6270" y="844"/>
                    </a:lnTo>
                    <a:close/>
                    <a:moveTo>
                      <a:pt x="2552" y="5002"/>
                    </a:moveTo>
                    <a:lnTo>
                      <a:pt x="2552" y="10232"/>
                    </a:lnTo>
                    <a:lnTo>
                      <a:pt x="1733" y="10232"/>
                    </a:lnTo>
                    <a:lnTo>
                      <a:pt x="1733" y="5002"/>
                    </a:lnTo>
                    <a:close/>
                    <a:moveTo>
                      <a:pt x="5041" y="5002"/>
                    </a:moveTo>
                    <a:lnTo>
                      <a:pt x="5041" y="10232"/>
                    </a:lnTo>
                    <a:lnTo>
                      <a:pt x="3403" y="10232"/>
                    </a:lnTo>
                    <a:lnTo>
                      <a:pt x="3403" y="5002"/>
                    </a:lnTo>
                    <a:close/>
                    <a:moveTo>
                      <a:pt x="6711" y="5002"/>
                    </a:moveTo>
                    <a:lnTo>
                      <a:pt x="6711" y="10232"/>
                    </a:lnTo>
                    <a:lnTo>
                      <a:pt x="5860" y="10232"/>
                    </a:lnTo>
                    <a:lnTo>
                      <a:pt x="5860" y="5002"/>
                    </a:lnTo>
                    <a:close/>
                    <a:moveTo>
                      <a:pt x="9168" y="5002"/>
                    </a:moveTo>
                    <a:lnTo>
                      <a:pt x="9168" y="10232"/>
                    </a:lnTo>
                    <a:lnTo>
                      <a:pt x="7530" y="10232"/>
                    </a:lnTo>
                    <a:lnTo>
                      <a:pt x="7530" y="5002"/>
                    </a:lnTo>
                    <a:close/>
                    <a:moveTo>
                      <a:pt x="10838" y="5002"/>
                    </a:moveTo>
                    <a:lnTo>
                      <a:pt x="10838" y="10232"/>
                    </a:lnTo>
                    <a:lnTo>
                      <a:pt x="10019" y="10232"/>
                    </a:lnTo>
                    <a:lnTo>
                      <a:pt x="10019" y="5002"/>
                    </a:lnTo>
                    <a:close/>
                    <a:moveTo>
                      <a:pt x="11374" y="11020"/>
                    </a:moveTo>
                    <a:cubicBezTo>
                      <a:pt x="11594" y="11051"/>
                      <a:pt x="11783" y="11209"/>
                      <a:pt x="11783" y="11461"/>
                    </a:cubicBezTo>
                    <a:lnTo>
                      <a:pt x="11783" y="11870"/>
                    </a:lnTo>
                    <a:lnTo>
                      <a:pt x="757" y="11870"/>
                    </a:lnTo>
                    <a:lnTo>
                      <a:pt x="757" y="11461"/>
                    </a:lnTo>
                    <a:cubicBezTo>
                      <a:pt x="757" y="11209"/>
                      <a:pt x="946" y="11020"/>
                      <a:pt x="1198" y="11020"/>
                    </a:cubicBezTo>
                    <a:close/>
                    <a:moveTo>
                      <a:pt x="6290" y="1"/>
                    </a:moveTo>
                    <a:cubicBezTo>
                      <a:pt x="6238" y="1"/>
                      <a:pt x="6191" y="9"/>
                      <a:pt x="6144" y="25"/>
                    </a:cubicBezTo>
                    <a:lnTo>
                      <a:pt x="252" y="2514"/>
                    </a:lnTo>
                    <a:cubicBezTo>
                      <a:pt x="95" y="2577"/>
                      <a:pt x="0" y="2703"/>
                      <a:pt x="0" y="2892"/>
                    </a:cubicBezTo>
                    <a:lnTo>
                      <a:pt x="0" y="4561"/>
                    </a:lnTo>
                    <a:cubicBezTo>
                      <a:pt x="0" y="4782"/>
                      <a:pt x="189" y="5002"/>
                      <a:pt x="410" y="5002"/>
                    </a:cubicBezTo>
                    <a:lnTo>
                      <a:pt x="946" y="5002"/>
                    </a:lnTo>
                    <a:lnTo>
                      <a:pt x="946" y="10264"/>
                    </a:lnTo>
                    <a:cubicBezTo>
                      <a:pt x="410" y="10390"/>
                      <a:pt x="0" y="10894"/>
                      <a:pt x="0" y="11492"/>
                    </a:cubicBezTo>
                    <a:lnTo>
                      <a:pt x="0" y="12311"/>
                    </a:lnTo>
                    <a:cubicBezTo>
                      <a:pt x="0" y="12532"/>
                      <a:pt x="189" y="12753"/>
                      <a:pt x="410" y="12753"/>
                    </a:cubicBezTo>
                    <a:lnTo>
                      <a:pt x="12256" y="12753"/>
                    </a:lnTo>
                    <a:cubicBezTo>
                      <a:pt x="12476" y="12753"/>
                      <a:pt x="12634" y="12532"/>
                      <a:pt x="12634" y="12311"/>
                    </a:cubicBezTo>
                    <a:lnTo>
                      <a:pt x="12634" y="11492"/>
                    </a:lnTo>
                    <a:cubicBezTo>
                      <a:pt x="12634" y="10894"/>
                      <a:pt x="12256" y="10390"/>
                      <a:pt x="11689" y="10264"/>
                    </a:cubicBezTo>
                    <a:lnTo>
                      <a:pt x="11689" y="5002"/>
                    </a:lnTo>
                    <a:lnTo>
                      <a:pt x="12256" y="5002"/>
                    </a:lnTo>
                    <a:cubicBezTo>
                      <a:pt x="12476" y="5002"/>
                      <a:pt x="12634" y="4782"/>
                      <a:pt x="12634" y="4561"/>
                    </a:cubicBezTo>
                    <a:lnTo>
                      <a:pt x="12634" y="2892"/>
                    </a:lnTo>
                    <a:cubicBezTo>
                      <a:pt x="12602" y="2734"/>
                      <a:pt x="12539" y="2577"/>
                      <a:pt x="12382" y="2514"/>
                    </a:cubicBezTo>
                    <a:lnTo>
                      <a:pt x="6459" y="25"/>
                    </a:lnTo>
                    <a:cubicBezTo>
                      <a:pt x="6396" y="9"/>
                      <a:pt x="6341" y="1"/>
                      <a:pt x="62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6749;p83"/>
              <p:cNvSpPr/>
              <p:nvPr/>
            </p:nvSpPr>
            <p:spPr>
              <a:xfrm>
                <a:off x="-60839775" y="2731075"/>
                <a:ext cx="1972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9" extrusionOk="0">
                    <a:moveTo>
                      <a:pt x="379" y="0"/>
                    </a:moveTo>
                    <a:cubicBezTo>
                      <a:pt x="158" y="0"/>
                      <a:pt x="1" y="190"/>
                      <a:pt x="1" y="379"/>
                    </a:cubicBezTo>
                    <a:cubicBezTo>
                      <a:pt x="1" y="599"/>
                      <a:pt x="158" y="788"/>
                      <a:pt x="379" y="788"/>
                    </a:cubicBezTo>
                    <a:cubicBezTo>
                      <a:pt x="599" y="788"/>
                      <a:pt x="789" y="599"/>
                      <a:pt x="789" y="379"/>
                    </a:cubicBezTo>
                    <a:cubicBezTo>
                      <a:pt x="789" y="190"/>
                      <a:pt x="599" y="0"/>
                      <a:pt x="3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upo 3"/>
          <p:cNvGrpSpPr/>
          <p:nvPr/>
        </p:nvGrpSpPr>
        <p:grpSpPr>
          <a:xfrm>
            <a:off x="5044973" y="2766846"/>
            <a:ext cx="2199248" cy="2152353"/>
            <a:chOff x="7762272" y="2769545"/>
            <a:chExt cx="2199248" cy="2152353"/>
          </a:xfrm>
        </p:grpSpPr>
        <p:sp>
          <p:nvSpPr>
            <p:cNvPr id="57" name="Rectángulo 56">
              <a:hlinkClick r:id="rId8" action="ppaction://hlinksldjump"/>
              <a:extLst>
                <a:ext uri="{FF2B5EF4-FFF2-40B4-BE49-F238E27FC236}">
                  <a16:creationId xmlns:a16="http://schemas.microsoft.com/office/drawing/2014/main" id="{92A7CF0C-1956-79CA-AFB0-1964F51DA1CD}"/>
                </a:ext>
              </a:extLst>
            </p:cNvPr>
            <p:cNvSpPr/>
            <p:nvPr/>
          </p:nvSpPr>
          <p:spPr>
            <a:xfrm>
              <a:off x="7762272" y="2769545"/>
              <a:ext cx="2199248" cy="2152353"/>
            </a:xfrm>
            <a:prstGeom prst="rect">
              <a:avLst/>
            </a:prstGeom>
            <a:solidFill>
              <a:srgbClr val="00833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latin typeface="Volkswagen Serial Heavy" panose="02000000000000000000" pitchFamily="50" charset="0"/>
                </a:rPr>
                <a:t>COMISARÍAS DE FAMILIA</a:t>
              </a:r>
            </a:p>
            <a:p>
              <a:pPr algn="ctr"/>
              <a:r>
                <a:rPr lang="es-ES" sz="1600" dirty="0">
                  <a:latin typeface="Volkswagen Serial Heavy" panose="02000000000000000000" pitchFamily="50" charset="0"/>
                </a:rPr>
                <a:t>17</a:t>
              </a:r>
              <a:endParaRPr lang="es-ES" sz="1400" dirty="0">
                <a:latin typeface="Volkswagen Serial Heavy" panose="02000000000000000000" pitchFamily="50" charset="0"/>
              </a:endParaRPr>
            </a:p>
            <a:p>
              <a:pPr algn="ctr"/>
              <a:endParaRPr lang="es-ES" sz="1400" dirty="0">
                <a:latin typeface="Volkswagen Serial Heavy" panose="02000000000000000000" pitchFamily="50" charset="0"/>
              </a:endParaRPr>
            </a:p>
            <a:p>
              <a:pPr algn="ctr"/>
              <a:endParaRPr lang="es-CO" sz="1400" dirty="0">
                <a:latin typeface="Volkswagen Serial Heavy" panose="02000000000000000000" pitchFamily="50" charset="0"/>
              </a:endParaRPr>
            </a:p>
          </p:txBody>
        </p:sp>
        <p:grpSp>
          <p:nvGrpSpPr>
            <p:cNvPr id="34" name="Google Shape;19132;p93"/>
            <p:cNvGrpSpPr/>
            <p:nvPr/>
          </p:nvGrpSpPr>
          <p:grpSpPr>
            <a:xfrm>
              <a:off x="8679987" y="4079599"/>
              <a:ext cx="353465" cy="354849"/>
              <a:chOff x="6894725" y="3524525"/>
              <a:chExt cx="408725" cy="410325"/>
            </a:xfrm>
            <a:solidFill>
              <a:schemeClr val="bg1"/>
            </a:solidFill>
          </p:grpSpPr>
          <p:sp>
            <p:nvSpPr>
              <p:cNvPr id="35" name="Google Shape;19133;p93"/>
              <p:cNvSpPr/>
              <p:nvPr/>
            </p:nvSpPr>
            <p:spPr>
              <a:xfrm>
                <a:off x="6894725" y="3524525"/>
                <a:ext cx="408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16349" h="6733" extrusionOk="0">
                    <a:moveTo>
                      <a:pt x="3047" y="964"/>
                    </a:moveTo>
                    <a:cubicBezTo>
                      <a:pt x="3297" y="964"/>
                      <a:pt x="3542" y="1061"/>
                      <a:pt x="3726" y="1245"/>
                    </a:cubicBezTo>
                    <a:cubicBezTo>
                      <a:pt x="4002" y="1521"/>
                      <a:pt x="4084" y="1934"/>
                      <a:pt x="3934" y="2294"/>
                    </a:cubicBezTo>
                    <a:cubicBezTo>
                      <a:pt x="3786" y="2653"/>
                      <a:pt x="3435" y="2887"/>
                      <a:pt x="3047" y="2887"/>
                    </a:cubicBezTo>
                    <a:cubicBezTo>
                      <a:pt x="2515" y="2887"/>
                      <a:pt x="2085" y="2457"/>
                      <a:pt x="2085" y="1925"/>
                    </a:cubicBezTo>
                    <a:cubicBezTo>
                      <a:pt x="2085" y="1537"/>
                      <a:pt x="2319" y="1185"/>
                      <a:pt x="2678" y="1037"/>
                    </a:cubicBezTo>
                    <a:cubicBezTo>
                      <a:pt x="2797" y="988"/>
                      <a:pt x="2923" y="964"/>
                      <a:pt x="3047" y="964"/>
                    </a:cubicBezTo>
                    <a:close/>
                    <a:moveTo>
                      <a:pt x="8175" y="964"/>
                    </a:moveTo>
                    <a:cubicBezTo>
                      <a:pt x="8426" y="964"/>
                      <a:pt x="8671" y="1061"/>
                      <a:pt x="8855" y="1245"/>
                    </a:cubicBezTo>
                    <a:cubicBezTo>
                      <a:pt x="9130" y="1521"/>
                      <a:pt x="9212" y="1934"/>
                      <a:pt x="9063" y="2294"/>
                    </a:cubicBezTo>
                    <a:cubicBezTo>
                      <a:pt x="8914" y="2653"/>
                      <a:pt x="8564" y="2887"/>
                      <a:pt x="8174" y="2887"/>
                    </a:cubicBezTo>
                    <a:cubicBezTo>
                      <a:pt x="7644" y="2887"/>
                      <a:pt x="7213" y="2457"/>
                      <a:pt x="7213" y="1925"/>
                    </a:cubicBezTo>
                    <a:cubicBezTo>
                      <a:pt x="7213" y="1537"/>
                      <a:pt x="7448" y="1185"/>
                      <a:pt x="7806" y="1037"/>
                    </a:cubicBezTo>
                    <a:cubicBezTo>
                      <a:pt x="7926" y="988"/>
                      <a:pt x="8051" y="964"/>
                      <a:pt x="8175" y="964"/>
                    </a:cubicBezTo>
                    <a:close/>
                    <a:moveTo>
                      <a:pt x="13303" y="964"/>
                    </a:moveTo>
                    <a:cubicBezTo>
                      <a:pt x="13553" y="964"/>
                      <a:pt x="13800" y="1061"/>
                      <a:pt x="13984" y="1245"/>
                    </a:cubicBezTo>
                    <a:cubicBezTo>
                      <a:pt x="14257" y="1521"/>
                      <a:pt x="14341" y="1934"/>
                      <a:pt x="14191" y="2294"/>
                    </a:cubicBezTo>
                    <a:cubicBezTo>
                      <a:pt x="14042" y="2653"/>
                      <a:pt x="13692" y="2887"/>
                      <a:pt x="13303" y="2887"/>
                    </a:cubicBezTo>
                    <a:cubicBezTo>
                      <a:pt x="12772" y="2887"/>
                      <a:pt x="12342" y="2457"/>
                      <a:pt x="12342" y="1925"/>
                    </a:cubicBezTo>
                    <a:cubicBezTo>
                      <a:pt x="12342" y="1537"/>
                      <a:pt x="12576" y="1185"/>
                      <a:pt x="12935" y="1037"/>
                    </a:cubicBezTo>
                    <a:cubicBezTo>
                      <a:pt x="13054" y="988"/>
                      <a:pt x="13179" y="964"/>
                      <a:pt x="13303" y="964"/>
                    </a:cubicBezTo>
                    <a:close/>
                    <a:moveTo>
                      <a:pt x="3045" y="3845"/>
                    </a:moveTo>
                    <a:cubicBezTo>
                      <a:pt x="4136" y="3845"/>
                      <a:pt x="5041" y="4685"/>
                      <a:pt x="5123" y="5772"/>
                    </a:cubicBezTo>
                    <a:lnTo>
                      <a:pt x="967" y="5772"/>
                    </a:lnTo>
                    <a:cubicBezTo>
                      <a:pt x="1049" y="4685"/>
                      <a:pt x="1956" y="3845"/>
                      <a:pt x="3045" y="3845"/>
                    </a:cubicBezTo>
                    <a:close/>
                    <a:moveTo>
                      <a:pt x="8174" y="3845"/>
                    </a:moveTo>
                    <a:cubicBezTo>
                      <a:pt x="9264" y="3845"/>
                      <a:pt x="10170" y="4685"/>
                      <a:pt x="10252" y="5772"/>
                    </a:cubicBezTo>
                    <a:lnTo>
                      <a:pt x="6096" y="5772"/>
                    </a:lnTo>
                    <a:cubicBezTo>
                      <a:pt x="6178" y="4685"/>
                      <a:pt x="7084" y="3845"/>
                      <a:pt x="8174" y="3845"/>
                    </a:cubicBezTo>
                    <a:close/>
                    <a:moveTo>
                      <a:pt x="13303" y="3845"/>
                    </a:moveTo>
                    <a:cubicBezTo>
                      <a:pt x="14392" y="3845"/>
                      <a:pt x="15299" y="4685"/>
                      <a:pt x="15381" y="5772"/>
                    </a:cubicBezTo>
                    <a:lnTo>
                      <a:pt x="11224" y="5772"/>
                    </a:lnTo>
                    <a:cubicBezTo>
                      <a:pt x="11306" y="4685"/>
                      <a:pt x="12211" y="3845"/>
                      <a:pt x="13303" y="3845"/>
                    </a:cubicBezTo>
                    <a:close/>
                    <a:moveTo>
                      <a:pt x="3047" y="1"/>
                    </a:moveTo>
                    <a:cubicBezTo>
                      <a:pt x="2281" y="1"/>
                      <a:pt x="1588" y="455"/>
                      <a:pt x="1284" y="1156"/>
                    </a:cubicBezTo>
                    <a:cubicBezTo>
                      <a:pt x="978" y="1858"/>
                      <a:pt x="1117" y="2673"/>
                      <a:pt x="1638" y="3233"/>
                    </a:cubicBezTo>
                    <a:cubicBezTo>
                      <a:pt x="632" y="3758"/>
                      <a:pt x="2" y="4798"/>
                      <a:pt x="1" y="5932"/>
                    </a:cubicBezTo>
                    <a:lnTo>
                      <a:pt x="1" y="6252"/>
                    </a:lnTo>
                    <a:cubicBezTo>
                      <a:pt x="1" y="6518"/>
                      <a:pt x="216" y="6733"/>
                      <a:pt x="483" y="6733"/>
                    </a:cubicBezTo>
                    <a:lnTo>
                      <a:pt x="15867" y="6733"/>
                    </a:lnTo>
                    <a:cubicBezTo>
                      <a:pt x="16133" y="6733"/>
                      <a:pt x="16349" y="6518"/>
                      <a:pt x="16349" y="6252"/>
                    </a:cubicBezTo>
                    <a:lnTo>
                      <a:pt x="16349" y="5932"/>
                    </a:lnTo>
                    <a:cubicBezTo>
                      <a:pt x="16347" y="4798"/>
                      <a:pt x="15716" y="3758"/>
                      <a:pt x="14711" y="3233"/>
                    </a:cubicBezTo>
                    <a:cubicBezTo>
                      <a:pt x="15233" y="2673"/>
                      <a:pt x="15372" y="1858"/>
                      <a:pt x="15066" y="1156"/>
                    </a:cubicBezTo>
                    <a:cubicBezTo>
                      <a:pt x="14760" y="455"/>
                      <a:pt x="14068" y="1"/>
                      <a:pt x="13303" y="1"/>
                    </a:cubicBezTo>
                    <a:cubicBezTo>
                      <a:pt x="12538" y="1"/>
                      <a:pt x="11845" y="455"/>
                      <a:pt x="11539" y="1156"/>
                    </a:cubicBezTo>
                    <a:cubicBezTo>
                      <a:pt x="11235" y="1858"/>
                      <a:pt x="11374" y="2673"/>
                      <a:pt x="11895" y="3233"/>
                    </a:cubicBezTo>
                    <a:cubicBezTo>
                      <a:pt x="11424" y="3480"/>
                      <a:pt x="11025" y="3845"/>
                      <a:pt x="10738" y="4292"/>
                    </a:cubicBezTo>
                    <a:cubicBezTo>
                      <a:pt x="10451" y="3845"/>
                      <a:pt x="10053" y="3480"/>
                      <a:pt x="9583" y="3233"/>
                    </a:cubicBezTo>
                    <a:cubicBezTo>
                      <a:pt x="10104" y="2673"/>
                      <a:pt x="10243" y="1858"/>
                      <a:pt x="9937" y="1156"/>
                    </a:cubicBezTo>
                    <a:cubicBezTo>
                      <a:pt x="9631" y="455"/>
                      <a:pt x="8940" y="1"/>
                      <a:pt x="8174" y="1"/>
                    </a:cubicBezTo>
                    <a:cubicBezTo>
                      <a:pt x="7410" y="1"/>
                      <a:pt x="6717" y="455"/>
                      <a:pt x="6412" y="1156"/>
                    </a:cubicBezTo>
                    <a:cubicBezTo>
                      <a:pt x="6106" y="1858"/>
                      <a:pt x="6245" y="2673"/>
                      <a:pt x="6767" y="3233"/>
                    </a:cubicBezTo>
                    <a:cubicBezTo>
                      <a:pt x="6295" y="3480"/>
                      <a:pt x="5898" y="3845"/>
                      <a:pt x="5611" y="4292"/>
                    </a:cubicBezTo>
                    <a:cubicBezTo>
                      <a:pt x="5323" y="3845"/>
                      <a:pt x="4924" y="3480"/>
                      <a:pt x="4454" y="3233"/>
                    </a:cubicBezTo>
                    <a:cubicBezTo>
                      <a:pt x="4976" y="2673"/>
                      <a:pt x="5115" y="1858"/>
                      <a:pt x="4809" y="1156"/>
                    </a:cubicBezTo>
                    <a:cubicBezTo>
                      <a:pt x="4504" y="455"/>
                      <a:pt x="3811" y="1"/>
                      <a:pt x="30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134;p93"/>
              <p:cNvSpPr/>
              <p:nvPr/>
            </p:nvSpPr>
            <p:spPr>
              <a:xfrm>
                <a:off x="7006950" y="3718500"/>
                <a:ext cx="184325" cy="216350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8654" extrusionOk="0">
                    <a:moveTo>
                      <a:pt x="3684" y="961"/>
                    </a:moveTo>
                    <a:cubicBezTo>
                      <a:pt x="4060" y="961"/>
                      <a:pt x="4429" y="1108"/>
                      <a:pt x="4706" y="1384"/>
                    </a:cubicBezTo>
                    <a:cubicBezTo>
                      <a:pt x="5117" y="1797"/>
                      <a:pt x="5242" y="2417"/>
                      <a:pt x="5018" y="2956"/>
                    </a:cubicBezTo>
                    <a:cubicBezTo>
                      <a:pt x="4795" y="3495"/>
                      <a:pt x="4268" y="3846"/>
                      <a:pt x="3685" y="3846"/>
                    </a:cubicBezTo>
                    <a:cubicBezTo>
                      <a:pt x="2888" y="3846"/>
                      <a:pt x="2244" y="3200"/>
                      <a:pt x="2242" y="2404"/>
                    </a:cubicBezTo>
                    <a:cubicBezTo>
                      <a:pt x="2242" y="1821"/>
                      <a:pt x="2594" y="1295"/>
                      <a:pt x="3133" y="1071"/>
                    </a:cubicBezTo>
                    <a:cubicBezTo>
                      <a:pt x="3311" y="997"/>
                      <a:pt x="3498" y="961"/>
                      <a:pt x="3684" y="961"/>
                    </a:cubicBezTo>
                    <a:close/>
                    <a:moveTo>
                      <a:pt x="3685" y="4808"/>
                    </a:moveTo>
                    <a:cubicBezTo>
                      <a:pt x="5188" y="4808"/>
                      <a:pt x="6409" y="6030"/>
                      <a:pt x="6409" y="7532"/>
                    </a:cubicBezTo>
                    <a:lnTo>
                      <a:pt x="6409" y="7693"/>
                    </a:lnTo>
                    <a:lnTo>
                      <a:pt x="961" y="7693"/>
                    </a:lnTo>
                    <a:lnTo>
                      <a:pt x="961" y="7532"/>
                    </a:lnTo>
                    <a:cubicBezTo>
                      <a:pt x="961" y="6030"/>
                      <a:pt x="2182" y="4808"/>
                      <a:pt x="3685" y="4808"/>
                    </a:cubicBezTo>
                    <a:close/>
                    <a:moveTo>
                      <a:pt x="3685" y="0"/>
                    </a:moveTo>
                    <a:cubicBezTo>
                      <a:pt x="2360" y="0"/>
                      <a:pt x="1283" y="1080"/>
                      <a:pt x="1283" y="2404"/>
                    </a:cubicBezTo>
                    <a:cubicBezTo>
                      <a:pt x="1282" y="3095"/>
                      <a:pt x="1579" y="3751"/>
                      <a:pt x="2099" y="4206"/>
                    </a:cubicBezTo>
                    <a:cubicBezTo>
                      <a:pt x="859" y="4801"/>
                      <a:pt x="0" y="6068"/>
                      <a:pt x="0" y="7532"/>
                    </a:cubicBezTo>
                    <a:lnTo>
                      <a:pt x="0" y="8174"/>
                    </a:lnTo>
                    <a:cubicBezTo>
                      <a:pt x="0" y="8439"/>
                      <a:pt x="216" y="8654"/>
                      <a:pt x="481" y="8654"/>
                    </a:cubicBezTo>
                    <a:lnTo>
                      <a:pt x="6892" y="8654"/>
                    </a:lnTo>
                    <a:cubicBezTo>
                      <a:pt x="7157" y="8654"/>
                      <a:pt x="7372" y="8439"/>
                      <a:pt x="7372" y="8174"/>
                    </a:cubicBezTo>
                    <a:lnTo>
                      <a:pt x="7372" y="7532"/>
                    </a:lnTo>
                    <a:cubicBezTo>
                      <a:pt x="7372" y="6068"/>
                      <a:pt x="6514" y="4801"/>
                      <a:pt x="5275" y="4206"/>
                    </a:cubicBezTo>
                    <a:lnTo>
                      <a:pt x="5274" y="4206"/>
                    </a:lnTo>
                    <a:cubicBezTo>
                      <a:pt x="5792" y="3751"/>
                      <a:pt x="6090" y="3095"/>
                      <a:pt x="6090" y="2404"/>
                    </a:cubicBezTo>
                    <a:cubicBezTo>
                      <a:pt x="6090" y="1078"/>
                      <a:pt x="5010" y="0"/>
                      <a:pt x="36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8089;p75">
            <a:hlinkClick r:id="rId9" action="ppaction://hlinksldjump"/>
            <a:extLst>
              <a:ext uri="{FF2B5EF4-FFF2-40B4-BE49-F238E27FC236}">
                <a16:creationId xmlns:a16="http://schemas.microsoft.com/office/drawing/2014/main" id="{C59480B3-EFA4-4E1C-FD95-ED97EAB61DCF}"/>
              </a:ext>
            </a:extLst>
          </p:cNvPr>
          <p:cNvSpPr/>
          <p:nvPr/>
        </p:nvSpPr>
        <p:spPr>
          <a:xfrm rot="10800000" flipV="1">
            <a:off x="1321841" y="6282674"/>
            <a:ext cx="288000" cy="324000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001D33"/>
          </a:solidFill>
          <a:ln w="21590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2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520E575-6213-2C67-2F80-35FFCC2861D0}"/>
              </a:ext>
            </a:extLst>
          </p:cNvPr>
          <p:cNvGrpSpPr/>
          <p:nvPr/>
        </p:nvGrpSpPr>
        <p:grpSpPr>
          <a:xfrm>
            <a:off x="6618712" y="2203800"/>
            <a:ext cx="4556254" cy="4453548"/>
            <a:chOff x="3302000" y="472082"/>
            <a:chExt cx="5334000" cy="5393136"/>
          </a:xfrm>
          <a:noFill/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1369562-8DA1-F395-6E2A-798EA36D9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2000" y="472082"/>
              <a:ext cx="5334000" cy="539313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F5CCCDD9-34CB-0FB4-46BA-06D9A85C9F76}"/>
                </a:ext>
              </a:extLst>
            </p:cNvPr>
            <p:cNvSpPr/>
            <p:nvPr/>
          </p:nvSpPr>
          <p:spPr>
            <a:xfrm>
              <a:off x="6217387" y="2908988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8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4436DF6E-7AF0-CA09-A2B5-639FDCC1C93A}"/>
                </a:ext>
              </a:extLst>
            </p:cNvPr>
            <p:cNvSpPr/>
            <p:nvPr/>
          </p:nvSpPr>
          <p:spPr>
            <a:xfrm>
              <a:off x="4780057" y="2572950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9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D2D7D06-C1CE-3BE5-B20E-31E2FC52C79A}"/>
                </a:ext>
              </a:extLst>
            </p:cNvPr>
            <p:cNvSpPr/>
            <p:nvPr/>
          </p:nvSpPr>
          <p:spPr>
            <a:xfrm>
              <a:off x="5340505" y="2202794"/>
              <a:ext cx="4826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10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AC3824D-A397-4F4B-9FEA-2A6EAC2BC76C}"/>
                </a:ext>
              </a:extLst>
            </p:cNvPr>
            <p:cNvSpPr/>
            <p:nvPr/>
          </p:nvSpPr>
          <p:spPr>
            <a:xfrm>
              <a:off x="6675247" y="4309899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7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7592885-45E1-73A2-F6BB-CAE44F5F3F2F}"/>
                </a:ext>
              </a:extLst>
            </p:cNvPr>
            <p:cNvSpPr/>
            <p:nvPr/>
          </p:nvSpPr>
          <p:spPr>
            <a:xfrm>
              <a:off x="5538936" y="4440766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1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6B00483-FFD9-9DF6-F8DC-C053AE028289}"/>
                </a:ext>
              </a:extLst>
            </p:cNvPr>
            <p:cNvSpPr/>
            <p:nvPr/>
          </p:nvSpPr>
          <p:spPr>
            <a:xfrm>
              <a:off x="5469312" y="5117200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2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53B2ED2-3D17-2E37-FC57-51EA2CC986EF}"/>
                </a:ext>
              </a:extLst>
            </p:cNvPr>
            <p:cNvSpPr/>
            <p:nvPr/>
          </p:nvSpPr>
          <p:spPr>
            <a:xfrm>
              <a:off x="5538936" y="3849539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3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B92D3F4-8BB5-86FE-A861-DE60CD5D3E70}"/>
                </a:ext>
              </a:extLst>
            </p:cNvPr>
            <p:cNvSpPr/>
            <p:nvPr/>
          </p:nvSpPr>
          <p:spPr>
            <a:xfrm>
              <a:off x="4904995" y="4036953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4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641D7024-7529-90FA-2AC6-C481FC028D59}"/>
                </a:ext>
              </a:extLst>
            </p:cNvPr>
            <p:cNvSpPr/>
            <p:nvPr/>
          </p:nvSpPr>
          <p:spPr>
            <a:xfrm>
              <a:off x="4469711" y="3544155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5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547481AB-771B-569C-DC24-EC7936872B00}"/>
                </a:ext>
              </a:extLst>
            </p:cNvPr>
            <p:cNvSpPr/>
            <p:nvPr/>
          </p:nvSpPr>
          <p:spPr>
            <a:xfrm>
              <a:off x="5168898" y="3462450"/>
              <a:ext cx="381000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6</a:t>
              </a:r>
            </a:p>
          </p:txBody>
        </p:sp>
      </p:grpSp>
      <p:sp>
        <p:nvSpPr>
          <p:cNvPr id="7" name="Google Shape;8089;p75">
            <a:hlinkClick r:id="rId4" action="ppaction://hlinksldjump"/>
          </p:cNvPr>
          <p:cNvSpPr/>
          <p:nvPr/>
        </p:nvSpPr>
        <p:spPr>
          <a:xfrm rot="10800000" flipV="1">
            <a:off x="329812" y="6282674"/>
            <a:ext cx="288000" cy="324000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001D33"/>
          </a:solidFill>
          <a:ln w="21590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89CFAFBE-43EE-F775-E8A6-6748FB2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38" y="800321"/>
            <a:ext cx="6988896" cy="569769"/>
          </a:xfrm>
        </p:spPr>
        <p:txBody>
          <a:bodyPr>
            <a:normAutofit/>
          </a:bodyPr>
          <a:lstStyle/>
          <a:p>
            <a:r>
              <a:rPr lang="es-ES" sz="3200" i="1" dirty="0">
                <a:solidFill>
                  <a:srgbClr val="102335"/>
                </a:solidFill>
                <a:latin typeface="Volkswagen Serial Heavy" panose="02000000000000000000" pitchFamily="50" charset="0"/>
              </a:rPr>
              <a:t>INSPECCIONES DE POLICÍA </a:t>
            </a:r>
            <a:endParaRPr lang="es-CO" i="1" dirty="0">
              <a:solidFill>
                <a:srgbClr val="102335"/>
              </a:solidFill>
              <a:latin typeface="Volkswagen Serial Heavy" panose="02000000000000000000" pitchFamily="50" charset="0"/>
            </a:endParaRPr>
          </a:p>
        </p:txBody>
      </p:sp>
      <p:grpSp>
        <p:nvGrpSpPr>
          <p:cNvPr id="92" name="Grupo 91">
            <a:extLst>
              <a:ext uri="{FF2B5EF4-FFF2-40B4-BE49-F238E27FC236}">
                <a16:creationId xmlns:a16="http://schemas.microsoft.com/office/drawing/2014/main" id="{7404F62F-8E7F-F9CB-D011-D4EF65C1F9FB}"/>
              </a:ext>
            </a:extLst>
          </p:cNvPr>
          <p:cNvGrpSpPr/>
          <p:nvPr/>
        </p:nvGrpSpPr>
        <p:grpSpPr>
          <a:xfrm>
            <a:off x="644933" y="2205750"/>
            <a:ext cx="5129757" cy="4429424"/>
            <a:chOff x="1383736" y="1750541"/>
            <a:chExt cx="5129757" cy="4429424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6BE155F0-F7B3-E58A-3A80-EE8505CB0CA8}"/>
                </a:ext>
              </a:extLst>
            </p:cNvPr>
            <p:cNvGrpSpPr/>
            <p:nvPr/>
          </p:nvGrpSpPr>
          <p:grpSpPr>
            <a:xfrm>
              <a:off x="2825870" y="1750541"/>
              <a:ext cx="3687623" cy="4429424"/>
              <a:chOff x="683844" y="1126972"/>
              <a:chExt cx="3765287" cy="4788113"/>
            </a:xfrm>
          </p:grpSpPr>
          <p:pic>
            <p:nvPicPr>
              <p:cNvPr id="42" name="Imagen 41">
                <a:extLst>
                  <a:ext uri="{FF2B5EF4-FFF2-40B4-BE49-F238E27FC236}">
                    <a16:creationId xmlns:a16="http://schemas.microsoft.com/office/drawing/2014/main" id="{9D2B4C28-D1A9-C78F-52C1-5A0D4C6798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24387"/>
              <a:stretch/>
            </p:blipFill>
            <p:spPr>
              <a:xfrm>
                <a:off x="683844" y="1126972"/>
                <a:ext cx="3765287" cy="47881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id="{928FB58F-2111-20E4-9B74-B8A1B3C4D50A}"/>
                  </a:ext>
                </a:extLst>
              </p:cNvPr>
              <p:cNvSpPr/>
              <p:nvPr/>
            </p:nvSpPr>
            <p:spPr>
              <a:xfrm>
                <a:off x="3691486" y="1389380"/>
                <a:ext cx="757645" cy="992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6015F542-55F4-2370-89EB-B9C8B411659A}"/>
                </a:ext>
              </a:extLst>
            </p:cNvPr>
            <p:cNvSpPr/>
            <p:nvPr/>
          </p:nvSpPr>
          <p:spPr>
            <a:xfrm flipH="1">
              <a:off x="4996481" y="3475144"/>
              <a:ext cx="1236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dirty="0">
                  <a:solidFill>
                    <a:schemeClr val="bg1"/>
                  </a:solidFill>
                  <a:latin typeface="Webdings" panose="05030102010509060703" pitchFamily="18" charset="2"/>
                </a:rPr>
                <a:t></a:t>
              </a:r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38A0434B-53B9-53C8-124A-62F7AD36B6F6}"/>
                </a:ext>
              </a:extLst>
            </p:cNvPr>
            <p:cNvSpPr/>
            <p:nvPr/>
          </p:nvSpPr>
          <p:spPr>
            <a:xfrm flipH="1">
              <a:off x="5665074" y="3649666"/>
              <a:ext cx="1236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dirty="0">
                  <a:solidFill>
                    <a:schemeClr val="bg1"/>
                  </a:solidFill>
                  <a:latin typeface="Webdings" panose="05030102010509060703" pitchFamily="18" charset="2"/>
                </a:rPr>
                <a:t></a:t>
              </a:r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82CD508-724C-C83E-A8AF-5870A1B1E857}"/>
                </a:ext>
              </a:extLst>
            </p:cNvPr>
            <p:cNvSpPr/>
            <p:nvPr/>
          </p:nvSpPr>
          <p:spPr>
            <a:xfrm flipH="1">
              <a:off x="5281615" y="4040497"/>
              <a:ext cx="1236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dirty="0">
                  <a:solidFill>
                    <a:schemeClr val="bg1"/>
                  </a:solidFill>
                  <a:latin typeface="Webdings" panose="05030102010509060703" pitchFamily="18" charset="2"/>
                </a:rPr>
                <a:t></a:t>
              </a:r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A05ABC4A-E3B2-DFAB-C879-381148338027}"/>
                </a:ext>
              </a:extLst>
            </p:cNvPr>
            <p:cNvSpPr/>
            <p:nvPr/>
          </p:nvSpPr>
          <p:spPr>
            <a:xfrm flipH="1">
              <a:off x="4949779" y="4726298"/>
              <a:ext cx="1236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dirty="0">
                  <a:solidFill>
                    <a:schemeClr val="bg1"/>
                  </a:solidFill>
                  <a:latin typeface="Webdings" panose="05030102010509060703" pitchFamily="18" charset="2"/>
                </a:rPr>
                <a:t></a:t>
              </a:r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6F277A11-5224-6E8D-9FCD-E981E955976F}"/>
                </a:ext>
              </a:extLst>
            </p:cNvPr>
            <p:cNvSpPr/>
            <p:nvPr/>
          </p:nvSpPr>
          <p:spPr>
            <a:xfrm>
              <a:off x="1694658" y="3600053"/>
              <a:ext cx="977723" cy="21326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11, 12</a:t>
              </a:r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BEBE8FE1-C1D7-F850-ADBD-C3AC10C8567F}"/>
                </a:ext>
              </a:extLst>
            </p:cNvPr>
            <p:cNvSpPr/>
            <p:nvPr/>
          </p:nvSpPr>
          <p:spPr>
            <a:xfrm>
              <a:off x="1391414" y="3818750"/>
              <a:ext cx="1094611" cy="213246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16, 18, 19, 23</a:t>
              </a:r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7A6DC412-7770-D13D-52F9-73EF08B58A74}"/>
                </a:ext>
              </a:extLst>
            </p:cNvPr>
            <p:cNvSpPr/>
            <p:nvPr/>
          </p:nvSpPr>
          <p:spPr>
            <a:xfrm>
              <a:off x="1383736" y="4127540"/>
              <a:ext cx="1094611" cy="213246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17, 20, 21, 22</a:t>
              </a: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618A72B0-3CAD-F79F-B98F-C8E14066681B}"/>
                </a:ext>
              </a:extLst>
            </p:cNvPr>
            <p:cNvSpPr/>
            <p:nvPr/>
          </p:nvSpPr>
          <p:spPr>
            <a:xfrm>
              <a:off x="1383736" y="4857263"/>
              <a:ext cx="1094611" cy="213246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olkswagen Serial" panose="02000000000000000000" pitchFamily="50" charset="0"/>
                </a:rPr>
                <a:t>13, 14, 15, 24</a:t>
              </a:r>
            </a:p>
          </p:txBody>
        </p:sp>
        <p:cxnSp>
          <p:nvCxnSpPr>
            <p:cNvPr id="82" name="Conector recto de flecha 81">
              <a:extLst>
                <a:ext uri="{FF2B5EF4-FFF2-40B4-BE49-F238E27FC236}">
                  <a16:creationId xmlns:a16="http://schemas.microsoft.com/office/drawing/2014/main" id="{AD3DEF29-0432-BC99-D0F8-6FCDE00BB4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6025" y="3692395"/>
              <a:ext cx="2317522" cy="1428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de flecha 83">
              <a:extLst>
                <a:ext uri="{FF2B5EF4-FFF2-40B4-BE49-F238E27FC236}">
                  <a16:creationId xmlns:a16="http://schemas.microsoft.com/office/drawing/2014/main" id="{EFFC6F5B-998D-8139-FD3F-0ED7CA4AC3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6025" y="3914294"/>
              <a:ext cx="3054390" cy="1431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de flecha 85">
              <a:extLst>
                <a:ext uri="{FF2B5EF4-FFF2-40B4-BE49-F238E27FC236}">
                  <a16:creationId xmlns:a16="http://schemas.microsoft.com/office/drawing/2014/main" id="{35BECE23-BF32-75FB-AD80-E5004C5920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8405" y="4225163"/>
              <a:ext cx="2617397" cy="1428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cto de flecha 89">
              <a:extLst>
                <a:ext uri="{FF2B5EF4-FFF2-40B4-BE49-F238E27FC236}">
                  <a16:creationId xmlns:a16="http://schemas.microsoft.com/office/drawing/2014/main" id="{B8EBB56D-4069-B9F8-8247-4E49C6C796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7931" y="4954470"/>
              <a:ext cx="2319905" cy="941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Google Shape;8089;p75">
            <a:hlinkClick r:id="" action="ppaction://hlinkshowjump?jump=nextslide"/>
          </p:cNvPr>
          <p:cNvSpPr/>
          <p:nvPr/>
        </p:nvSpPr>
        <p:spPr>
          <a:xfrm>
            <a:off x="11654308" y="6318370"/>
            <a:ext cx="288000" cy="324000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001D33"/>
          </a:solidFill>
          <a:ln w="21590" cap="flat" cmpd="sng">
            <a:solidFill>
              <a:srgbClr val="102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Título 3">
            <a:extLst>
              <a:ext uri="{FF2B5EF4-FFF2-40B4-BE49-F238E27FC236}">
                <a16:creationId xmlns:a16="http://schemas.microsoft.com/office/drawing/2014/main" id="{FA27A580-DAEE-F94D-0A9A-B4B888AD9771}"/>
              </a:ext>
            </a:extLst>
          </p:cNvPr>
          <p:cNvSpPr txBox="1">
            <a:spLocks/>
          </p:cNvSpPr>
          <p:nvPr/>
        </p:nvSpPr>
        <p:spPr>
          <a:xfrm>
            <a:off x="6174001" y="1467522"/>
            <a:ext cx="2969384" cy="600147"/>
          </a:xfrm>
          <a:prstGeom prst="roundRect">
            <a:avLst/>
          </a:prstGeom>
          <a:ln w="12700">
            <a:solidFill>
              <a:srgbClr val="001D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200" i="1" u="sng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JURISDICCIÓN POR LOCALIDAD</a:t>
            </a:r>
            <a:endParaRPr lang="es-CO" sz="1200" i="1" u="sng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  <p:sp>
        <p:nvSpPr>
          <p:cNvPr id="94" name="Título 3">
            <a:extLst>
              <a:ext uri="{FF2B5EF4-FFF2-40B4-BE49-F238E27FC236}">
                <a16:creationId xmlns:a16="http://schemas.microsoft.com/office/drawing/2014/main" id="{FFF461D1-6259-DBBD-1BAF-49A2AD4C32C6}"/>
              </a:ext>
            </a:extLst>
          </p:cNvPr>
          <p:cNvSpPr txBox="1">
            <a:spLocks/>
          </p:cNvSpPr>
          <p:nvPr/>
        </p:nvSpPr>
        <p:spPr>
          <a:xfrm>
            <a:off x="1735207" y="1459056"/>
            <a:ext cx="2969384" cy="600147"/>
          </a:xfrm>
          <a:prstGeom prst="roundRect">
            <a:avLst/>
          </a:prstGeom>
          <a:ln w="12700">
            <a:solidFill>
              <a:srgbClr val="001D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200" i="1" u="sng" dirty="0">
                <a:solidFill>
                  <a:srgbClr val="6AA842"/>
                </a:solidFill>
                <a:latin typeface="Volkswagen Serial Heavy" panose="02000000000000000000" pitchFamily="50" charset="0"/>
              </a:rPr>
              <a:t>JURISDICCIÓN EN TODO EL DISTRITO</a:t>
            </a:r>
            <a:endParaRPr lang="es-CO" sz="1200" i="1" u="sng" dirty="0">
              <a:solidFill>
                <a:srgbClr val="6AA842"/>
              </a:solidFill>
              <a:latin typeface="Volkswagen Serial Heavy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B3FB3814BFAF4EAD38BD2D44B16EA4" ma:contentTypeVersion="17" ma:contentTypeDescription="Crear nuevo documento." ma:contentTypeScope="" ma:versionID="4b694cb5ca2596731e80d834bfccdbf0">
  <xsd:schema xmlns:xsd="http://www.w3.org/2001/XMLSchema" xmlns:xs="http://www.w3.org/2001/XMLSchema" xmlns:p="http://schemas.microsoft.com/office/2006/metadata/properties" xmlns:ns1="http://schemas.microsoft.com/sharepoint/v3" xmlns:ns2="899e4924-8744-4fd1-a9eb-00d379c55b9c" xmlns:ns3="09a8446c-8ddb-4bf0-9a57-c0e08f312915" targetNamespace="http://schemas.microsoft.com/office/2006/metadata/properties" ma:root="true" ma:fieldsID="d37a8f06d6fe344a49c330ecd8307fcc" ns1:_="" ns2:_="" ns3:_="">
    <xsd:import namespace="http://schemas.microsoft.com/sharepoint/v3"/>
    <xsd:import namespace="899e4924-8744-4fd1-a9eb-00d379c55b9c"/>
    <xsd:import namespace="09a8446c-8ddb-4bf0-9a57-c0e08f3129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Elementos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e4924-8744-4fd1-a9eb-00d379c55b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c4deff92-7be5-4517-9210-2eaa34ab19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Elementos" ma:index="21" ma:displayName="Elementos" ma:format="Dropdown" ma:indexed="true" ma:internalName="Elementos" ma:percentage="FALSE">
      <xsd:simpleType>
        <xsd:restriction base="dms:Number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8446c-8ddb-4bf0-9a57-c0e08f31291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568f98-2b16-402d-aa5f-8af4437a5cac}" ma:internalName="TaxCatchAll" ma:showField="CatchAllData" ma:web="09a8446c-8ddb-4bf0-9a57-c0e08f3129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5B3E20-5025-47DD-80BC-4E88FBED7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99e4924-8744-4fd1-a9eb-00d379c55b9c"/>
    <ds:schemaRef ds:uri="09a8446c-8ddb-4bf0-9a57-c0e08f3129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441E8F-0450-40D8-82CA-17B8C40691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1676</Words>
  <Application>Microsoft Office PowerPoint</Application>
  <PresentationFormat>Panorámica</PresentationFormat>
  <Paragraphs>423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Volkswagen Serial</vt:lpstr>
      <vt:lpstr>Volkswagen Serial Heavy</vt:lpstr>
      <vt:lpstr>Volkswagen Serial Medium</vt:lpstr>
      <vt:lpstr>Webdings</vt:lpstr>
      <vt:lpstr>Wingdings</vt:lpstr>
      <vt:lpstr>Office Theme</vt:lpstr>
      <vt:lpstr>PRESENTACIÓN DE EMPALME  SECRETARÍA DISTRITAL DE GOBIERNO</vt:lpstr>
      <vt:lpstr>CONTENIDO</vt:lpstr>
      <vt:lpstr>DIRECCIONAMIENTO ESTRATÉGICO</vt:lpstr>
      <vt:lpstr>ORGANIGRAMA</vt:lpstr>
      <vt:lpstr>Presentación de PowerPoint</vt:lpstr>
      <vt:lpstr>Presentación de PowerPoint</vt:lpstr>
      <vt:lpstr>OFICINA DE INSPECCIONES Y COMISARÍAS</vt:lpstr>
      <vt:lpstr>OFICINA DE INSPECCIONES Y COMISARÍAS</vt:lpstr>
      <vt:lpstr>INSPECCIONES DE POLICÍA </vt:lpstr>
      <vt:lpstr>COMISARÍAS DE FAMILIA</vt:lpstr>
      <vt:lpstr>CORREGIDURÍAS</vt:lpstr>
      <vt:lpstr>OFICINA DE PARTICIPACIÓN CIUDADANA</vt:lpstr>
      <vt:lpstr>OFICINA DE CULTURA CIUDADANA</vt:lpstr>
      <vt:lpstr>CENTROS DE REHABILITACIÓN</vt:lpstr>
      <vt:lpstr>CUERPO OFICIAL DE BOMBEROS</vt:lpstr>
      <vt:lpstr>CASAS DE JUSTICIA</vt:lpstr>
      <vt:lpstr>INSTANCIAS DE INTERLOCUCIÓN Y COORDINACIÓN</vt:lpstr>
      <vt:lpstr>HITOS</vt:lpstr>
      <vt:lpstr>CENTRO INTÉGRATE</vt:lpstr>
      <vt:lpstr>CENTRO INTÉGRATE</vt:lpstr>
      <vt:lpstr>CONVENIOS EMPRESARIALES MANOS LIBRES</vt:lpstr>
      <vt:lpstr>TEMAS PRIORITARIOS</vt:lpstr>
      <vt:lpstr>OTROS TEMAS APREMIANTES</vt:lpstr>
      <vt:lpstr>Anexo - Planta de Personal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Macia Cure</dc:creator>
  <cp:lastModifiedBy>KARICUE RODRIGUEZ</cp:lastModifiedBy>
  <cp:revision>352</cp:revision>
  <cp:lastPrinted>2023-11-21T21:54:45Z</cp:lastPrinted>
  <dcterms:created xsi:type="dcterms:W3CDTF">2020-01-02T21:18:01Z</dcterms:created>
  <dcterms:modified xsi:type="dcterms:W3CDTF">2024-01-19T19:23:49Z</dcterms:modified>
</cp:coreProperties>
</file>