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0" r:id="rId3"/>
    <p:sldId id="292" r:id="rId4"/>
    <p:sldId id="296" r:id="rId5"/>
    <p:sldId id="262" r:id="rId6"/>
    <p:sldId id="288" r:id="rId7"/>
    <p:sldId id="293" r:id="rId8"/>
    <p:sldId id="294" r:id="rId9"/>
    <p:sldId id="295" r:id="rId10"/>
    <p:sldId id="297" r:id="rId11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ia Torres Saumeth" userId="77642928-bb66-4a10-afd4-20e0042c6610" providerId="ADAL" clId="{E7C92951-E9DB-4953-A568-C506D172DCD4}"/>
    <pc:docChg chg="modSld">
      <pc:chgData name="Patricia Torres Saumeth" userId="77642928-bb66-4a10-afd4-20e0042c6610" providerId="ADAL" clId="{E7C92951-E9DB-4953-A568-C506D172DCD4}" dt="2023-11-22T18:54:15.527" v="22" actId="6549"/>
      <pc:docMkLst>
        <pc:docMk/>
      </pc:docMkLst>
      <pc:sldChg chg="modSp mod">
        <pc:chgData name="Patricia Torres Saumeth" userId="77642928-bb66-4a10-afd4-20e0042c6610" providerId="ADAL" clId="{E7C92951-E9DB-4953-A568-C506D172DCD4}" dt="2023-11-22T18:53:55.140" v="1" actId="20577"/>
        <pc:sldMkLst>
          <pc:docMk/>
          <pc:sldMk cId="2586397712" sldId="288"/>
        </pc:sldMkLst>
        <pc:spChg chg="mod">
          <ac:chgData name="Patricia Torres Saumeth" userId="77642928-bb66-4a10-afd4-20e0042c6610" providerId="ADAL" clId="{E7C92951-E9DB-4953-A568-C506D172DCD4}" dt="2023-11-22T18:53:55.140" v="1" actId="20577"/>
          <ac:spMkLst>
            <pc:docMk/>
            <pc:sldMk cId="2586397712" sldId="288"/>
            <ac:spMk id="7" creationId="{3791754A-318C-4551-A933-35E6E541696A}"/>
          </ac:spMkLst>
        </pc:spChg>
      </pc:sldChg>
      <pc:sldChg chg="modSp mod">
        <pc:chgData name="Patricia Torres Saumeth" userId="77642928-bb66-4a10-afd4-20e0042c6610" providerId="ADAL" clId="{E7C92951-E9DB-4953-A568-C506D172DCD4}" dt="2023-11-22T18:54:15.527" v="22" actId="6549"/>
        <pc:sldMkLst>
          <pc:docMk/>
          <pc:sldMk cId="1336522786" sldId="293"/>
        </pc:sldMkLst>
        <pc:spChg chg="mod">
          <ac:chgData name="Patricia Torres Saumeth" userId="77642928-bb66-4a10-afd4-20e0042c6610" providerId="ADAL" clId="{E7C92951-E9DB-4953-A568-C506D172DCD4}" dt="2023-11-22T18:54:15.527" v="22" actId="6549"/>
          <ac:spMkLst>
            <pc:docMk/>
            <pc:sldMk cId="1336522786" sldId="293"/>
            <ac:spMk id="7" creationId="{3791754A-318C-4551-A933-35E6E541696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7E1A5C-DC04-1492-994F-F92A8B9A4A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10CCCA-39B7-C8C7-E61B-C6B54B4441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EAD0AB-BBBD-F810-538E-4CAEA1BF0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EA5F-7A62-4792-8AED-4125DBE490FD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D2FFB4-4FEF-118F-2A38-68C281A05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B6075-FB00-C8DD-38E5-E2E2B224C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2AAE4-9614-4FB6-A605-2B790A510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51272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309A35-E79E-8110-DA1C-CD67CFFAC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BD2B2A4-5D0C-44C5-4F96-AE5ABCD799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B21AB3-1ED6-E970-481F-E11364557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EA5F-7A62-4792-8AED-4125DBE490FD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E0CF19-808F-B2DD-6B19-3561EB409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6AD46E-99C9-C947-4A98-FD9430B7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2AAE4-9614-4FB6-A605-2B790A510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1656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8660FD5-9E52-F2DD-7A86-D9D3FEAE01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B14E685-BA02-8682-3F25-23C9D59B2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2C6F2D-8BAB-F08E-B265-54559CD46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EA5F-7A62-4792-8AED-4125DBE490FD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F75DD0-4E62-D203-2EBC-BA32A509E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11099E-52E8-D4BB-825D-3E26D8CE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2AAE4-9614-4FB6-A605-2B790A510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53120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F8BC-A74E-489A-977F-A83A227F35B7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53BC5-70B7-4691-BD9D-47FF2C4D3D4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159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F8BC-A74E-489A-977F-A83A227F35B7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53BC5-70B7-4691-BD9D-47FF2C4D3D4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24389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F8BC-A74E-489A-977F-A83A227F35B7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53BC5-70B7-4691-BD9D-47FF2C4D3D4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34574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F8BC-A74E-489A-977F-A83A227F35B7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53BC5-70B7-4691-BD9D-47FF2C4D3D4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31031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F8BC-A74E-489A-977F-A83A227F35B7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53BC5-70B7-4691-BD9D-47FF2C4D3D4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05706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F8BC-A74E-489A-977F-A83A227F35B7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53BC5-70B7-4691-BD9D-47FF2C4D3D4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70391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F8BC-A74E-489A-977F-A83A227F35B7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53BC5-70B7-4691-BD9D-47FF2C4D3D4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627142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F8BC-A74E-489A-977F-A83A227F35B7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53BC5-70B7-4691-BD9D-47FF2C4D3D4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755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B4BFB4-A59C-9FC5-88C2-608BCD249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5301D8-73C6-18B2-3ADD-77DEFDBD8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83B21C-86EF-D067-C9F9-2ED92D241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EA5F-7A62-4792-8AED-4125DBE490FD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6C9CFB-F1C0-5643-5D8A-AD6954787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5EF835-3FA0-B2B7-BACF-73410B76A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2AAE4-9614-4FB6-A605-2B790A510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97110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F8BC-A74E-489A-977F-A83A227F35B7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53BC5-70B7-4691-BD9D-47FF2C4D3D4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05135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F8BC-A74E-489A-977F-A83A227F35B7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53BC5-70B7-4691-BD9D-47FF2C4D3D4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45036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F8BC-A74E-489A-977F-A83A227F35B7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53BC5-70B7-4691-BD9D-47FF2C4D3D4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467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2F18A5-0A89-143B-754B-5D5B6FE57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636548-3346-861C-3029-5A2BFBBF83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764D82-4A0D-C56D-8A4B-3ECF9881F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EA5F-7A62-4792-8AED-4125DBE490FD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EE3F2B-D137-C9CE-E429-93E020737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6D9C02-00E7-720B-20F8-F67219775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2AAE4-9614-4FB6-A605-2B790A510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61766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33373D-0809-518B-E6A0-212E4C258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5DF6A1-6647-73EF-43C5-1969C13D17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A47CB48-C5CC-B5E5-63D7-5377907D81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ABE8646-DB67-B6CE-ABCF-C908E7424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EA5F-7A62-4792-8AED-4125DBE490FD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B019E99-D32E-9B13-A656-DBF916777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E1F9109-011E-F50B-CAAC-F72DDED28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2AAE4-9614-4FB6-A605-2B790A510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7366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D92780-52B8-0E87-3CE6-6CE523A39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4DAF8B4-A700-BC00-69F7-37F6CE746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881DEA6-06BE-FCD8-6C81-A719E8211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CD4A62D-09B1-DB41-FD7D-FF80F735C0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81E7500-D05F-9CD1-C075-B542F4E6BE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E09E69D-D770-0DA4-F301-570693949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EA5F-7A62-4792-8AED-4125DBE490FD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DAE447A-EDD8-EDA1-9D32-784662B5F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9135184-4D78-84D6-018A-67C8F8304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2AAE4-9614-4FB6-A605-2B790A510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38726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0E8971-BA17-91DF-6127-96C43EC44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EE424F0-5968-4161-909B-1551E1CBE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EA5F-7A62-4792-8AED-4125DBE490FD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48010F0-1983-4D7A-CFEF-8F481DCA9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EA75EC4-90C0-57B4-FF65-CD2062C1B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2AAE4-9614-4FB6-A605-2B790A510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8536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5438B56-C3B6-1C40-96EC-B9C2AFCDA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EA5F-7A62-4792-8AED-4125DBE490FD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D4C78E5-0365-98D2-E10C-E309073EC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7CA2C73-2102-62CA-B782-004F3BEA6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2AAE4-9614-4FB6-A605-2B790A510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6867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F3F4E7-2989-D95D-E55B-F211D7209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E6A78A-F32A-98A0-B527-B54ECE70C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8B43EDC-9E48-7E49-B7B4-6F233B2832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2963AF1-9C59-1CCE-64BC-28EB01E57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EA5F-7A62-4792-8AED-4125DBE490FD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BDEC9E4-3B10-1054-6F9E-3897E6B45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DF7D69F-4B41-237A-10E4-FF4258A66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2AAE4-9614-4FB6-A605-2B790A510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32320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12F3B2-5E6A-8240-8C98-C421901A8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3309816-2261-E9BF-BD26-F85B3A71A9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A776B5-EA8C-3915-58A0-1B37AE419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72170B-534B-ABE4-310B-30F6875DC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EA5F-7A62-4792-8AED-4125DBE490FD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D2942D7-D529-C446-7235-2B680446C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70DF297-CD59-C6C2-C1A0-57E48138A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2AAE4-9614-4FB6-A605-2B790A510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82422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09654BB-6736-59E2-B845-B21FB16A4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CF35B9-5F9F-363E-1C4E-5E0FAD1B7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2FFFAA-6B33-4F4D-84F2-AB8820BD79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6EA5F-7A62-4792-8AED-4125DBE490FD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AEBE5C-6037-339D-4600-25E4279890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8549AA-43F6-3341-B92A-53985844E3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2AAE4-9614-4FB6-A605-2B790A510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8328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0F8BC-A74E-489A-977F-A83A227F35B7}" type="datetimeFigureOut">
              <a:rPr lang="es-CO" smtClean="0"/>
              <a:t>22/11/2023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53BC5-70B7-4691-BD9D-47FF2C4D3D4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57738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EA2B6673-6527-45DE-99A5-D6962F0E0271}"/>
              </a:ext>
            </a:extLst>
          </p:cNvPr>
          <p:cNvSpPr txBox="1">
            <a:spLocks/>
          </p:cNvSpPr>
          <p:nvPr/>
        </p:nvSpPr>
        <p:spPr>
          <a:xfrm>
            <a:off x="280403" y="2672125"/>
            <a:ext cx="4284066" cy="791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olkswagen Serial Xbold" panose="02000000000000000000"/>
                <a:ea typeface="+mj-ea"/>
                <a:cs typeface="+mj-cs"/>
              </a:rPr>
              <a:t>EMPALME 2024</a:t>
            </a:r>
            <a:endParaRPr kumimoji="0" lang="es-CO" sz="4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olkswagen Serial Xbold" panose="02000000000000000000"/>
              <a:ea typeface="+mj-ea"/>
              <a:cs typeface="+mj-cs"/>
            </a:endParaRP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E9EC7B26-0003-4909-8BC9-F9C7C9BF5A2F}"/>
              </a:ext>
            </a:extLst>
          </p:cNvPr>
          <p:cNvSpPr txBox="1">
            <a:spLocks/>
          </p:cNvSpPr>
          <p:nvPr/>
        </p:nvSpPr>
        <p:spPr>
          <a:xfrm>
            <a:off x="87342" y="3463857"/>
            <a:ext cx="4670188" cy="102753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>
                <a:ln>
                  <a:noFill/>
                </a:ln>
                <a:solidFill>
                  <a:srgbClr val="37A932"/>
                </a:solidFill>
                <a:effectLst/>
                <a:uLnTx/>
                <a:uFillTx/>
                <a:latin typeface="Volkswagen Serial Xbold" panose="02000000000000000000"/>
                <a:ea typeface="+mn-ea"/>
                <a:cs typeface="+mn-cs"/>
              </a:rPr>
              <a:t>Secretaria Distrital De Obras Públicas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2000" b="0" i="0" u="none" strike="noStrike" kern="1200" cap="none" spc="0" normalizeH="0" baseline="0" noProof="0">
                <a:ln>
                  <a:noFill/>
                </a:ln>
                <a:solidFill>
                  <a:srgbClr val="37A932"/>
                </a:solidFill>
                <a:effectLst/>
                <a:uLnTx/>
                <a:uFillTx/>
                <a:latin typeface="Volkswagen Serial Xbold" panose="02000000000000000000"/>
                <a:ea typeface="+mn-ea"/>
                <a:cs typeface="+mn-cs"/>
              </a:rPr>
              <a:t>Noviembre, 2023</a:t>
            </a:r>
            <a:endParaRPr kumimoji="0" lang="es-CO" sz="2000" b="0" i="0" u="none" strike="noStrike" kern="1200" cap="none" spc="0" normalizeH="0" baseline="0" noProof="0">
              <a:ln>
                <a:noFill/>
              </a:ln>
              <a:solidFill>
                <a:srgbClr val="37A932"/>
              </a:solidFill>
              <a:effectLst/>
              <a:uLnTx/>
              <a:uFillTx/>
              <a:latin typeface="Volkswagen Serial Xbold" panose="0200000000000000000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632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n 21">
            <a:extLst>
              <a:ext uri="{FF2B5EF4-FFF2-40B4-BE49-F238E27FC236}">
                <a16:creationId xmlns:a16="http://schemas.microsoft.com/office/drawing/2014/main" id="{8BB89A56-E768-474D-A94D-8562DCB6ED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3" name="CuadroTexto 22">
            <a:extLst>
              <a:ext uri="{FF2B5EF4-FFF2-40B4-BE49-F238E27FC236}">
                <a16:creationId xmlns:a16="http://schemas.microsoft.com/office/drawing/2014/main" id="{CB99FC98-760D-49E2-B6E8-D7CF5FBECA4A}"/>
              </a:ext>
            </a:extLst>
          </p:cNvPr>
          <p:cNvSpPr txBox="1"/>
          <p:nvPr/>
        </p:nvSpPr>
        <p:spPr>
          <a:xfrm>
            <a:off x="8084458" y="304800"/>
            <a:ext cx="3773714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>
                <a:solidFill>
                  <a:srgbClr val="289B48"/>
                </a:solidFill>
                <a:latin typeface="Volkswagen Serial Xbold" panose="02000000000000000000" pitchFamily="50" charset="0"/>
              </a:rPr>
              <a:t>Proyecto de Presupuesto </a:t>
            </a:r>
            <a:r>
              <a:rPr lang="es-ES">
                <a:solidFill>
                  <a:srgbClr val="0E2335"/>
                </a:solidFill>
                <a:latin typeface="Volkswagen Serial Xbold" panose="02000000000000000000" pitchFamily="50" charset="0"/>
              </a:rPr>
              <a:t>2024</a:t>
            </a:r>
            <a:endParaRPr lang="es-CO">
              <a:solidFill>
                <a:srgbClr val="0E2335"/>
              </a:solidFill>
              <a:latin typeface="Volkswagen Serial Xbold" panose="02000000000000000000" pitchFamily="50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64984F2D-472F-44D3-852C-172873795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372"/>
            <a:ext cx="10515600" cy="851798"/>
          </a:xfrm>
        </p:spPr>
        <p:txBody>
          <a:bodyPr>
            <a:noAutofit/>
          </a:bodyPr>
          <a:lstStyle/>
          <a:p>
            <a:pPr algn="ctr"/>
            <a:r>
              <a:rPr lang="es-ES" sz="3600" b="1" dirty="0">
                <a:solidFill>
                  <a:srgbClr val="0E2335"/>
                </a:solidFill>
                <a:latin typeface="Volkswagen Serial Xbold" panose="02000000000000000000" pitchFamily="50" charset="0"/>
              </a:rPr>
              <a:t>SECRETARÍA DISTRITAL DE OBRAS PÚBLICAS</a:t>
            </a:r>
            <a:endParaRPr lang="es-CO" sz="3600" b="1" dirty="0">
              <a:solidFill>
                <a:srgbClr val="0E2335"/>
              </a:solidFill>
              <a:latin typeface="Volkswagen Serial Xbold" panose="02000000000000000000" pitchFamily="50" charset="0"/>
            </a:endParaRPr>
          </a:p>
        </p:txBody>
      </p:sp>
      <p:sp>
        <p:nvSpPr>
          <p:cNvPr id="2" name="CuadroTexto 8">
            <a:extLst>
              <a:ext uri="{FF2B5EF4-FFF2-40B4-BE49-F238E27FC236}">
                <a16:creationId xmlns:a16="http://schemas.microsoft.com/office/drawing/2014/main" id="{C5B69407-D851-0386-EE51-6A8F283311BD}"/>
              </a:ext>
            </a:extLst>
          </p:cNvPr>
          <p:cNvSpPr txBox="1"/>
          <p:nvPr/>
        </p:nvSpPr>
        <p:spPr>
          <a:xfrm rot="16200000">
            <a:off x="10832276" y="3305890"/>
            <a:ext cx="21440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algn="r">
              <a:defRPr sz="1000" i="1">
                <a:solidFill>
                  <a:schemeClr val="bg2">
                    <a:lumMod val="50000"/>
                  </a:schemeClr>
                </a:solidFill>
                <a:latin typeface="Volkswagen Serial" panose="02000000000000000000" pitchFamily="50" charset="0"/>
              </a:defRPr>
            </a:lvl1pPr>
          </a:lstStyle>
          <a:p>
            <a:pPr algn="ctr"/>
            <a:r>
              <a:rPr lang="es-ES"/>
              <a:t>Cifras en pesos</a:t>
            </a:r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163FF9D-5C23-3410-577E-EF68DA984463}"/>
              </a:ext>
            </a:extLst>
          </p:cNvPr>
          <p:cNvSpPr txBox="1"/>
          <p:nvPr/>
        </p:nvSpPr>
        <p:spPr>
          <a:xfrm>
            <a:off x="5486399" y="1565788"/>
            <a:ext cx="576662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endParaRPr lang="en-US">
              <a:latin typeface="Volkswagen Serial Xbold"/>
              <a:ea typeface="Source Sans Pro"/>
              <a:cs typeface="Calibri" panose="020F0502020204030204"/>
            </a:endParaRPr>
          </a:p>
        </p:txBody>
      </p:sp>
      <p:sp>
        <p:nvSpPr>
          <p:cNvPr id="8" name="Rectángulo: esquinas redondeadas 4">
            <a:extLst>
              <a:ext uri="{FF2B5EF4-FFF2-40B4-BE49-F238E27FC236}">
                <a16:creationId xmlns:a16="http://schemas.microsoft.com/office/drawing/2014/main" id="{EC17895B-5595-98D7-D3A4-7F1E8DFFFA87}"/>
              </a:ext>
            </a:extLst>
          </p:cNvPr>
          <p:cNvSpPr/>
          <p:nvPr/>
        </p:nvSpPr>
        <p:spPr bwMode="auto">
          <a:xfrm rot="5400000">
            <a:off x="4380968" y="-1189952"/>
            <a:ext cx="3404127" cy="9997909"/>
          </a:xfrm>
          <a:prstGeom prst="roundRect">
            <a:avLst/>
          </a:prstGeom>
          <a:solidFill>
            <a:srgbClr val="1D2838"/>
          </a:solidFill>
          <a:ln w="254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lIns="91440" tIns="45720" rIns="91440" bIns="45720" anchor="ctr"/>
          <a:lstStyle/>
          <a:p>
            <a:pPr algn="ctr">
              <a:defRPr/>
            </a:pPr>
            <a:r>
              <a:rPr lang="es-ES" sz="3600" b="1" dirty="0">
                <a:solidFill>
                  <a:schemeClr val="bg1"/>
                </a:solidFill>
                <a:latin typeface="Volkswagen Serial Medium"/>
                <a:ea typeface="ヒラギノ角ゴ ProN W3" charset="0"/>
                <a:cs typeface="Arial"/>
                <a:sym typeface="Gill Sans" charset="0"/>
              </a:rPr>
              <a:t>MISIÓN:</a:t>
            </a:r>
          </a:p>
          <a:p>
            <a:pPr algn="just">
              <a:defRPr/>
            </a:pPr>
            <a:endParaRPr lang="es-ES" sz="2000" b="1" dirty="0">
              <a:solidFill>
                <a:schemeClr val="bg1"/>
              </a:solidFill>
              <a:latin typeface="Volkswagen Serial Medium"/>
              <a:ea typeface="ヒラギノ角ゴ ProN W3" charset="0"/>
              <a:cs typeface="Arial"/>
              <a:sym typeface="Gill Sans" charset="0"/>
            </a:endParaRPr>
          </a:p>
          <a:p>
            <a:pPr algn="just">
              <a:defRPr/>
            </a:pPr>
            <a:r>
              <a:rPr lang="es-ES" sz="2000" b="1" dirty="0">
                <a:solidFill>
                  <a:schemeClr val="bg1"/>
                </a:solidFill>
                <a:latin typeface="Volkswagen Serial Medium"/>
                <a:ea typeface="ヒラギノ角ゴ ProN W3" charset="0"/>
                <a:cs typeface="Arial"/>
                <a:sym typeface="Gill Sans" charset="0"/>
              </a:rPr>
              <a:t>Orientar, planear, diseñar y conservar las obras de uso público, </a:t>
            </a:r>
            <a:r>
              <a:rPr lang="es-ES" sz="2400" b="1" dirty="0">
                <a:solidFill>
                  <a:schemeClr val="bg1"/>
                </a:solidFill>
                <a:latin typeface="Volkswagen Serial Medium"/>
                <a:ea typeface="ヒラギノ角ゴ ProN W3" charset="0"/>
                <a:cs typeface="Arial"/>
                <a:sym typeface="Gill Sans" charset="0"/>
              </a:rPr>
              <a:t>instalaciones</a:t>
            </a:r>
            <a:r>
              <a:rPr lang="es-ES" sz="2000" b="1" dirty="0">
                <a:solidFill>
                  <a:schemeClr val="bg1"/>
                </a:solidFill>
                <a:latin typeface="Volkswagen Serial Medium"/>
                <a:ea typeface="ヒラギノ角ゴ ProN W3" charset="0"/>
                <a:cs typeface="Arial"/>
                <a:sym typeface="Gill Sans" charset="0"/>
              </a:rPr>
              <a:t> y edificaciones que permitan el desarrollo de la infraestructura del Distrito de Barranquilla, en concordancia con los planes y programas que para tal fin trace la Administración Distrital para brindar el mejoramiento de la calidad de vida de los habitantes de la ciudad.</a:t>
            </a:r>
            <a:endParaRPr lang="es-ES" sz="2000" b="1" dirty="0">
              <a:solidFill>
                <a:schemeClr val="bg1"/>
              </a:solidFill>
              <a:latin typeface="Volkswagen Serial Medium" panose="02000000000000000000" pitchFamily="50" charset="0"/>
              <a:ea typeface="ヒラギノ角ゴ ProN W3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310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n 21">
            <a:extLst>
              <a:ext uri="{FF2B5EF4-FFF2-40B4-BE49-F238E27FC236}">
                <a16:creationId xmlns:a16="http://schemas.microsoft.com/office/drawing/2014/main" id="{8BB89A56-E768-474D-A94D-8562DCB6ED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74" y="-159775"/>
            <a:ext cx="12192000" cy="6858000"/>
          </a:xfrm>
          <a:prstGeom prst="rect">
            <a:avLst/>
          </a:prstGeom>
        </p:spPr>
      </p:pic>
      <p:sp>
        <p:nvSpPr>
          <p:cNvPr id="23" name="CuadroTexto 22">
            <a:extLst>
              <a:ext uri="{FF2B5EF4-FFF2-40B4-BE49-F238E27FC236}">
                <a16:creationId xmlns:a16="http://schemas.microsoft.com/office/drawing/2014/main" id="{CB99FC98-760D-49E2-B6E8-D7CF5FBECA4A}"/>
              </a:ext>
            </a:extLst>
          </p:cNvPr>
          <p:cNvSpPr txBox="1"/>
          <p:nvPr/>
        </p:nvSpPr>
        <p:spPr>
          <a:xfrm>
            <a:off x="8084458" y="304800"/>
            <a:ext cx="3773714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>
                <a:solidFill>
                  <a:srgbClr val="289B48"/>
                </a:solidFill>
                <a:latin typeface="Volkswagen Serial Xbold" panose="02000000000000000000" pitchFamily="50" charset="0"/>
              </a:rPr>
              <a:t>Proyecto de Presupuesto </a:t>
            </a:r>
            <a:r>
              <a:rPr lang="es-ES">
                <a:solidFill>
                  <a:srgbClr val="0E2335"/>
                </a:solidFill>
                <a:latin typeface="Volkswagen Serial Xbold" panose="02000000000000000000" pitchFamily="50" charset="0"/>
              </a:rPr>
              <a:t>2024</a:t>
            </a:r>
            <a:endParaRPr lang="es-CO">
              <a:solidFill>
                <a:srgbClr val="0E2335"/>
              </a:solidFill>
              <a:latin typeface="Volkswagen Serial Xbold" panose="02000000000000000000" pitchFamily="50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64984F2D-472F-44D3-852C-172873795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372"/>
            <a:ext cx="10515600" cy="851798"/>
          </a:xfrm>
        </p:spPr>
        <p:txBody>
          <a:bodyPr>
            <a:noAutofit/>
          </a:bodyPr>
          <a:lstStyle/>
          <a:p>
            <a:pPr algn="ctr"/>
            <a:r>
              <a:rPr lang="es-ES" sz="3600" b="1">
                <a:solidFill>
                  <a:srgbClr val="0E2335"/>
                </a:solidFill>
                <a:latin typeface="Volkswagen Serial Xbold" panose="02000000000000000000" pitchFamily="50" charset="0"/>
              </a:rPr>
              <a:t>SECRETARÍA DISTRITAL DE OBRAS PÚBLICAS</a:t>
            </a:r>
            <a:endParaRPr lang="es-CO" sz="3600" b="1">
              <a:solidFill>
                <a:srgbClr val="0E2335"/>
              </a:solidFill>
              <a:latin typeface="Volkswagen Serial Xbold" panose="02000000000000000000" pitchFamily="50" charset="0"/>
            </a:endParaRPr>
          </a:p>
        </p:txBody>
      </p:sp>
      <p:sp>
        <p:nvSpPr>
          <p:cNvPr id="7" name="Rectángulo: esquinas redondeadas 4">
            <a:extLst>
              <a:ext uri="{FF2B5EF4-FFF2-40B4-BE49-F238E27FC236}">
                <a16:creationId xmlns:a16="http://schemas.microsoft.com/office/drawing/2014/main" id="{3791754A-318C-4551-A933-35E6E541696A}"/>
              </a:ext>
            </a:extLst>
          </p:cNvPr>
          <p:cNvSpPr/>
          <p:nvPr/>
        </p:nvSpPr>
        <p:spPr bwMode="auto">
          <a:xfrm rot="5400000">
            <a:off x="1529134" y="582392"/>
            <a:ext cx="1346338" cy="3816575"/>
          </a:xfrm>
          <a:prstGeom prst="roundRect">
            <a:avLst/>
          </a:prstGeom>
          <a:solidFill>
            <a:srgbClr val="1D2838"/>
          </a:solidFill>
          <a:ln w="254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lIns="91440" tIns="45720" rIns="91440" bIns="45720" anchor="ctr"/>
          <a:lstStyle/>
          <a:p>
            <a:pPr algn="just">
              <a:defRPr/>
            </a:pPr>
            <a:r>
              <a:rPr lang="es-ES" sz="2000" b="1" dirty="0">
                <a:solidFill>
                  <a:schemeClr val="bg1"/>
                </a:solidFill>
                <a:latin typeface="Volkswagen Serial Medium"/>
                <a:ea typeface="ヒラギノ角ゴ ProN W3" charset="0"/>
                <a:cs typeface="Arial"/>
              </a:rPr>
              <a:t>ESTRUCTURA ORGANIZACIONAL:</a:t>
            </a:r>
            <a:endParaRPr lang="es-ES" sz="2000" b="1" dirty="0">
              <a:solidFill>
                <a:schemeClr val="bg1"/>
              </a:solidFill>
              <a:latin typeface="Volkswagen Serial Medium" panose="02000000000000000000" pitchFamily="50" charset="0"/>
              <a:ea typeface="ヒラギノ角ゴ ProN W3" charset="0"/>
              <a:cs typeface="Arial" panose="020B0604020202020204" pitchFamily="34" charset="0"/>
            </a:endParaRPr>
          </a:p>
        </p:txBody>
      </p:sp>
      <p:sp>
        <p:nvSpPr>
          <p:cNvPr id="2" name="CuadroTexto 8">
            <a:extLst>
              <a:ext uri="{FF2B5EF4-FFF2-40B4-BE49-F238E27FC236}">
                <a16:creationId xmlns:a16="http://schemas.microsoft.com/office/drawing/2014/main" id="{C5B69407-D851-0386-EE51-6A8F283311BD}"/>
              </a:ext>
            </a:extLst>
          </p:cNvPr>
          <p:cNvSpPr txBox="1"/>
          <p:nvPr/>
        </p:nvSpPr>
        <p:spPr>
          <a:xfrm rot="16200000">
            <a:off x="10832276" y="3305890"/>
            <a:ext cx="21440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algn="r">
              <a:defRPr sz="1000" i="1">
                <a:solidFill>
                  <a:schemeClr val="bg2">
                    <a:lumMod val="50000"/>
                  </a:schemeClr>
                </a:solidFill>
                <a:latin typeface="Volkswagen Serial" panose="02000000000000000000" pitchFamily="50" charset="0"/>
              </a:defRPr>
            </a:lvl1pPr>
          </a:lstStyle>
          <a:p>
            <a:pPr algn="ctr"/>
            <a:r>
              <a:rPr lang="es-ES"/>
              <a:t>Cifras en pesos</a:t>
            </a:r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163FF9D-5C23-3410-577E-EF68DA984463}"/>
              </a:ext>
            </a:extLst>
          </p:cNvPr>
          <p:cNvSpPr txBox="1"/>
          <p:nvPr/>
        </p:nvSpPr>
        <p:spPr>
          <a:xfrm>
            <a:off x="6678560" y="1565788"/>
            <a:ext cx="457445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endParaRPr lang="en-US">
              <a:latin typeface="Volkswagen Serial Xbold"/>
              <a:ea typeface="Source Sans Pro"/>
              <a:cs typeface="Calibri" panose="020F0502020204030204"/>
            </a:endParaRPr>
          </a:p>
        </p:txBody>
      </p:sp>
      <p:pic>
        <p:nvPicPr>
          <p:cNvPr id="6" name="Imagen 5" descr="Diagrama&#10;&#10;Descripción generada automáticamente">
            <a:extLst>
              <a:ext uri="{FF2B5EF4-FFF2-40B4-BE49-F238E27FC236}">
                <a16:creationId xmlns:a16="http://schemas.microsoft.com/office/drawing/2014/main" id="{ED3B584C-BCF0-C0E1-CF4C-F2B0A03D6C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4239" y="1563638"/>
            <a:ext cx="7315199" cy="4308368"/>
          </a:xfrm>
          <a:prstGeom prst="rect">
            <a:avLst/>
          </a:prstGeom>
        </p:spPr>
      </p:pic>
      <p:pic>
        <p:nvPicPr>
          <p:cNvPr id="8" name="Imagen 7" descr="Texto, Chat o mensaje de texto&#10;&#10;Descripción generada automáticamente">
            <a:extLst>
              <a:ext uri="{FF2B5EF4-FFF2-40B4-BE49-F238E27FC236}">
                <a16:creationId xmlns:a16="http://schemas.microsoft.com/office/drawing/2014/main" id="{BE9D70A9-ADF0-9B38-86EE-E10CF42515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272" y="3355409"/>
            <a:ext cx="3001296" cy="2347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562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807"/>
            <a:ext cx="12192000" cy="6893906"/>
          </a:xfrm>
          <a:prstGeom prst="rect">
            <a:avLst/>
          </a:prstGeom>
        </p:spPr>
      </p:pic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524000" y="2116276"/>
            <a:ext cx="9144000" cy="2387600"/>
          </a:xfrm>
        </p:spPr>
        <p:txBody>
          <a:bodyPr/>
          <a:lstStyle/>
          <a:p>
            <a:r>
              <a:rPr lang="es-MX">
                <a:solidFill>
                  <a:schemeClr val="bg1"/>
                </a:solidFill>
                <a:latin typeface="Volkswagen Serial Xbold" panose="02000000000000000000" pitchFamily="50" charset="0"/>
              </a:rPr>
              <a:t>PROYECCIÓN</a:t>
            </a:r>
            <a:br>
              <a:rPr lang="es-MX">
                <a:solidFill>
                  <a:schemeClr val="bg1"/>
                </a:solidFill>
                <a:latin typeface="Volkswagen Serial Xbold" panose="02000000000000000000" pitchFamily="50" charset="0"/>
              </a:rPr>
            </a:br>
            <a:r>
              <a:rPr lang="es-MX" sz="8000">
                <a:solidFill>
                  <a:schemeClr val="bg1"/>
                </a:solidFill>
                <a:latin typeface="Volkswagen Serial Black" panose="02000000000000000000" pitchFamily="2" charset="0"/>
              </a:rPr>
              <a:t>2024</a:t>
            </a:r>
            <a:endParaRPr lang="es-CO" sz="9600">
              <a:solidFill>
                <a:schemeClr val="bg1"/>
              </a:solidFill>
              <a:latin typeface="Volkswagen Serial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028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n 21">
            <a:extLst>
              <a:ext uri="{FF2B5EF4-FFF2-40B4-BE49-F238E27FC236}">
                <a16:creationId xmlns:a16="http://schemas.microsoft.com/office/drawing/2014/main" id="{8BB89A56-E768-474D-A94D-8562DCB6ED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3" name="CuadroTexto 22">
            <a:extLst>
              <a:ext uri="{FF2B5EF4-FFF2-40B4-BE49-F238E27FC236}">
                <a16:creationId xmlns:a16="http://schemas.microsoft.com/office/drawing/2014/main" id="{CB99FC98-760D-49E2-B6E8-D7CF5FBECA4A}"/>
              </a:ext>
            </a:extLst>
          </p:cNvPr>
          <p:cNvSpPr txBox="1"/>
          <p:nvPr/>
        </p:nvSpPr>
        <p:spPr>
          <a:xfrm>
            <a:off x="8084458" y="304800"/>
            <a:ext cx="3773714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>
                <a:solidFill>
                  <a:srgbClr val="289B48"/>
                </a:solidFill>
                <a:latin typeface="Volkswagen Serial Xbold" panose="02000000000000000000" pitchFamily="50" charset="0"/>
              </a:rPr>
              <a:t>Proyecto de Presupuesto </a:t>
            </a:r>
            <a:r>
              <a:rPr lang="es-ES">
                <a:solidFill>
                  <a:srgbClr val="0E2335"/>
                </a:solidFill>
                <a:latin typeface="Volkswagen Serial Xbold" panose="02000000000000000000" pitchFamily="50" charset="0"/>
              </a:rPr>
              <a:t>2024</a:t>
            </a:r>
            <a:endParaRPr lang="es-CO">
              <a:solidFill>
                <a:srgbClr val="0E2335"/>
              </a:solidFill>
              <a:latin typeface="Volkswagen Serial Xbold" panose="02000000000000000000" pitchFamily="50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64984F2D-472F-44D3-852C-172873795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372"/>
            <a:ext cx="10515600" cy="851798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0E2335"/>
                </a:solidFill>
                <a:latin typeface="Volkswagen Serial Xbold"/>
              </a:rPr>
              <a:t>PROYECCIÓN POR RETOS, POLÍTICAS Y PROGRAMAS</a:t>
            </a:r>
            <a:br>
              <a:rPr lang="es-ES" sz="2800" dirty="0">
                <a:latin typeface="Volkswagen Serial Xbold" panose="02000000000000000000" pitchFamily="50" charset="0"/>
              </a:rPr>
            </a:br>
            <a:r>
              <a:rPr lang="es-ES" sz="2800" dirty="0">
                <a:solidFill>
                  <a:srgbClr val="0E2335"/>
                </a:solidFill>
                <a:latin typeface="Volkswagen Serial Xbold"/>
              </a:rPr>
              <a:t>2024.</a:t>
            </a:r>
            <a:endParaRPr lang="es-CO" sz="2800" dirty="0">
              <a:solidFill>
                <a:srgbClr val="0E2335"/>
              </a:solidFill>
              <a:latin typeface="Volkswagen Serial Xbold" panose="02000000000000000000" pitchFamily="50" charset="0"/>
            </a:endParaRPr>
          </a:p>
        </p:txBody>
      </p:sp>
      <p:sp>
        <p:nvSpPr>
          <p:cNvPr id="7" name="Rectángulo: esquinas redondeadas 4">
            <a:extLst>
              <a:ext uri="{FF2B5EF4-FFF2-40B4-BE49-F238E27FC236}">
                <a16:creationId xmlns:a16="http://schemas.microsoft.com/office/drawing/2014/main" id="{3791754A-318C-4551-A933-35E6E541696A}"/>
              </a:ext>
            </a:extLst>
          </p:cNvPr>
          <p:cNvSpPr/>
          <p:nvPr/>
        </p:nvSpPr>
        <p:spPr bwMode="auto">
          <a:xfrm rot="5400000">
            <a:off x="4001880" y="-1300938"/>
            <a:ext cx="3890869" cy="10392594"/>
          </a:xfrm>
          <a:prstGeom prst="roundRect">
            <a:avLst/>
          </a:prstGeom>
          <a:solidFill>
            <a:srgbClr val="1D2838"/>
          </a:solidFill>
          <a:ln w="254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lIns="91440" tIns="45720" rIns="91440" bIns="45720" anchor="ctr"/>
          <a:lstStyle/>
          <a:p>
            <a:pPr algn="ctr">
              <a:defRPr/>
            </a:pPr>
            <a:r>
              <a:rPr lang="es-ES" sz="3600" b="1" dirty="0">
                <a:solidFill>
                  <a:schemeClr val="bg1"/>
                </a:solidFill>
                <a:latin typeface="Volkswagen Serial Medium"/>
                <a:ea typeface="ヒラギノ角ゴ ProN W3" charset="0"/>
                <a:cs typeface="Arial"/>
                <a:sym typeface="Gill Sans" charset="0"/>
              </a:rPr>
              <a:t> BARRIOS A LA OBRA:</a:t>
            </a:r>
          </a:p>
          <a:p>
            <a:pPr algn="ctr">
              <a:defRPr/>
            </a:pPr>
            <a:r>
              <a:rPr lang="es-ES" sz="3200" b="1" dirty="0">
                <a:solidFill>
                  <a:schemeClr val="bg1"/>
                </a:solidFill>
                <a:latin typeface="Volkswagen Serial Medium"/>
                <a:ea typeface="ヒラギノ角ゴ ProN W3" charset="0"/>
                <a:cs typeface="Arial"/>
                <a:sym typeface="Gill Sans" charset="0"/>
              </a:rPr>
              <a:t> Para la Vigencia 2024,</a:t>
            </a:r>
            <a:r>
              <a:rPr lang="es-ES" sz="3200" b="1" dirty="0">
                <a:solidFill>
                  <a:schemeClr val="bg1"/>
                </a:solidFill>
                <a:latin typeface="Volkswagen Serial Medium"/>
                <a:ea typeface="+mn-lt"/>
                <a:cs typeface="Arial"/>
                <a:sym typeface="Gill Sans" charset="0"/>
              </a:rPr>
              <a:t> se ha proyectado construir 40 kilómetros de carril de infraestructura de vías nuevas con el proyecto Barrios a la Obra.</a:t>
            </a:r>
            <a:endParaRPr lang="es-ES" sz="32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" name="CuadroTexto 8">
            <a:extLst>
              <a:ext uri="{FF2B5EF4-FFF2-40B4-BE49-F238E27FC236}">
                <a16:creationId xmlns:a16="http://schemas.microsoft.com/office/drawing/2014/main" id="{C5B69407-D851-0386-EE51-6A8F283311BD}"/>
              </a:ext>
            </a:extLst>
          </p:cNvPr>
          <p:cNvSpPr txBox="1"/>
          <p:nvPr/>
        </p:nvSpPr>
        <p:spPr>
          <a:xfrm rot="16200000">
            <a:off x="10832276" y="3305890"/>
            <a:ext cx="21440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algn="r">
              <a:defRPr sz="1000" i="1">
                <a:solidFill>
                  <a:schemeClr val="bg2">
                    <a:lumMod val="50000"/>
                  </a:schemeClr>
                </a:solidFill>
                <a:latin typeface="Volkswagen Serial" panose="02000000000000000000" pitchFamily="50" charset="0"/>
              </a:defRPr>
            </a:lvl1pPr>
          </a:lstStyle>
          <a:p>
            <a:pPr algn="ctr"/>
            <a:r>
              <a:rPr lang="es-ES"/>
              <a:t>Cifras en pesos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86397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n 21">
            <a:extLst>
              <a:ext uri="{FF2B5EF4-FFF2-40B4-BE49-F238E27FC236}">
                <a16:creationId xmlns:a16="http://schemas.microsoft.com/office/drawing/2014/main" id="{8BB89A56-E768-474D-A94D-8562DCB6ED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3" name="CuadroTexto 22">
            <a:extLst>
              <a:ext uri="{FF2B5EF4-FFF2-40B4-BE49-F238E27FC236}">
                <a16:creationId xmlns:a16="http://schemas.microsoft.com/office/drawing/2014/main" id="{CB99FC98-760D-49E2-B6E8-D7CF5FBECA4A}"/>
              </a:ext>
            </a:extLst>
          </p:cNvPr>
          <p:cNvSpPr txBox="1"/>
          <p:nvPr/>
        </p:nvSpPr>
        <p:spPr>
          <a:xfrm>
            <a:off x="8084458" y="304800"/>
            <a:ext cx="3773714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>
                <a:solidFill>
                  <a:srgbClr val="289B48"/>
                </a:solidFill>
                <a:latin typeface="Volkswagen Serial Xbold" panose="02000000000000000000" pitchFamily="50" charset="0"/>
              </a:rPr>
              <a:t>Proyecto de Presupuesto </a:t>
            </a:r>
            <a:r>
              <a:rPr lang="es-ES">
                <a:solidFill>
                  <a:srgbClr val="0E2335"/>
                </a:solidFill>
                <a:latin typeface="Volkswagen Serial Xbold" panose="02000000000000000000" pitchFamily="50" charset="0"/>
              </a:rPr>
              <a:t>2024</a:t>
            </a:r>
            <a:endParaRPr lang="es-CO">
              <a:solidFill>
                <a:srgbClr val="0E2335"/>
              </a:solidFill>
              <a:latin typeface="Volkswagen Serial Xbold" panose="02000000000000000000" pitchFamily="50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64984F2D-472F-44D3-852C-172873795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372"/>
            <a:ext cx="10515600" cy="851798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0E2335"/>
                </a:solidFill>
                <a:latin typeface="Volkswagen Serial Xbold"/>
              </a:rPr>
              <a:t>PROYECCIÓN POR RETOS, POLÍTICAS Y PROGRAMAS</a:t>
            </a:r>
            <a:br>
              <a:rPr lang="es-ES" sz="2800" dirty="0">
                <a:latin typeface="Volkswagen Serial Xbold" panose="02000000000000000000" pitchFamily="50" charset="0"/>
              </a:rPr>
            </a:br>
            <a:r>
              <a:rPr lang="es-ES" sz="2800" dirty="0">
                <a:solidFill>
                  <a:srgbClr val="0E2335"/>
                </a:solidFill>
                <a:latin typeface="Volkswagen Serial Xbold"/>
              </a:rPr>
              <a:t>2024.</a:t>
            </a:r>
            <a:endParaRPr lang="es-CO" sz="2800" dirty="0">
              <a:solidFill>
                <a:srgbClr val="0E2335"/>
              </a:solidFill>
              <a:latin typeface="Volkswagen Serial Xbold"/>
            </a:endParaRPr>
          </a:p>
        </p:txBody>
      </p:sp>
      <p:sp>
        <p:nvSpPr>
          <p:cNvPr id="7" name="Rectángulo: esquinas redondeadas 4">
            <a:extLst>
              <a:ext uri="{FF2B5EF4-FFF2-40B4-BE49-F238E27FC236}">
                <a16:creationId xmlns:a16="http://schemas.microsoft.com/office/drawing/2014/main" id="{3791754A-318C-4551-A933-35E6E541696A}"/>
              </a:ext>
            </a:extLst>
          </p:cNvPr>
          <p:cNvSpPr/>
          <p:nvPr/>
        </p:nvSpPr>
        <p:spPr bwMode="auto">
          <a:xfrm rot="5400000">
            <a:off x="4034266" y="-1333325"/>
            <a:ext cx="3402041" cy="9968540"/>
          </a:xfrm>
          <a:prstGeom prst="roundRect">
            <a:avLst/>
          </a:prstGeom>
          <a:solidFill>
            <a:srgbClr val="1D2838"/>
          </a:solidFill>
          <a:ln w="254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lIns="91440" tIns="45720" rIns="91440" bIns="45720" anchor="ctr"/>
          <a:lstStyle/>
          <a:p>
            <a:pPr algn="ctr">
              <a:defRPr/>
            </a:pPr>
            <a:r>
              <a:rPr lang="es-ES" sz="3600" b="1" dirty="0">
                <a:solidFill>
                  <a:schemeClr val="bg1"/>
                </a:solidFill>
                <a:latin typeface="Volkswagen Serial Medium"/>
                <a:ea typeface="ヒラギノ角ゴ ProN W3" charset="0"/>
                <a:cs typeface="Arial"/>
                <a:sym typeface="Gill Sans" charset="0"/>
              </a:rPr>
              <a:t>MEJORAMIENTO MALLA VIAL :</a:t>
            </a:r>
          </a:p>
          <a:p>
            <a:pPr algn="ctr">
              <a:defRPr/>
            </a:pPr>
            <a:r>
              <a:rPr lang="es-ES" sz="3200" b="1" dirty="0">
                <a:solidFill>
                  <a:schemeClr val="bg1"/>
                </a:solidFill>
                <a:latin typeface="Volkswagen Serial Medium"/>
                <a:ea typeface="ヒラギノ角ゴ ProN W3" charset="0"/>
                <a:cs typeface="Arial"/>
                <a:sym typeface="Gill Sans" charset="0"/>
              </a:rPr>
              <a:t> Para la Vigencia 2024, se ha proyectado realizar el mantenimiento de 50 Kilómetros de malla </a:t>
            </a:r>
            <a:r>
              <a:rPr lang="es-ES" sz="3200" b="1">
                <a:solidFill>
                  <a:schemeClr val="bg1"/>
                </a:solidFill>
                <a:latin typeface="Volkswagen Serial Medium"/>
                <a:ea typeface="ヒラギノ角ゴ ProN W3" charset="0"/>
                <a:cs typeface="Arial"/>
                <a:sym typeface="Gill Sans" charset="0"/>
              </a:rPr>
              <a:t>vial reparados</a:t>
            </a:r>
            <a:r>
              <a:rPr lang="es-ES" sz="3200" b="1" dirty="0">
                <a:solidFill>
                  <a:schemeClr val="bg1"/>
                </a:solidFill>
                <a:latin typeface="Volkswagen Serial Medium"/>
                <a:ea typeface="ヒラギノ角ゴ ProN W3" charset="0"/>
                <a:cs typeface="Arial"/>
                <a:sym typeface="Gill Sans" charset="0"/>
              </a:rPr>
              <a:t>.</a:t>
            </a:r>
            <a:endParaRPr lang="es-ES" sz="3200" b="1" dirty="0">
              <a:solidFill>
                <a:schemeClr val="bg1"/>
              </a:solidFill>
              <a:latin typeface="Volkswagen Serial Medium" panose="02000000000000000000" pitchFamily="50" charset="0"/>
              <a:ea typeface="ヒラギノ角ゴ ProN W3" charset="0"/>
              <a:cs typeface="Arial" panose="020B0604020202020204" pitchFamily="34" charset="0"/>
              <a:sym typeface="Gill Sans" charset="0"/>
            </a:endParaRPr>
          </a:p>
        </p:txBody>
      </p:sp>
      <p:sp>
        <p:nvSpPr>
          <p:cNvPr id="2" name="CuadroTexto 8">
            <a:extLst>
              <a:ext uri="{FF2B5EF4-FFF2-40B4-BE49-F238E27FC236}">
                <a16:creationId xmlns:a16="http://schemas.microsoft.com/office/drawing/2014/main" id="{C5B69407-D851-0386-EE51-6A8F283311BD}"/>
              </a:ext>
            </a:extLst>
          </p:cNvPr>
          <p:cNvSpPr txBox="1"/>
          <p:nvPr/>
        </p:nvSpPr>
        <p:spPr>
          <a:xfrm rot="16200000">
            <a:off x="10832276" y="3305890"/>
            <a:ext cx="21440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algn="r">
              <a:defRPr sz="1000" i="1">
                <a:solidFill>
                  <a:schemeClr val="bg2">
                    <a:lumMod val="50000"/>
                  </a:schemeClr>
                </a:solidFill>
                <a:latin typeface="Volkswagen Serial" panose="02000000000000000000" pitchFamily="50" charset="0"/>
              </a:defRPr>
            </a:lvl1pPr>
          </a:lstStyle>
          <a:p>
            <a:pPr algn="ctr"/>
            <a:r>
              <a:rPr lang="es-ES"/>
              <a:t>Cifras en pesos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6522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n 21">
            <a:extLst>
              <a:ext uri="{FF2B5EF4-FFF2-40B4-BE49-F238E27FC236}">
                <a16:creationId xmlns:a16="http://schemas.microsoft.com/office/drawing/2014/main" id="{8BB89A56-E768-474D-A94D-8562DCB6ED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3" name="CuadroTexto 22">
            <a:extLst>
              <a:ext uri="{FF2B5EF4-FFF2-40B4-BE49-F238E27FC236}">
                <a16:creationId xmlns:a16="http://schemas.microsoft.com/office/drawing/2014/main" id="{CB99FC98-760D-49E2-B6E8-D7CF5FBECA4A}"/>
              </a:ext>
            </a:extLst>
          </p:cNvPr>
          <p:cNvSpPr txBox="1"/>
          <p:nvPr/>
        </p:nvSpPr>
        <p:spPr>
          <a:xfrm>
            <a:off x="8084458" y="304800"/>
            <a:ext cx="3773714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>
                <a:solidFill>
                  <a:srgbClr val="289B48"/>
                </a:solidFill>
                <a:latin typeface="Volkswagen Serial Xbold" panose="02000000000000000000" pitchFamily="50" charset="0"/>
              </a:rPr>
              <a:t>Proyecto de Presupuesto </a:t>
            </a:r>
            <a:r>
              <a:rPr lang="es-ES">
                <a:solidFill>
                  <a:srgbClr val="0E2335"/>
                </a:solidFill>
                <a:latin typeface="Volkswagen Serial Xbold" panose="02000000000000000000" pitchFamily="50" charset="0"/>
              </a:rPr>
              <a:t>2024</a:t>
            </a:r>
            <a:endParaRPr lang="es-CO">
              <a:solidFill>
                <a:srgbClr val="0E2335"/>
              </a:solidFill>
              <a:latin typeface="Volkswagen Serial Xbold" panose="02000000000000000000" pitchFamily="50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64984F2D-472F-44D3-852C-172873795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372"/>
            <a:ext cx="10515600" cy="851798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0E2335"/>
                </a:solidFill>
                <a:latin typeface="Volkswagen Serial Xbold"/>
              </a:rPr>
              <a:t>PROYECCIÓN POR RETOS, POLÍTICAS Y PROGRAMAS</a:t>
            </a:r>
            <a:br>
              <a:rPr lang="es-ES" sz="2800" dirty="0">
                <a:latin typeface="Volkswagen Serial Xbold" panose="02000000000000000000" pitchFamily="50" charset="0"/>
              </a:rPr>
            </a:br>
            <a:r>
              <a:rPr lang="es-ES" sz="2800" dirty="0">
                <a:solidFill>
                  <a:srgbClr val="0E2335"/>
                </a:solidFill>
                <a:latin typeface="Volkswagen Serial Xbold"/>
              </a:rPr>
              <a:t>2024.</a:t>
            </a:r>
            <a:endParaRPr lang="es-CO" sz="2800" dirty="0">
              <a:solidFill>
                <a:srgbClr val="0E2335"/>
              </a:solidFill>
              <a:latin typeface="Volkswagen Serial Xbold"/>
            </a:endParaRPr>
          </a:p>
        </p:txBody>
      </p:sp>
      <p:sp>
        <p:nvSpPr>
          <p:cNvPr id="7" name="Rectángulo: esquinas redondeadas 4">
            <a:extLst>
              <a:ext uri="{FF2B5EF4-FFF2-40B4-BE49-F238E27FC236}">
                <a16:creationId xmlns:a16="http://schemas.microsoft.com/office/drawing/2014/main" id="{3791754A-318C-4551-A933-35E6E541696A}"/>
              </a:ext>
            </a:extLst>
          </p:cNvPr>
          <p:cNvSpPr/>
          <p:nvPr/>
        </p:nvSpPr>
        <p:spPr bwMode="auto">
          <a:xfrm rot="5400000">
            <a:off x="4192417" y="-1491475"/>
            <a:ext cx="3416418" cy="10299219"/>
          </a:xfrm>
          <a:prstGeom prst="roundRect">
            <a:avLst/>
          </a:prstGeom>
          <a:solidFill>
            <a:srgbClr val="1D2838"/>
          </a:solidFill>
          <a:ln w="254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lIns="91440" tIns="45720" rIns="91440" bIns="45720" anchor="ctr"/>
          <a:lstStyle/>
          <a:p>
            <a:pPr algn="ctr">
              <a:defRPr/>
            </a:pPr>
            <a:r>
              <a:rPr lang="es-ES" sz="3600" b="1" dirty="0">
                <a:solidFill>
                  <a:schemeClr val="bg1"/>
                </a:solidFill>
                <a:latin typeface="Volkswagen Serial Medium"/>
                <a:ea typeface="ヒラギノ角ゴ ProN W3" charset="0"/>
                <a:cs typeface="Arial"/>
                <a:sym typeface="Gill Sans" charset="0"/>
              </a:rPr>
              <a:t>MEJORAMIENTO DE VIVIENDA:</a:t>
            </a:r>
          </a:p>
          <a:p>
            <a:pPr algn="ctr">
              <a:defRPr/>
            </a:pPr>
            <a:r>
              <a:rPr lang="es-ES" sz="3200" b="1" dirty="0">
                <a:solidFill>
                  <a:schemeClr val="bg1"/>
                </a:solidFill>
                <a:latin typeface="Volkswagen Serial Medium"/>
                <a:ea typeface="ヒラギノ角ゴ ProN W3" charset="0"/>
                <a:cs typeface="Arial"/>
                <a:sym typeface="Gill Sans" charset="0"/>
              </a:rPr>
              <a:t> Para la Vigencia 2024, se ha proyectado realizar 5000 Mejoramientos de Vivienda mediante el subsidio.</a:t>
            </a:r>
            <a:endParaRPr lang="es-ES" sz="3200" b="1" dirty="0">
              <a:solidFill>
                <a:schemeClr val="bg1"/>
              </a:solidFill>
              <a:latin typeface="Volkswagen Serial Medium" panose="02000000000000000000" pitchFamily="50" charset="0"/>
              <a:ea typeface="ヒラギノ角ゴ ProN W3" charset="0"/>
              <a:cs typeface="Arial" panose="020B0604020202020204" pitchFamily="34" charset="0"/>
              <a:sym typeface="Gill Sans" charset="0"/>
            </a:endParaRPr>
          </a:p>
        </p:txBody>
      </p:sp>
      <p:sp>
        <p:nvSpPr>
          <p:cNvPr id="2" name="CuadroTexto 8">
            <a:extLst>
              <a:ext uri="{FF2B5EF4-FFF2-40B4-BE49-F238E27FC236}">
                <a16:creationId xmlns:a16="http://schemas.microsoft.com/office/drawing/2014/main" id="{C5B69407-D851-0386-EE51-6A8F283311BD}"/>
              </a:ext>
            </a:extLst>
          </p:cNvPr>
          <p:cNvSpPr txBox="1"/>
          <p:nvPr/>
        </p:nvSpPr>
        <p:spPr>
          <a:xfrm rot="16200000">
            <a:off x="10832276" y="3305890"/>
            <a:ext cx="21440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algn="r">
              <a:defRPr sz="1000" i="1">
                <a:solidFill>
                  <a:schemeClr val="bg2">
                    <a:lumMod val="50000"/>
                  </a:schemeClr>
                </a:solidFill>
                <a:latin typeface="Volkswagen Serial" panose="02000000000000000000" pitchFamily="50" charset="0"/>
              </a:defRPr>
            </a:lvl1pPr>
          </a:lstStyle>
          <a:p>
            <a:pPr algn="ctr"/>
            <a:r>
              <a:rPr lang="es-ES"/>
              <a:t>Cifras en pesos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24943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n 21">
            <a:extLst>
              <a:ext uri="{FF2B5EF4-FFF2-40B4-BE49-F238E27FC236}">
                <a16:creationId xmlns:a16="http://schemas.microsoft.com/office/drawing/2014/main" id="{8BB89A56-E768-474D-A94D-8562DCB6ED6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8" b="-358"/>
          <a:stretch/>
        </p:blipFill>
        <p:spPr>
          <a:xfrm>
            <a:off x="0" y="24580"/>
            <a:ext cx="12192000" cy="6858007"/>
          </a:xfrm>
          <a:prstGeom prst="rect">
            <a:avLst/>
          </a:prstGeom>
        </p:spPr>
      </p:pic>
      <p:sp>
        <p:nvSpPr>
          <p:cNvPr id="23" name="CuadroTexto 22">
            <a:extLst>
              <a:ext uri="{FF2B5EF4-FFF2-40B4-BE49-F238E27FC236}">
                <a16:creationId xmlns:a16="http://schemas.microsoft.com/office/drawing/2014/main" id="{CB99FC98-760D-49E2-B6E8-D7CF5FBECA4A}"/>
              </a:ext>
            </a:extLst>
          </p:cNvPr>
          <p:cNvSpPr txBox="1"/>
          <p:nvPr/>
        </p:nvSpPr>
        <p:spPr>
          <a:xfrm>
            <a:off x="8084458" y="304800"/>
            <a:ext cx="3773714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>
                <a:solidFill>
                  <a:srgbClr val="289B48"/>
                </a:solidFill>
                <a:latin typeface="Volkswagen Serial Xbold" panose="02000000000000000000" pitchFamily="50" charset="0"/>
              </a:rPr>
              <a:t>Proyecto de Presupuesto </a:t>
            </a:r>
            <a:r>
              <a:rPr lang="es-ES">
                <a:solidFill>
                  <a:srgbClr val="0E2335"/>
                </a:solidFill>
                <a:latin typeface="Volkswagen Serial Xbold" panose="02000000000000000000" pitchFamily="50" charset="0"/>
              </a:rPr>
              <a:t>2024</a:t>
            </a:r>
            <a:endParaRPr lang="es-CO">
              <a:solidFill>
                <a:srgbClr val="0E2335"/>
              </a:solidFill>
              <a:latin typeface="Volkswagen Serial Xbold" panose="02000000000000000000" pitchFamily="50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64984F2D-472F-44D3-852C-172873795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372"/>
            <a:ext cx="10515600" cy="851798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0E2335"/>
                </a:solidFill>
                <a:latin typeface="Volkswagen Serial Xbold"/>
              </a:rPr>
              <a:t>PROYECCIÓN POR RETOS, POLÍTICAS Y PROGRAMAS</a:t>
            </a:r>
            <a:br>
              <a:rPr lang="es-ES" sz="2800" dirty="0">
                <a:latin typeface="Volkswagen Serial Xbold" panose="02000000000000000000" pitchFamily="50" charset="0"/>
              </a:rPr>
            </a:br>
            <a:r>
              <a:rPr lang="es-ES" sz="2800" dirty="0">
                <a:solidFill>
                  <a:srgbClr val="0E2335"/>
                </a:solidFill>
                <a:latin typeface="Volkswagen Serial Xbold"/>
              </a:rPr>
              <a:t>2024.</a:t>
            </a:r>
            <a:endParaRPr lang="es-CO" sz="2800" dirty="0">
              <a:solidFill>
                <a:srgbClr val="0E2335"/>
              </a:solidFill>
              <a:latin typeface="Volkswagen Serial Xbold" panose="02000000000000000000" pitchFamily="50" charset="0"/>
            </a:endParaRPr>
          </a:p>
        </p:txBody>
      </p:sp>
      <p:sp>
        <p:nvSpPr>
          <p:cNvPr id="7" name="Rectángulo: esquinas redondeadas 4">
            <a:extLst>
              <a:ext uri="{FF2B5EF4-FFF2-40B4-BE49-F238E27FC236}">
                <a16:creationId xmlns:a16="http://schemas.microsoft.com/office/drawing/2014/main" id="{3791754A-318C-4551-A933-35E6E541696A}"/>
              </a:ext>
            </a:extLst>
          </p:cNvPr>
          <p:cNvSpPr/>
          <p:nvPr/>
        </p:nvSpPr>
        <p:spPr bwMode="auto">
          <a:xfrm rot="5400000">
            <a:off x="4712510" y="16333"/>
            <a:ext cx="2976859" cy="7556881"/>
          </a:xfrm>
          <a:prstGeom prst="roundRect">
            <a:avLst/>
          </a:prstGeom>
          <a:solidFill>
            <a:srgbClr val="1D2838"/>
          </a:solidFill>
          <a:ln w="254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lIns="91440" tIns="45720" rIns="91440" bIns="45720" anchor="ctr"/>
          <a:lstStyle/>
          <a:p>
            <a:pPr algn="ctr">
              <a:defRPr/>
            </a:pPr>
            <a:r>
              <a:rPr lang="es-ES" sz="3200" b="1" dirty="0">
                <a:solidFill>
                  <a:schemeClr val="bg1"/>
                </a:solidFill>
                <a:latin typeface="Volkswagen Serial Medium"/>
                <a:ea typeface="ヒラギノ角ゴ ProN W3" charset="0"/>
                <a:cs typeface="Arial"/>
                <a:sym typeface="Gill Sans" charset="0"/>
              </a:rPr>
              <a:t>RECUPERACIÓN INTEGRAL DE LA CIENÁGA DE MALLORQUÍN: </a:t>
            </a:r>
            <a:endParaRPr lang="es-ES" sz="3200" b="1" dirty="0">
              <a:solidFill>
                <a:schemeClr val="bg1"/>
              </a:solidFill>
              <a:latin typeface="Volkswagen Serial Medium" panose="02000000000000000000" pitchFamily="50" charset="0"/>
              <a:ea typeface="ヒラギノ角ゴ ProN W3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es-ES" sz="1000" b="1" dirty="0">
              <a:solidFill>
                <a:schemeClr val="bg1"/>
              </a:solidFill>
              <a:latin typeface="Volkswagen Serial Medium"/>
              <a:ea typeface="ヒラギノ角ゴ ProN W3" charset="0"/>
              <a:cs typeface="Arial"/>
              <a:sym typeface="Gill Sans" charset="0"/>
            </a:endParaRPr>
          </a:p>
          <a:p>
            <a:pPr algn="ctr">
              <a:defRPr/>
            </a:pPr>
            <a:r>
              <a:rPr lang="es-ES" sz="2000" b="1" dirty="0">
                <a:solidFill>
                  <a:schemeClr val="bg1"/>
                </a:solidFill>
                <a:latin typeface="Volkswagen Serial Medium"/>
                <a:ea typeface="ヒラギノ角ゴ ProN W3" charset="0"/>
                <a:cs typeface="Arial"/>
                <a:sym typeface="Gill Sans" charset="0"/>
              </a:rPr>
              <a:t>Para la Vigencia 2024, se ha proyectado realizar los siguientes trabajos:</a:t>
            </a:r>
            <a:endParaRPr lang="es-ES" sz="2000" b="1" dirty="0">
              <a:solidFill>
                <a:schemeClr val="bg1"/>
              </a:solidFill>
              <a:latin typeface="Volkswagen Serial Medium" panose="02000000000000000000" pitchFamily="50" charset="0"/>
              <a:ea typeface="ヒラギノ角ゴ ProN W3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es-ES" sz="2000" b="1" dirty="0">
              <a:solidFill>
                <a:schemeClr val="bg1"/>
              </a:solidFill>
              <a:latin typeface="Volkswagen Serial Medium"/>
              <a:ea typeface="ヒラギノ角ゴ ProN W3" charset="0"/>
              <a:cs typeface="Arial"/>
            </a:endParaRPr>
          </a:p>
          <a:p>
            <a:pPr algn="ctr">
              <a:defRPr/>
            </a:pPr>
            <a:r>
              <a:rPr lang="es-ES" sz="2000" b="1" dirty="0">
                <a:solidFill>
                  <a:schemeClr val="bg1"/>
                </a:solidFill>
                <a:latin typeface="Volkswagen Serial Medium"/>
                <a:ea typeface="ヒラギノ角ゴ ProN W3" charset="0"/>
                <a:cs typeface="Arial"/>
                <a:sym typeface="Gill Sans" charset="0"/>
              </a:rPr>
              <a:t> 1. Construir 12.288 metros cuadrados de senderos ecoturísticos construidos.</a:t>
            </a:r>
            <a:endParaRPr lang="es-ES" sz="2000" b="1" dirty="0">
              <a:solidFill>
                <a:schemeClr val="bg1"/>
              </a:solidFill>
              <a:latin typeface="Volkswagen Serial Medium" panose="02000000000000000000" pitchFamily="50" charset="0"/>
              <a:ea typeface="ヒラギノ角ゴ ProN W3" charset="0"/>
              <a:cs typeface="Arial" panose="020B0604020202020204" pitchFamily="34" charset="0"/>
            </a:endParaRPr>
          </a:p>
        </p:txBody>
      </p:sp>
      <p:sp>
        <p:nvSpPr>
          <p:cNvPr id="2" name="CuadroTexto 8">
            <a:extLst>
              <a:ext uri="{FF2B5EF4-FFF2-40B4-BE49-F238E27FC236}">
                <a16:creationId xmlns:a16="http://schemas.microsoft.com/office/drawing/2014/main" id="{C5B69407-D851-0386-EE51-6A8F283311BD}"/>
              </a:ext>
            </a:extLst>
          </p:cNvPr>
          <p:cNvSpPr txBox="1"/>
          <p:nvPr/>
        </p:nvSpPr>
        <p:spPr>
          <a:xfrm rot="16200000">
            <a:off x="10832276" y="3305890"/>
            <a:ext cx="21440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algn="r">
              <a:defRPr sz="1000" i="1">
                <a:solidFill>
                  <a:schemeClr val="bg2">
                    <a:lumMod val="50000"/>
                  </a:schemeClr>
                </a:solidFill>
                <a:latin typeface="Volkswagen Serial" panose="02000000000000000000" pitchFamily="50" charset="0"/>
              </a:defRPr>
            </a:lvl1pPr>
          </a:lstStyle>
          <a:p>
            <a:pPr algn="ctr"/>
            <a:r>
              <a:rPr lang="es-ES"/>
              <a:t>Cifras en pesos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27884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n 21">
            <a:extLst>
              <a:ext uri="{FF2B5EF4-FFF2-40B4-BE49-F238E27FC236}">
                <a16:creationId xmlns:a16="http://schemas.microsoft.com/office/drawing/2014/main" id="{8BB89A56-E768-474D-A94D-8562DCB6ED6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8" b="-358"/>
          <a:stretch/>
        </p:blipFill>
        <p:spPr>
          <a:xfrm>
            <a:off x="0" y="0"/>
            <a:ext cx="12192000" cy="6858007"/>
          </a:xfrm>
          <a:prstGeom prst="rect">
            <a:avLst/>
          </a:prstGeom>
        </p:spPr>
      </p:pic>
      <p:sp>
        <p:nvSpPr>
          <p:cNvPr id="23" name="CuadroTexto 22">
            <a:extLst>
              <a:ext uri="{FF2B5EF4-FFF2-40B4-BE49-F238E27FC236}">
                <a16:creationId xmlns:a16="http://schemas.microsoft.com/office/drawing/2014/main" id="{CB99FC98-760D-49E2-B6E8-D7CF5FBECA4A}"/>
              </a:ext>
            </a:extLst>
          </p:cNvPr>
          <p:cNvSpPr txBox="1"/>
          <p:nvPr/>
        </p:nvSpPr>
        <p:spPr>
          <a:xfrm>
            <a:off x="8084458" y="304800"/>
            <a:ext cx="3773714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>
                <a:solidFill>
                  <a:srgbClr val="289B48"/>
                </a:solidFill>
                <a:latin typeface="Volkswagen Serial Xbold" panose="02000000000000000000" pitchFamily="50" charset="0"/>
              </a:rPr>
              <a:t>Proyecto de Presupuesto </a:t>
            </a:r>
            <a:r>
              <a:rPr lang="es-ES">
                <a:solidFill>
                  <a:srgbClr val="0E2335"/>
                </a:solidFill>
                <a:latin typeface="Volkswagen Serial Xbold" panose="02000000000000000000" pitchFamily="50" charset="0"/>
              </a:rPr>
              <a:t>2024</a:t>
            </a:r>
            <a:endParaRPr lang="es-CO">
              <a:solidFill>
                <a:srgbClr val="0E2335"/>
              </a:solidFill>
              <a:latin typeface="Volkswagen Serial Xbold" panose="02000000000000000000" pitchFamily="50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64984F2D-472F-44D3-852C-172873795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372"/>
            <a:ext cx="10515600" cy="851798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0E2335"/>
                </a:solidFill>
                <a:latin typeface="Volkswagen Serial Xbold"/>
              </a:rPr>
              <a:t>PROYECCIÓN POR RETOS, POLÍTICAS Y PROGRAMAS</a:t>
            </a:r>
            <a:br>
              <a:rPr lang="es-ES" sz="2800" dirty="0">
                <a:latin typeface="Volkswagen Serial Xbold" panose="02000000000000000000" pitchFamily="50" charset="0"/>
              </a:rPr>
            </a:br>
            <a:r>
              <a:rPr lang="es-ES" sz="2800" dirty="0">
                <a:solidFill>
                  <a:srgbClr val="0E2335"/>
                </a:solidFill>
                <a:latin typeface="Volkswagen Serial Xbold"/>
              </a:rPr>
              <a:t>2024.</a:t>
            </a:r>
            <a:endParaRPr lang="es-CO" sz="2800" dirty="0">
              <a:solidFill>
                <a:srgbClr val="0E2335"/>
              </a:solidFill>
              <a:latin typeface="Volkswagen Serial Xbold" panose="02000000000000000000" pitchFamily="50" charset="0"/>
            </a:endParaRPr>
          </a:p>
        </p:txBody>
      </p:sp>
      <p:sp>
        <p:nvSpPr>
          <p:cNvPr id="7" name="Rectángulo: esquinas redondeadas 4">
            <a:extLst>
              <a:ext uri="{FF2B5EF4-FFF2-40B4-BE49-F238E27FC236}">
                <a16:creationId xmlns:a16="http://schemas.microsoft.com/office/drawing/2014/main" id="{3791754A-318C-4551-A933-35E6E541696A}"/>
              </a:ext>
            </a:extLst>
          </p:cNvPr>
          <p:cNvSpPr/>
          <p:nvPr/>
        </p:nvSpPr>
        <p:spPr bwMode="auto">
          <a:xfrm rot="5400000">
            <a:off x="4520599" y="208243"/>
            <a:ext cx="3247789" cy="7443990"/>
          </a:xfrm>
          <a:prstGeom prst="roundRect">
            <a:avLst/>
          </a:prstGeom>
          <a:solidFill>
            <a:srgbClr val="1D2838"/>
          </a:solidFill>
          <a:ln w="254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lIns="91440" tIns="45720" rIns="91440" bIns="45720" anchor="ctr"/>
          <a:lstStyle/>
          <a:p>
            <a:pPr algn="ctr">
              <a:defRPr/>
            </a:pPr>
            <a:r>
              <a:rPr lang="es-ES" sz="3200" b="1" dirty="0">
                <a:solidFill>
                  <a:schemeClr val="bg1"/>
                </a:solidFill>
                <a:latin typeface="Volkswagen Serial Medium"/>
                <a:ea typeface="ヒラギノ角ゴ ProN W3" charset="0"/>
                <a:cs typeface="Arial"/>
                <a:sym typeface="Gill Sans" charset="0"/>
              </a:rPr>
              <a:t>RECUPERACIÓN INTEGRAL DE LA CIENÁGA DE MALLORQUÍN: </a:t>
            </a:r>
            <a:endParaRPr lang="es-ES" sz="3200" b="1" dirty="0">
              <a:solidFill>
                <a:schemeClr val="bg1"/>
              </a:solidFill>
              <a:latin typeface="Volkswagen Serial Medium" panose="02000000000000000000" pitchFamily="50" charset="0"/>
              <a:ea typeface="ヒラギノ角ゴ ProN W3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es-ES" sz="1000" b="1" dirty="0">
              <a:solidFill>
                <a:schemeClr val="bg1"/>
              </a:solidFill>
              <a:latin typeface="Volkswagen Serial Medium"/>
              <a:ea typeface="ヒラギノ角ゴ ProN W3" charset="0"/>
              <a:cs typeface="Arial"/>
              <a:sym typeface="Gill Sans" charset="0"/>
            </a:endParaRPr>
          </a:p>
          <a:p>
            <a:pPr algn="ctr">
              <a:defRPr/>
            </a:pPr>
            <a:r>
              <a:rPr lang="es-ES" sz="2400" b="1" dirty="0">
                <a:solidFill>
                  <a:schemeClr val="bg1"/>
                </a:solidFill>
                <a:latin typeface="Volkswagen Serial Medium"/>
                <a:ea typeface="ヒラギノ角ゴ ProN W3" charset="0"/>
                <a:cs typeface="Arial"/>
                <a:sym typeface="Gill Sans" charset="0"/>
              </a:rPr>
              <a:t>Para la Vigencia 2024, se ha proyectado realizar los siguientes trabajos:</a:t>
            </a:r>
            <a:endParaRPr lang="es-ES" sz="2400" b="1" dirty="0">
              <a:solidFill>
                <a:schemeClr val="bg1"/>
              </a:solidFill>
              <a:latin typeface="Volkswagen Serial Medium" panose="02000000000000000000" pitchFamily="50" charset="0"/>
              <a:ea typeface="ヒラギノ角ゴ ProN W3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es-ES" sz="2400" b="1" dirty="0">
              <a:solidFill>
                <a:schemeClr val="bg1"/>
              </a:solidFill>
              <a:latin typeface="Volkswagen Serial Medium"/>
              <a:ea typeface="ヒラギノ角ゴ ProN W3" charset="0"/>
              <a:cs typeface="Arial"/>
            </a:endParaRPr>
          </a:p>
          <a:p>
            <a:pPr algn="ctr">
              <a:defRPr/>
            </a:pPr>
            <a:r>
              <a:rPr lang="es-ES" sz="2400" b="1" dirty="0">
                <a:solidFill>
                  <a:schemeClr val="bg1"/>
                </a:solidFill>
                <a:latin typeface="Volkswagen Serial Medium"/>
                <a:ea typeface="ヒラギノ角ゴ ProN W3" charset="0"/>
                <a:cs typeface="Arial"/>
                <a:sym typeface="Gill Sans" charset="0"/>
              </a:rPr>
              <a:t> 1. Consolidar el 75 % porcentaje de infraestructura para el turismo consolidada.</a:t>
            </a:r>
            <a:endParaRPr lang="es-ES" sz="2400" b="1" dirty="0">
              <a:solidFill>
                <a:schemeClr val="bg1"/>
              </a:solidFill>
              <a:latin typeface="Volkswagen Serial Medium" panose="02000000000000000000" pitchFamily="50" charset="0"/>
              <a:ea typeface="ヒラギノ角ゴ ProN W3" charset="0"/>
              <a:cs typeface="Arial" panose="020B0604020202020204" pitchFamily="34" charset="0"/>
            </a:endParaRPr>
          </a:p>
        </p:txBody>
      </p:sp>
      <p:sp>
        <p:nvSpPr>
          <p:cNvPr id="2" name="CuadroTexto 8">
            <a:extLst>
              <a:ext uri="{FF2B5EF4-FFF2-40B4-BE49-F238E27FC236}">
                <a16:creationId xmlns:a16="http://schemas.microsoft.com/office/drawing/2014/main" id="{C5B69407-D851-0386-EE51-6A8F283311BD}"/>
              </a:ext>
            </a:extLst>
          </p:cNvPr>
          <p:cNvSpPr txBox="1"/>
          <p:nvPr/>
        </p:nvSpPr>
        <p:spPr>
          <a:xfrm rot="16200000">
            <a:off x="10832276" y="3305890"/>
            <a:ext cx="21440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algn="r">
              <a:defRPr sz="1000" i="1">
                <a:solidFill>
                  <a:schemeClr val="bg2">
                    <a:lumMod val="50000"/>
                  </a:schemeClr>
                </a:solidFill>
                <a:latin typeface="Volkswagen Serial" panose="02000000000000000000" pitchFamily="50" charset="0"/>
              </a:defRPr>
            </a:lvl1pPr>
          </a:lstStyle>
          <a:p>
            <a:pPr algn="ctr"/>
            <a:r>
              <a:rPr lang="es-ES"/>
              <a:t>Cifras en pesos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749814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2" id="{E0F6A7C9-8F91-4707-98FE-F212543C1B98}" vid="{F673F183-A5D9-4DC6-85EC-5F4DCA337D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334</Words>
  <Application>Microsoft Office PowerPoint</Application>
  <PresentationFormat>Panorámica</PresentationFormat>
  <Paragraphs>45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Volkswagen Serial</vt:lpstr>
      <vt:lpstr>Volkswagen Serial Black</vt:lpstr>
      <vt:lpstr>Volkswagen Serial Medium</vt:lpstr>
      <vt:lpstr>Volkswagen Serial Xbold</vt:lpstr>
      <vt:lpstr>Tema de Office</vt:lpstr>
      <vt:lpstr>1_Tema de Office</vt:lpstr>
      <vt:lpstr>Presentación de PowerPoint</vt:lpstr>
      <vt:lpstr>SECRETARÍA DISTRITAL DE OBRAS PÚBLICAS</vt:lpstr>
      <vt:lpstr>SECRETARÍA DISTRITAL DE OBRAS PÚBLICAS</vt:lpstr>
      <vt:lpstr>PROYECCIÓN 2024</vt:lpstr>
      <vt:lpstr>PROYECCIÓN POR RETOS, POLÍTICAS Y PROGRAMAS 2024.</vt:lpstr>
      <vt:lpstr>PROYECCIÓN POR RETOS, POLÍTICAS Y PROGRAMAS 2024.</vt:lpstr>
      <vt:lpstr>PROYECCIÓN POR RETOS, POLÍTICAS Y PROGRAMAS 2024.</vt:lpstr>
      <vt:lpstr>PROYECCIÓN POR RETOS, POLÍTICAS Y PROGRAMAS 2024.</vt:lpstr>
      <vt:lpstr>PROYECCIÓN POR RETOS, POLÍTICAS Y PROGRAMAS 2024.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 Torres Saumeth</dc:creator>
  <cp:lastModifiedBy>Patricia Torres Saumeth</cp:lastModifiedBy>
  <cp:revision>140</cp:revision>
  <dcterms:created xsi:type="dcterms:W3CDTF">2023-11-21T15:13:36Z</dcterms:created>
  <dcterms:modified xsi:type="dcterms:W3CDTF">2023-11-22T18:54:18Z</dcterms:modified>
</cp:coreProperties>
</file>