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133"/>
    <a:srgbClr val="239B48"/>
    <a:srgbClr val="009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6" autoAdjust="0"/>
    <p:restoredTop sz="94660"/>
  </p:normalViewPr>
  <p:slideViewPr>
    <p:cSldViewPr snapToGrid="0">
      <p:cViewPr varScale="1">
        <p:scale>
          <a:sx n="72" d="100"/>
          <a:sy n="72" d="100"/>
        </p:scale>
        <p:origin x="8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F:\OFFIC\2024\marzo\comparendos%20e%20inmovilizaciones.xlsx" TargetMode="External"/><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OFFIC\2024\julio\comparendos%20e%20inmovilizacio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baseline="0"/>
              <a:t>COMPARENDOS 2024</a:t>
            </a:r>
            <a:endParaRPr lang="es-ES"/>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Hoja1!$B$1:$B$4</c:f>
              <c:strCache>
                <c:ptCount val="4"/>
                <c:pt idx="0">
                  <c:v>Año 2021</c:v>
                </c:pt>
                <c:pt idx="1">
                  <c:v>Año 2022</c:v>
                </c:pt>
                <c:pt idx="2">
                  <c:v>Año 2023</c:v>
                </c:pt>
                <c:pt idx="3">
                  <c:v>Año 2024</c:v>
                </c:pt>
              </c:strCache>
            </c:strRef>
          </c:cat>
          <c:val>
            <c:numRef>
              <c:f>Hoja1!$C$1:$C$4</c:f>
              <c:numCache>
                <c:formatCode>General</c:formatCode>
                <c:ptCount val="4"/>
                <c:pt idx="0">
                  <c:v>57414</c:v>
                </c:pt>
                <c:pt idx="1">
                  <c:v>69752</c:v>
                </c:pt>
                <c:pt idx="2">
                  <c:v>26899</c:v>
                </c:pt>
                <c:pt idx="3">
                  <c:v>44979</c:v>
                </c:pt>
              </c:numCache>
            </c:numRef>
          </c:val>
          <c:extLst>
            <c:ext xmlns:c16="http://schemas.microsoft.com/office/drawing/2014/chart" uri="{C3380CC4-5D6E-409C-BE32-E72D297353CC}">
              <c16:uniqueId val="{00000000-A2AB-4702-B1B9-D04D4F631809}"/>
            </c:ext>
          </c:extLst>
        </c:ser>
        <c:dLbls>
          <c:showLegendKey val="0"/>
          <c:showVal val="0"/>
          <c:showCatName val="0"/>
          <c:showSerName val="0"/>
          <c:showPercent val="0"/>
          <c:showBubbleSize val="0"/>
        </c:dLbls>
        <c:gapWidth val="150"/>
        <c:axId val="70551040"/>
        <c:axId val="70552576"/>
      </c:barChart>
      <c:catAx>
        <c:axId val="70551040"/>
        <c:scaling>
          <c:orientation val="minMax"/>
        </c:scaling>
        <c:delete val="0"/>
        <c:axPos val="b"/>
        <c:numFmt formatCode="General" sourceLinked="0"/>
        <c:majorTickMark val="out"/>
        <c:minorTickMark val="none"/>
        <c:tickLblPos val="nextTo"/>
        <c:txPr>
          <a:bodyPr/>
          <a:lstStyle/>
          <a:p>
            <a:pPr>
              <a:defRPr lang="es-CO"/>
            </a:pPr>
            <a:endParaRPr lang="es-CO"/>
          </a:p>
        </c:txPr>
        <c:crossAx val="70552576"/>
        <c:crosses val="autoZero"/>
        <c:auto val="1"/>
        <c:lblAlgn val="ctr"/>
        <c:lblOffset val="100"/>
        <c:noMultiLvlLbl val="0"/>
      </c:catAx>
      <c:valAx>
        <c:axId val="70552576"/>
        <c:scaling>
          <c:orientation val="minMax"/>
        </c:scaling>
        <c:delete val="1"/>
        <c:axPos val="l"/>
        <c:numFmt formatCode="General" sourceLinked="1"/>
        <c:majorTickMark val="out"/>
        <c:minorTickMark val="none"/>
        <c:tickLblPos val="none"/>
        <c:crossAx val="7055104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COMPORTAMIENTO</a:t>
            </a:r>
            <a:r>
              <a:rPr lang="es-ES" sz="1400" baseline="0"/>
              <a:t> INFRACCIONES POR RTM, SOAT Y ALCOHOLEMIA</a:t>
            </a:r>
            <a:endParaRPr lang="es-ES" sz="1400"/>
          </a:p>
        </c:rich>
      </c:tx>
      <c:overlay val="0"/>
    </c:title>
    <c:autoTitleDeleted val="0"/>
    <c:plotArea>
      <c:layout/>
      <c:barChart>
        <c:barDir val="bar"/>
        <c:grouping val="clustered"/>
        <c:varyColors val="0"/>
        <c:ser>
          <c:idx val="0"/>
          <c:order val="0"/>
          <c:tx>
            <c:strRef>
              <c:f>Hoja1!$E$35</c:f>
              <c:strCache>
                <c:ptCount val="1"/>
                <c:pt idx="0">
                  <c:v>AÑO 2023</c:v>
                </c:pt>
              </c:strCache>
            </c:strRef>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Hoja1!$E$36:$E$38</c:f>
              <c:numCache>
                <c:formatCode>General</c:formatCode>
                <c:ptCount val="3"/>
                <c:pt idx="0">
                  <c:v>527</c:v>
                </c:pt>
                <c:pt idx="1">
                  <c:v>2538</c:v>
                </c:pt>
                <c:pt idx="2">
                  <c:v>3105</c:v>
                </c:pt>
              </c:numCache>
            </c:numRef>
          </c:val>
          <c:extLst>
            <c:ext xmlns:c16="http://schemas.microsoft.com/office/drawing/2014/chart" uri="{C3380CC4-5D6E-409C-BE32-E72D297353CC}">
              <c16:uniqueId val="{00000000-EFB8-4C16-AABA-67D4EE0B6947}"/>
            </c:ext>
          </c:extLst>
        </c:ser>
        <c:ser>
          <c:idx val="1"/>
          <c:order val="1"/>
          <c:tx>
            <c:strRef>
              <c:f>Hoja1!$F$35</c:f>
              <c:strCache>
                <c:ptCount val="1"/>
                <c:pt idx="0">
                  <c:v>AÑO 2024</c:v>
                </c:pt>
              </c:strCache>
            </c:strRef>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Hoja1!$F$36:$F$38</c:f>
              <c:numCache>
                <c:formatCode>General</c:formatCode>
                <c:ptCount val="3"/>
                <c:pt idx="0">
                  <c:v>865</c:v>
                </c:pt>
                <c:pt idx="1">
                  <c:v>3724</c:v>
                </c:pt>
                <c:pt idx="2">
                  <c:v>5332</c:v>
                </c:pt>
              </c:numCache>
            </c:numRef>
          </c:val>
          <c:extLst>
            <c:ext xmlns:c16="http://schemas.microsoft.com/office/drawing/2014/chart" uri="{C3380CC4-5D6E-409C-BE32-E72D297353CC}">
              <c16:uniqueId val="{00000001-EFB8-4C16-AABA-67D4EE0B6947}"/>
            </c:ext>
          </c:extLst>
        </c:ser>
        <c:dLbls>
          <c:showLegendKey val="0"/>
          <c:showVal val="1"/>
          <c:showCatName val="0"/>
          <c:showSerName val="0"/>
          <c:showPercent val="0"/>
          <c:showBubbleSize val="0"/>
        </c:dLbls>
        <c:gapWidth val="150"/>
        <c:overlap val="-25"/>
        <c:axId val="74396800"/>
        <c:axId val="74398336"/>
      </c:barChart>
      <c:catAx>
        <c:axId val="74396800"/>
        <c:scaling>
          <c:orientation val="minMax"/>
        </c:scaling>
        <c:delete val="0"/>
        <c:axPos val="l"/>
        <c:numFmt formatCode="General" sourceLinked="0"/>
        <c:majorTickMark val="none"/>
        <c:minorTickMark val="none"/>
        <c:tickLblPos val="nextTo"/>
        <c:txPr>
          <a:bodyPr/>
          <a:lstStyle/>
          <a:p>
            <a:pPr>
              <a:defRPr lang="es-CO"/>
            </a:pPr>
            <a:endParaRPr lang="es-CO"/>
          </a:p>
        </c:txPr>
        <c:crossAx val="74398336"/>
        <c:crosses val="autoZero"/>
        <c:auto val="1"/>
        <c:lblAlgn val="ctr"/>
        <c:lblOffset val="100"/>
        <c:noMultiLvlLbl val="0"/>
      </c:catAx>
      <c:valAx>
        <c:axId val="74398336"/>
        <c:scaling>
          <c:orientation val="minMax"/>
        </c:scaling>
        <c:delete val="1"/>
        <c:axPos val="b"/>
        <c:numFmt formatCode="General" sourceLinked="1"/>
        <c:majorTickMark val="out"/>
        <c:minorTickMark val="none"/>
        <c:tickLblPos val="none"/>
        <c:crossAx val="74396800"/>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MAS SANCIONADAS 2024</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Hoja1!$F$59:$G$68</c:f>
              <c:multiLvlStrCache>
                <c:ptCount val="10"/>
                <c:lvl>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Guiar un vehículo sin haber obtenido la licencia de conducción correspondiente. Además, el vehículo será inmovilizado en el lugar de los hechos hasta que éste sea retirado por una persona autorizada por el infractor que tenga licencia de conducción</c:v>
                  </c:pt>
                  <c:pt idx="3">
                    <c:v>Conducir sin portar el Seguro Obligatorio de Accidentes de tránsito ordenado por la ley. Además, el vehículo será inmovilizado</c:v>
                  </c:pt>
                  <c:pt idx="4">
                    <c:v>Conducir un vehículo sin llevar consigo la licencia de conducción</c:v>
                  </c:pt>
                  <c:pt idx="5">
                    <c:v>Conducir un vehículo con la licencia de conducción vencida</c:v>
                  </c:pt>
                  <c:pt idx="6">
                    <c:v>Estacionar un vehículo en los sitios prohibidos</c:v>
                  </c:pt>
                  <c:pt idx="7">
                    <c:v>Conducir motocicleta sin observar las siguientes normas</c:v>
                  </c:pt>
                  <c:pt idx="8">
                    <c:v>El conductor que no porte la licencia de tránsito, además el vehículo será inmovilizado</c:v>
                  </c:pt>
                  <c:pt idx="9">
                    <c:v>No acatar las señales de tránsito o requerimientos impartidos por los agentes de tránsito</c:v>
                  </c:pt>
                </c:lvl>
                <c:lvl>
                  <c:pt idx="0">
                    <c:v>C14</c:v>
                  </c:pt>
                  <c:pt idx="1">
                    <c:v>C35</c:v>
                  </c:pt>
                  <c:pt idx="2">
                    <c:v>D01</c:v>
                  </c:pt>
                  <c:pt idx="3">
                    <c:v>D02</c:v>
                  </c:pt>
                  <c:pt idx="4">
                    <c:v>B01</c:v>
                  </c:pt>
                  <c:pt idx="5">
                    <c:v>B02</c:v>
                  </c:pt>
                  <c:pt idx="6">
                    <c:v>C02</c:v>
                  </c:pt>
                  <c:pt idx="7">
                    <c:v>C24</c:v>
                  </c:pt>
                  <c:pt idx="8">
                    <c:v>H02</c:v>
                  </c:pt>
                  <c:pt idx="9">
                    <c:v>C31</c:v>
                  </c:pt>
                </c:lvl>
              </c:multiLvlStrCache>
            </c:multiLvlStrRef>
          </c:cat>
          <c:val>
            <c:numRef>
              <c:f>Hoja1!$H$59:$H$68</c:f>
              <c:numCache>
                <c:formatCode>General</c:formatCode>
                <c:ptCount val="10"/>
                <c:pt idx="0">
                  <c:v>8482</c:v>
                </c:pt>
                <c:pt idx="1">
                  <c:v>5332</c:v>
                </c:pt>
                <c:pt idx="2">
                  <c:v>4017</c:v>
                </c:pt>
                <c:pt idx="3">
                  <c:v>3724</c:v>
                </c:pt>
                <c:pt idx="4">
                  <c:v>3375</c:v>
                </c:pt>
                <c:pt idx="5">
                  <c:v>2698</c:v>
                </c:pt>
                <c:pt idx="6">
                  <c:v>2175</c:v>
                </c:pt>
                <c:pt idx="7">
                  <c:v>2017</c:v>
                </c:pt>
                <c:pt idx="8">
                  <c:v>1354</c:v>
                </c:pt>
                <c:pt idx="9">
                  <c:v>1156</c:v>
                </c:pt>
              </c:numCache>
            </c:numRef>
          </c:val>
          <c:extLst>
            <c:ext xmlns:c16="http://schemas.microsoft.com/office/drawing/2014/chart" uri="{C3380CC4-5D6E-409C-BE32-E72D297353CC}">
              <c16:uniqueId val="{00000000-6FCD-4918-831B-FB55F3E0D570}"/>
            </c:ext>
          </c:extLst>
        </c:ser>
        <c:dLbls>
          <c:showLegendKey val="0"/>
          <c:showVal val="0"/>
          <c:showCatName val="0"/>
          <c:showSerName val="0"/>
          <c:showPercent val="0"/>
          <c:showBubbleSize val="0"/>
        </c:dLbls>
        <c:gapWidth val="150"/>
        <c:shape val="box"/>
        <c:axId val="73927680"/>
        <c:axId val="73933568"/>
        <c:axId val="0"/>
      </c:bar3DChart>
      <c:catAx>
        <c:axId val="73927680"/>
        <c:scaling>
          <c:orientation val="minMax"/>
        </c:scaling>
        <c:delete val="0"/>
        <c:axPos val="l"/>
        <c:numFmt formatCode="General" sourceLinked="0"/>
        <c:majorTickMark val="out"/>
        <c:minorTickMark val="none"/>
        <c:tickLblPos val="nextTo"/>
        <c:txPr>
          <a:bodyPr/>
          <a:lstStyle/>
          <a:p>
            <a:pPr>
              <a:defRPr lang="es-CO" sz="900"/>
            </a:pPr>
            <a:endParaRPr lang="es-CO"/>
          </a:p>
        </c:txPr>
        <c:crossAx val="73933568"/>
        <c:crosses val="autoZero"/>
        <c:auto val="1"/>
        <c:lblAlgn val="ctr"/>
        <c:lblOffset val="100"/>
        <c:noMultiLvlLbl val="0"/>
      </c:catAx>
      <c:valAx>
        <c:axId val="73933568"/>
        <c:scaling>
          <c:orientation val="minMax"/>
        </c:scaling>
        <c:delete val="1"/>
        <c:axPos val="b"/>
        <c:numFmt formatCode="General" sourceLinked="1"/>
        <c:majorTickMark val="out"/>
        <c:minorTickMark val="none"/>
        <c:tickLblPos val="none"/>
        <c:crossAx val="7392768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POR CLASE DE VEHICULO</a:t>
            </a:r>
            <a:endParaRPr lang="es-ES" sz="1200"/>
          </a:p>
        </c:rich>
      </c:tx>
      <c:overlay val="0"/>
    </c:title>
    <c:autoTitleDeleted val="0"/>
    <c:plotArea>
      <c:layout/>
      <c:barChart>
        <c:barDir val="bar"/>
        <c:grouping val="percentStacked"/>
        <c:varyColors val="0"/>
        <c:ser>
          <c:idx val="0"/>
          <c:order val="0"/>
          <c:tx>
            <c:v>AÑO2024</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Hoja1!$B$95:$B$105</c:f>
              <c:numCache>
                <c:formatCode>General</c:formatCode>
                <c:ptCount val="11"/>
                <c:pt idx="0">
                  <c:v>31106</c:v>
                </c:pt>
                <c:pt idx="1">
                  <c:v>7569</c:v>
                </c:pt>
                <c:pt idx="2">
                  <c:v>1700</c:v>
                </c:pt>
                <c:pt idx="3">
                  <c:v>639</c:v>
                </c:pt>
                <c:pt idx="4">
                  <c:v>621</c:v>
                </c:pt>
                <c:pt idx="5">
                  <c:v>401</c:v>
                </c:pt>
                <c:pt idx="6">
                  <c:v>252</c:v>
                </c:pt>
                <c:pt idx="7">
                  <c:v>250</c:v>
                </c:pt>
                <c:pt idx="8">
                  <c:v>113</c:v>
                </c:pt>
                <c:pt idx="9">
                  <c:v>2328</c:v>
                </c:pt>
              </c:numCache>
            </c:numRef>
          </c:val>
          <c:extLst>
            <c:ext xmlns:c16="http://schemas.microsoft.com/office/drawing/2014/chart" uri="{C3380CC4-5D6E-409C-BE32-E72D297353CC}">
              <c16:uniqueId val="{00000000-433D-4B6D-9184-D90EF2E74B2E}"/>
            </c:ext>
          </c:extLst>
        </c:ser>
        <c:ser>
          <c:idx val="1"/>
          <c:order val="1"/>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TRACTO/CAMION</c:v>
                </c:pt>
                <c:pt idx="9">
                  <c:v>OTROS</c:v>
                </c:pt>
              </c:strCache>
            </c:strRef>
          </c:cat>
          <c:val>
            <c:numRef>
              <c:f>Hoja1!$C$95:$C$105</c:f>
              <c:numCache>
                <c:formatCode>General</c:formatCode>
                <c:ptCount val="11"/>
                <c:pt idx="0">
                  <c:v>18724</c:v>
                </c:pt>
                <c:pt idx="1">
                  <c:v>4506</c:v>
                </c:pt>
                <c:pt idx="2">
                  <c:v>1059</c:v>
                </c:pt>
                <c:pt idx="3">
                  <c:v>136</c:v>
                </c:pt>
                <c:pt idx="4">
                  <c:v>451</c:v>
                </c:pt>
                <c:pt idx="5">
                  <c:v>143</c:v>
                </c:pt>
                <c:pt idx="6">
                  <c:v>366</c:v>
                </c:pt>
                <c:pt idx="7">
                  <c:v>193</c:v>
                </c:pt>
                <c:pt idx="8">
                  <c:v>108</c:v>
                </c:pt>
                <c:pt idx="9">
                  <c:v>1213</c:v>
                </c:pt>
              </c:numCache>
            </c:numRef>
          </c:val>
          <c:extLst>
            <c:ext xmlns:c16="http://schemas.microsoft.com/office/drawing/2014/chart" uri="{C3380CC4-5D6E-409C-BE32-E72D297353CC}">
              <c16:uniqueId val="{00000001-433D-4B6D-9184-D90EF2E74B2E}"/>
            </c:ext>
          </c:extLst>
        </c:ser>
        <c:dLbls>
          <c:showLegendKey val="0"/>
          <c:showVal val="0"/>
          <c:showCatName val="0"/>
          <c:showSerName val="0"/>
          <c:showPercent val="0"/>
          <c:showBubbleSize val="0"/>
        </c:dLbls>
        <c:gapWidth val="150"/>
        <c:overlap val="100"/>
        <c:axId val="73977216"/>
        <c:axId val="73979008"/>
      </c:barChart>
      <c:catAx>
        <c:axId val="73977216"/>
        <c:scaling>
          <c:orientation val="minMax"/>
        </c:scaling>
        <c:delete val="0"/>
        <c:axPos val="l"/>
        <c:numFmt formatCode="General" sourceLinked="0"/>
        <c:majorTickMark val="out"/>
        <c:minorTickMark val="none"/>
        <c:tickLblPos val="nextTo"/>
        <c:txPr>
          <a:bodyPr/>
          <a:lstStyle/>
          <a:p>
            <a:pPr>
              <a:defRPr lang="es-CO"/>
            </a:pPr>
            <a:endParaRPr lang="es-CO"/>
          </a:p>
        </c:txPr>
        <c:crossAx val="73979008"/>
        <c:crosses val="autoZero"/>
        <c:auto val="1"/>
        <c:lblAlgn val="ctr"/>
        <c:lblOffset val="100"/>
        <c:noMultiLvlLbl val="0"/>
      </c:catAx>
      <c:valAx>
        <c:axId val="73979008"/>
        <c:scaling>
          <c:orientation val="minMax"/>
        </c:scaling>
        <c:delete val="1"/>
        <c:axPos val="b"/>
        <c:majorGridlines/>
        <c:numFmt formatCode="0%" sourceLinked="1"/>
        <c:majorTickMark val="out"/>
        <c:minorTickMark val="none"/>
        <c:tickLblPos val="none"/>
        <c:crossAx val="73977216"/>
        <c:crosses val="autoZero"/>
        <c:crossBetween val="between"/>
      </c:valAx>
    </c:plotArea>
    <c:legend>
      <c:legendPos val="r"/>
      <c:overlay val="0"/>
      <c:txPr>
        <a:bodyPr/>
        <a:lstStyle/>
        <a:p>
          <a:pPr>
            <a:defRPr lang="es-CO"/>
          </a:pPr>
          <a:endParaRPr lang="es-CO"/>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latin typeface="Arial" pitchFamily="34" charset="0"/>
                <a:cs typeface="Arial" pitchFamily="34" charset="0"/>
              </a:rPr>
              <a:t>INFRACCIONES</a:t>
            </a:r>
            <a:r>
              <a:rPr lang="es-ES" sz="1200" baseline="0">
                <a:latin typeface="Arial" pitchFamily="34" charset="0"/>
                <a:cs typeface="Arial" pitchFamily="34" charset="0"/>
              </a:rPr>
              <a:t> POR CLASE DE SERVICIO</a:t>
            </a:r>
            <a:endParaRPr lang="es-ES" sz="1200">
              <a:latin typeface="Arial" pitchFamily="34" charset="0"/>
              <a:cs typeface="Arial" pitchFamily="34" charset="0"/>
            </a:endParaRPr>
          </a:p>
        </c:rich>
      </c:tx>
      <c:overlay val="0"/>
    </c:title>
    <c:autoTitleDeleted val="0"/>
    <c:plotArea>
      <c:layout/>
      <c:barChart>
        <c:barDir val="col"/>
        <c:grouping val="clustered"/>
        <c:varyColors val="0"/>
        <c:ser>
          <c:idx val="0"/>
          <c:order val="0"/>
          <c:tx>
            <c:v>AÑO2023</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Hoja1!$B$112:$B$114</c:f>
              <c:numCache>
                <c:formatCode>General</c:formatCode>
                <c:ptCount val="3"/>
                <c:pt idx="0">
                  <c:v>22938</c:v>
                </c:pt>
                <c:pt idx="1">
                  <c:v>2791</c:v>
                </c:pt>
                <c:pt idx="2">
                  <c:v>1170</c:v>
                </c:pt>
              </c:numCache>
            </c:numRef>
          </c:val>
          <c:extLst>
            <c:ext xmlns:c16="http://schemas.microsoft.com/office/drawing/2014/chart" uri="{C3380CC4-5D6E-409C-BE32-E72D297353CC}">
              <c16:uniqueId val="{00000000-3411-44B1-8B30-2173EB3789B3}"/>
            </c:ext>
          </c:extLst>
        </c:ser>
        <c:ser>
          <c:idx val="1"/>
          <c:order val="1"/>
          <c:tx>
            <c:v>AÑO2024</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Hoja1!$C$112:$C$114</c:f>
              <c:numCache>
                <c:formatCode>General</c:formatCode>
                <c:ptCount val="3"/>
                <c:pt idx="0">
                  <c:v>38678</c:v>
                </c:pt>
                <c:pt idx="1">
                  <c:v>3629</c:v>
                </c:pt>
                <c:pt idx="2">
                  <c:v>2672</c:v>
                </c:pt>
              </c:numCache>
            </c:numRef>
          </c:val>
          <c:extLst>
            <c:ext xmlns:c16="http://schemas.microsoft.com/office/drawing/2014/chart" uri="{C3380CC4-5D6E-409C-BE32-E72D297353CC}">
              <c16:uniqueId val="{00000001-3411-44B1-8B30-2173EB3789B3}"/>
            </c:ext>
          </c:extLst>
        </c:ser>
        <c:dLbls>
          <c:showLegendKey val="0"/>
          <c:showVal val="1"/>
          <c:showCatName val="0"/>
          <c:showSerName val="0"/>
          <c:showPercent val="0"/>
          <c:showBubbleSize val="0"/>
        </c:dLbls>
        <c:gapWidth val="150"/>
        <c:overlap val="-25"/>
        <c:axId val="74061696"/>
        <c:axId val="74063232"/>
      </c:barChart>
      <c:catAx>
        <c:axId val="74061696"/>
        <c:scaling>
          <c:orientation val="minMax"/>
        </c:scaling>
        <c:delete val="0"/>
        <c:axPos val="b"/>
        <c:numFmt formatCode="General" sourceLinked="0"/>
        <c:majorTickMark val="none"/>
        <c:minorTickMark val="none"/>
        <c:tickLblPos val="nextTo"/>
        <c:txPr>
          <a:bodyPr/>
          <a:lstStyle/>
          <a:p>
            <a:pPr>
              <a:defRPr lang="es-CO"/>
            </a:pPr>
            <a:endParaRPr lang="es-CO"/>
          </a:p>
        </c:txPr>
        <c:crossAx val="74063232"/>
        <c:crosses val="autoZero"/>
        <c:auto val="1"/>
        <c:lblAlgn val="ctr"/>
        <c:lblOffset val="100"/>
        <c:noMultiLvlLbl val="0"/>
      </c:catAx>
      <c:valAx>
        <c:axId val="74063232"/>
        <c:scaling>
          <c:orientation val="minMax"/>
        </c:scaling>
        <c:delete val="1"/>
        <c:axPos val="l"/>
        <c:numFmt formatCode="General" sourceLinked="1"/>
        <c:majorTickMark val="out"/>
        <c:minorTickMark val="none"/>
        <c:tickLblPos val="none"/>
        <c:crossAx val="74061696"/>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INMOVILIZACIONES</a:t>
            </a:r>
            <a:r>
              <a:rPr lang="es-CO" baseline="0"/>
              <a:t> VS COMPARENDOS</a:t>
            </a:r>
            <a:endParaRPr lang="es-CO"/>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rgbClr val="92D050"/>
            </a:solidFill>
          </c:spPr>
          <c:dPt>
            <c:idx val="0"/>
            <c:bubble3D val="0"/>
            <c:spPr>
              <a:solidFill>
                <a:srgbClr val="0070C0"/>
              </a:solidFill>
              <a:ln w="25400">
                <a:solidFill>
                  <a:schemeClr val="lt1"/>
                </a:solidFill>
              </a:ln>
              <a:effectLst/>
              <a:sp3d contourW="25400">
                <a:contourClr>
                  <a:schemeClr val="lt1"/>
                </a:contourClr>
              </a:sp3d>
            </c:spPr>
            <c:extLst>
              <c:ext xmlns:c16="http://schemas.microsoft.com/office/drawing/2014/chart" uri="{C3380CC4-5D6E-409C-BE32-E72D297353CC}">
                <c16:uniqueId val="{00000001-3972-4B3A-A086-7BE159200894}"/>
              </c:ext>
            </c:extLst>
          </c:dPt>
          <c:dPt>
            <c:idx val="1"/>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3972-4B3A-A086-7BE159200894}"/>
              </c:ext>
            </c:extLst>
          </c:dPt>
          <c:dLbls>
            <c:dLbl>
              <c:idx val="0"/>
              <c:tx>
                <c:rich>
                  <a:bodyPr/>
                  <a:lstStyle/>
                  <a:p>
                    <a:r>
                      <a:rPr lang="en-US" dirty="0"/>
                      <a:t>35%</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72-4B3A-A086-7BE159200894}"/>
                </c:ext>
              </c:extLst>
            </c:dLbl>
            <c:dLbl>
              <c:idx val="1"/>
              <c:tx>
                <c:rich>
                  <a:bodyPr/>
                  <a:lstStyle/>
                  <a:p>
                    <a:r>
                      <a:rPr lang="en-US" dirty="0"/>
                      <a:t>65%</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972-4B3A-A086-7BE1592008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Hoja1!$F$145:$F$146</c:f>
              <c:strCache>
                <c:ptCount val="2"/>
                <c:pt idx="0">
                  <c:v>COMPARENDOS 2024</c:v>
                </c:pt>
                <c:pt idx="1">
                  <c:v>INMOVILIZACIONES 2024</c:v>
                </c:pt>
              </c:strCache>
            </c:strRef>
          </c:cat>
          <c:val>
            <c:numRef>
              <c:f>Hoja1!$G$145:$G$146</c:f>
              <c:numCache>
                <c:formatCode>0%</c:formatCode>
                <c:ptCount val="2"/>
                <c:pt idx="0">
                  <c:v>0.25554179566563467</c:v>
                </c:pt>
                <c:pt idx="1">
                  <c:v>0.74445820433436527</c:v>
                </c:pt>
              </c:numCache>
            </c:numRef>
          </c:val>
          <c:extLst>
            <c:ext xmlns:c16="http://schemas.microsoft.com/office/drawing/2014/chart" uri="{C3380CC4-5D6E-409C-BE32-E72D297353CC}">
              <c16:uniqueId val="{00000004-3972-4B3A-A086-7BE159200894}"/>
            </c:ext>
          </c:extLst>
        </c:ser>
        <c:dLbls>
          <c:showLegendKey val="0"/>
          <c:showVal val="0"/>
          <c:showCatName val="0"/>
          <c:showSerName val="0"/>
          <c:showPercent val="1"/>
          <c:showBubbleSize val="0"/>
          <c:showLeaderLines val="1"/>
        </c:dLbls>
      </c:pie3DChart>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COMPORTAMIENTO INMOVILIZACIONES</a:t>
            </a:r>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Hoja1!$B$153:$B$154</c:f>
              <c:strCache>
                <c:ptCount val="2"/>
                <c:pt idx="0">
                  <c:v>AÑO 2024</c:v>
                </c:pt>
                <c:pt idx="1">
                  <c:v>AÑO 2023</c:v>
                </c:pt>
              </c:strCache>
            </c:strRef>
          </c:cat>
          <c:val>
            <c:numRef>
              <c:f>Hoja1!$C$153:$C$154</c:f>
              <c:numCache>
                <c:formatCode>General</c:formatCode>
                <c:ptCount val="2"/>
                <c:pt idx="0">
                  <c:v>15946</c:v>
                </c:pt>
                <c:pt idx="1">
                  <c:v>10074</c:v>
                </c:pt>
              </c:numCache>
            </c:numRef>
          </c:val>
          <c:extLst>
            <c:ext xmlns:c16="http://schemas.microsoft.com/office/drawing/2014/chart" uri="{C3380CC4-5D6E-409C-BE32-E72D297353CC}">
              <c16:uniqueId val="{00000000-F51F-4B44-BF6E-5CD81F24F318}"/>
            </c:ext>
          </c:extLst>
        </c:ser>
        <c:dLbls>
          <c:showLegendKey val="0"/>
          <c:showVal val="0"/>
          <c:showCatName val="0"/>
          <c:showSerName val="0"/>
          <c:showPercent val="0"/>
          <c:showBubbleSize val="0"/>
        </c:dLbls>
        <c:gapWidth val="150"/>
        <c:axId val="74431488"/>
        <c:axId val="74437376"/>
      </c:barChart>
      <c:catAx>
        <c:axId val="74431488"/>
        <c:scaling>
          <c:orientation val="minMax"/>
        </c:scaling>
        <c:delete val="0"/>
        <c:axPos val="b"/>
        <c:numFmt formatCode="General" sourceLinked="0"/>
        <c:majorTickMark val="out"/>
        <c:minorTickMark val="none"/>
        <c:tickLblPos val="nextTo"/>
        <c:txPr>
          <a:bodyPr/>
          <a:lstStyle/>
          <a:p>
            <a:pPr>
              <a:defRPr lang="es-CO"/>
            </a:pPr>
            <a:endParaRPr lang="es-CO"/>
          </a:p>
        </c:txPr>
        <c:crossAx val="74437376"/>
        <c:crosses val="autoZero"/>
        <c:auto val="1"/>
        <c:lblAlgn val="ctr"/>
        <c:lblOffset val="100"/>
        <c:noMultiLvlLbl val="0"/>
      </c:catAx>
      <c:valAx>
        <c:axId val="74437376"/>
        <c:scaling>
          <c:orientation val="minMax"/>
        </c:scaling>
        <c:delete val="1"/>
        <c:axPos val="l"/>
        <c:numFmt formatCode="General" sourceLinked="1"/>
        <c:majorTickMark val="out"/>
        <c:minorTickMark val="none"/>
        <c:tickLblPos val="none"/>
        <c:crossAx val="7443148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INMOVILIZACIONES</a:t>
            </a:r>
            <a:r>
              <a:rPr lang="es-ES" sz="1200" baseline="0"/>
              <a:t> POR CLASE DE VEHICULO</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MOTOCARRO</c:v>
                </c:pt>
                <c:pt idx="4">
                  <c:v>CAMPERO</c:v>
                </c:pt>
                <c:pt idx="5">
                  <c:v>BUSETA</c:v>
                </c:pt>
                <c:pt idx="6">
                  <c:v>MICROBUS</c:v>
                </c:pt>
                <c:pt idx="7">
                  <c:v>otras</c:v>
                </c:pt>
              </c:strCache>
            </c:strRef>
          </c:cat>
          <c:val>
            <c:numRef>
              <c:f>Hoja1!$B$193:$B$200</c:f>
              <c:numCache>
                <c:formatCode>General</c:formatCode>
                <c:ptCount val="8"/>
                <c:pt idx="0">
                  <c:v>8258</c:v>
                </c:pt>
                <c:pt idx="1">
                  <c:v>1359</c:v>
                </c:pt>
                <c:pt idx="2">
                  <c:v>245</c:v>
                </c:pt>
                <c:pt idx="3">
                  <c:v>16</c:v>
                </c:pt>
                <c:pt idx="4">
                  <c:v>55</c:v>
                </c:pt>
                <c:pt idx="5">
                  <c:v>3</c:v>
                </c:pt>
                <c:pt idx="6">
                  <c:v>10</c:v>
                </c:pt>
                <c:pt idx="7">
                  <c:v>128</c:v>
                </c:pt>
              </c:numCache>
            </c:numRef>
          </c:val>
          <c:extLst>
            <c:ext xmlns:c16="http://schemas.microsoft.com/office/drawing/2014/chart" uri="{C3380CC4-5D6E-409C-BE32-E72D297353CC}">
              <c16:uniqueId val="{00000000-51A1-499B-9EEB-C163279C6557}"/>
            </c:ext>
          </c:extLst>
        </c:ser>
        <c:ser>
          <c:idx val="1"/>
          <c:order val="1"/>
          <c:tx>
            <c:v>AÑO2024</c:v>
          </c:tx>
          <c:spPr>
            <a:solidFill>
              <a:schemeClr val="accent1"/>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MOTOCARRO</c:v>
                </c:pt>
                <c:pt idx="4">
                  <c:v>CAMPERO</c:v>
                </c:pt>
                <c:pt idx="5">
                  <c:v>BUSETA</c:v>
                </c:pt>
                <c:pt idx="6">
                  <c:v>MICROBUS</c:v>
                </c:pt>
                <c:pt idx="7">
                  <c:v>otras</c:v>
                </c:pt>
              </c:strCache>
            </c:strRef>
          </c:cat>
          <c:val>
            <c:numRef>
              <c:f>Hoja1!$C$193:$C$200</c:f>
              <c:numCache>
                <c:formatCode>General</c:formatCode>
                <c:ptCount val="8"/>
                <c:pt idx="0">
                  <c:v>12881</c:v>
                </c:pt>
                <c:pt idx="1">
                  <c:v>2506</c:v>
                </c:pt>
                <c:pt idx="2">
                  <c:v>330</c:v>
                </c:pt>
                <c:pt idx="3">
                  <c:v>70</c:v>
                </c:pt>
                <c:pt idx="4">
                  <c:v>69</c:v>
                </c:pt>
                <c:pt idx="5">
                  <c:v>11</c:v>
                </c:pt>
                <c:pt idx="6">
                  <c:v>10</c:v>
                </c:pt>
                <c:pt idx="7" formatCode="_(* #,##0_);_(* \(#,##0\);_(* &quot;-&quot;??_);_(@_)">
                  <c:v>69</c:v>
                </c:pt>
              </c:numCache>
            </c:numRef>
          </c:val>
          <c:extLst>
            <c:ext xmlns:c16="http://schemas.microsoft.com/office/drawing/2014/chart" uri="{C3380CC4-5D6E-409C-BE32-E72D297353CC}">
              <c16:uniqueId val="{00000001-51A1-499B-9EEB-C163279C6557}"/>
            </c:ext>
          </c:extLst>
        </c:ser>
        <c:dLbls>
          <c:showLegendKey val="0"/>
          <c:showVal val="1"/>
          <c:showCatName val="0"/>
          <c:showSerName val="0"/>
          <c:showPercent val="0"/>
          <c:showBubbleSize val="0"/>
        </c:dLbls>
        <c:gapWidth val="150"/>
        <c:shape val="box"/>
        <c:axId val="74215424"/>
        <c:axId val="74216960"/>
        <c:axId val="0"/>
      </c:bar3DChart>
      <c:catAx>
        <c:axId val="74215424"/>
        <c:scaling>
          <c:orientation val="minMax"/>
        </c:scaling>
        <c:delete val="0"/>
        <c:axPos val="b"/>
        <c:numFmt formatCode="General" sourceLinked="0"/>
        <c:majorTickMark val="none"/>
        <c:minorTickMark val="none"/>
        <c:tickLblPos val="nextTo"/>
        <c:txPr>
          <a:bodyPr/>
          <a:lstStyle/>
          <a:p>
            <a:pPr>
              <a:defRPr lang="es-CO"/>
            </a:pPr>
            <a:endParaRPr lang="es-CO"/>
          </a:p>
        </c:txPr>
        <c:crossAx val="74216960"/>
        <c:crosses val="autoZero"/>
        <c:auto val="1"/>
        <c:lblAlgn val="ctr"/>
        <c:lblOffset val="100"/>
        <c:noMultiLvlLbl val="0"/>
      </c:catAx>
      <c:valAx>
        <c:axId val="74216960"/>
        <c:scaling>
          <c:orientation val="minMax"/>
        </c:scaling>
        <c:delete val="1"/>
        <c:axPos val="l"/>
        <c:numFmt formatCode="General" sourceLinked="1"/>
        <c:majorTickMark val="out"/>
        <c:minorTickMark val="none"/>
        <c:tickLblPos val="none"/>
        <c:crossAx val="74215424"/>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INFRACIONES</a:t>
            </a:r>
            <a:r>
              <a:rPr lang="es-ES" sz="1400" baseline="0"/>
              <a:t> QUE MAS GENERARON INMOVILIZACIONES</a:t>
            </a:r>
            <a:endParaRPr lang="es-ES" sz="14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Hoja1!$F$211:$F$222</c:f>
              <c:strCache>
                <c:ptCount val="12"/>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Conducir sin portar el Seguro Obligatorio de Accidentes de tránsito ordenado por la ley. Además, el vehículo será inmovilizado</c:v>
                </c:pt>
                <c:pt idx="3">
                  <c:v>Estacionar un vehículo en los sitios prohibidos</c:v>
                </c:pt>
                <c:pt idx="4">
                  <c:v>Conducir en estado de embriaguez, con grado 0 y primer reincidencia</c:v>
                </c:pt>
                <c:pt idx="5">
                  <c:v>Conducir un vehículo que, sin la debida autorización se destine a un servicio diferente de aquel para la cual tiene licencia de tránsito.  Además el vehículo será inmovilizado por primera vez por el término de cinco días, por segunda vez veinte días y por </c:v>
                </c:pt>
                <c:pt idx="6">
                  <c:v>El conductor que no porte la licencia de tránsito, además el vehículo será inmovilizado</c:v>
                </c:pt>
                <c:pt idx="7">
                  <c:v>Transitar en sentido contrario al estipulado para la vía, calzada o carril. En el caso de motocicletas se procederá a su inmovilización hasta tanto no se pague el valor dela multa o la autoridad competente decida sobre la imposición en los términos de los </c:v>
                </c:pt>
                <c:pt idx="8">
                  <c:v>Conducir un vehículo sobre aceras,plazas,vías peatonales,separadores,bermas,demarcaciones de canalización,zonas verdes o vías especiales para vehículos,en caso de motocicletas se procederá a la inmovilización o la autoridad competente decida sobre la impos</c:v>
                </c:pt>
                <c:pt idx="9">
                  <c:v>Conducir realizando maniobras altamente peligrosas,siempre y cuando ponga en peligro a las personas o cosas y que constituya conductas dolosas o altamente imprudentes. En caso de las motocicletas se inmovilizaran hasta tanto pague la multa</c:v>
                </c:pt>
                <c:pt idx="10">
                  <c:v>Conducir motocicleta sin observar las siguientes normas</c:v>
                </c:pt>
                <c:pt idx="11">
                  <c:v>Guiar un vehículo sin haber obtenido la licencia de conducción correspondiente. Además, el vehículo será inmovilizado en el lugar de los hechos hasta que éste sea retirado por una persona autorizada por el infractor que tenga licencia de conducción</c:v>
                </c:pt>
              </c:strCache>
            </c:strRef>
          </c:cat>
          <c:val>
            <c:numRef>
              <c:f>Hoja1!$G$211:$G$222</c:f>
              <c:numCache>
                <c:formatCode>0%</c:formatCode>
                <c:ptCount val="12"/>
                <c:pt idx="0">
                  <c:v>0.40273422801956604</c:v>
                </c:pt>
                <c:pt idx="1">
                  <c:v>0.1411639282578703</c:v>
                </c:pt>
                <c:pt idx="2">
                  <c:v>0.12611313181989214</c:v>
                </c:pt>
                <c:pt idx="3">
                  <c:v>9.5823403988461051E-2</c:v>
                </c:pt>
                <c:pt idx="4">
                  <c:v>5.3681173962122165E-2</c:v>
                </c:pt>
                <c:pt idx="5">
                  <c:v>4.7096450520506712E-2</c:v>
                </c:pt>
                <c:pt idx="6">
                  <c:v>4.5716794180358712E-2</c:v>
                </c:pt>
                <c:pt idx="7">
                  <c:v>1.7308415903674903E-2</c:v>
                </c:pt>
                <c:pt idx="8">
                  <c:v>9.4694594255612698E-3</c:v>
                </c:pt>
                <c:pt idx="9">
                  <c:v>8.7796312554872698E-3</c:v>
                </c:pt>
                <c:pt idx="10">
                  <c:v>7.3372632635143606E-3</c:v>
                </c:pt>
                <c:pt idx="11">
                  <c:v>7.0237050043898156E-3</c:v>
                </c:pt>
              </c:numCache>
            </c:numRef>
          </c:val>
          <c:extLst>
            <c:ext xmlns:c16="http://schemas.microsoft.com/office/drawing/2014/chart" uri="{C3380CC4-5D6E-409C-BE32-E72D297353CC}">
              <c16:uniqueId val="{00000000-D29C-4A78-96FF-397D2AA8BD83}"/>
            </c:ext>
          </c:extLst>
        </c:ser>
        <c:dLbls>
          <c:showLegendKey val="0"/>
          <c:showVal val="0"/>
          <c:showCatName val="0"/>
          <c:showSerName val="0"/>
          <c:showPercent val="0"/>
          <c:showBubbleSize val="0"/>
        </c:dLbls>
        <c:gapWidth val="150"/>
        <c:shape val="box"/>
        <c:axId val="73818112"/>
        <c:axId val="73819648"/>
        <c:axId val="0"/>
      </c:bar3DChart>
      <c:catAx>
        <c:axId val="73818112"/>
        <c:scaling>
          <c:orientation val="minMax"/>
        </c:scaling>
        <c:delete val="0"/>
        <c:axPos val="l"/>
        <c:numFmt formatCode="General" sourceLinked="0"/>
        <c:majorTickMark val="out"/>
        <c:minorTickMark val="none"/>
        <c:tickLblPos val="nextTo"/>
        <c:txPr>
          <a:bodyPr/>
          <a:lstStyle/>
          <a:p>
            <a:pPr>
              <a:defRPr lang="es-CO"/>
            </a:pPr>
            <a:endParaRPr lang="es-CO"/>
          </a:p>
        </c:txPr>
        <c:crossAx val="73819648"/>
        <c:crosses val="autoZero"/>
        <c:auto val="1"/>
        <c:lblAlgn val="ctr"/>
        <c:lblOffset val="100"/>
        <c:noMultiLvlLbl val="0"/>
      </c:catAx>
      <c:valAx>
        <c:axId val="73819648"/>
        <c:scaling>
          <c:orientation val="minMax"/>
        </c:scaling>
        <c:delete val="1"/>
        <c:axPos val="b"/>
        <c:numFmt formatCode="0%" sourceLinked="1"/>
        <c:majorTickMark val="out"/>
        <c:minorTickMark val="none"/>
        <c:tickLblPos val="none"/>
        <c:crossAx val="73818112"/>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20DDD-1BF2-65A1-2BD4-CA27C400870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B20B5276-2AF4-04C4-F279-B07678F7B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2190F87D-012B-554A-346D-62AAAB8BC2BC}"/>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5" name="Marcador de pie de página 4">
            <a:extLst>
              <a:ext uri="{FF2B5EF4-FFF2-40B4-BE49-F238E27FC236}">
                <a16:creationId xmlns:a16="http://schemas.microsoft.com/office/drawing/2014/main" id="{E948FB3F-0725-D4DA-F837-3E29D506396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49D450E-F0D4-4FAF-1055-9E8BCD5D3ED5}"/>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47242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CD4E87-DEE3-F6E2-D0D1-D00443C5200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997A13-27A6-0E19-759E-4487AE9DA4E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AEC842-D18D-91F7-E37B-33EDBFBEE304}"/>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5" name="Marcador de pie de página 4">
            <a:extLst>
              <a:ext uri="{FF2B5EF4-FFF2-40B4-BE49-F238E27FC236}">
                <a16:creationId xmlns:a16="http://schemas.microsoft.com/office/drawing/2014/main" id="{A56C6A58-0EC4-AE7F-F6B6-167C20A9DF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5D4F784-27A0-4D5A-E055-C4F3A08AECE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63363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4C36ED4-45B7-EEE4-3C10-EAB851364C1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865A255-ADE2-EF55-5C8A-69C86F3CF0C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6329F5E-D4C8-4F8D-A2A2-116985C7672D}"/>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5" name="Marcador de pie de página 4">
            <a:extLst>
              <a:ext uri="{FF2B5EF4-FFF2-40B4-BE49-F238E27FC236}">
                <a16:creationId xmlns:a16="http://schemas.microsoft.com/office/drawing/2014/main" id="{65AAEFCF-9AF0-9A60-AA27-DDDA8E14922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AA39833-FC55-7394-AD9F-39601E1F42A3}"/>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74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FF8598-1C26-5977-C314-EC3505DF2E1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7CB1A80-C552-96E4-494D-CCD9FC171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B15ED5F-3909-FA68-790B-C33F42102D65}"/>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5" name="Marcador de pie de página 4">
            <a:extLst>
              <a:ext uri="{FF2B5EF4-FFF2-40B4-BE49-F238E27FC236}">
                <a16:creationId xmlns:a16="http://schemas.microsoft.com/office/drawing/2014/main" id="{0A81D032-97DA-A1ED-BE8C-1B371FB39A4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0CC5D9C-BCAB-C083-69B4-261AE1AD777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26228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0C5F9C-40E9-7229-5D8D-6702E56A92B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3F2A256-2BB9-0F8D-BAD7-827540A6A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49886B7-1E02-D002-DE5B-CD5B77C68F03}"/>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5" name="Marcador de pie de página 4">
            <a:extLst>
              <a:ext uri="{FF2B5EF4-FFF2-40B4-BE49-F238E27FC236}">
                <a16:creationId xmlns:a16="http://schemas.microsoft.com/office/drawing/2014/main" id="{0B3DB834-ECF7-88CB-4DE5-EA26C88629D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2F6747E-902D-30D3-E9F9-8B1949D19737}"/>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5340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935EA-E5B4-63A1-1FBD-E4CB39C09E6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F8AE1C2-FBE9-0B7E-11F2-FB39533874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26613BF-00BC-631A-7633-F55B7367D83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FE5D3CC-0117-5AF6-19ED-3CC99B49CF88}"/>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6" name="Marcador de pie de página 5">
            <a:extLst>
              <a:ext uri="{FF2B5EF4-FFF2-40B4-BE49-F238E27FC236}">
                <a16:creationId xmlns:a16="http://schemas.microsoft.com/office/drawing/2014/main" id="{1C61D965-B22D-3561-492A-6034205ACD2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E850D46-3782-6BA0-31B2-6517D56D3E9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207636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1FBA8-C2B5-1F16-523B-D3C392E58DF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71AB8ED-1431-E351-8140-AAFAF9D2F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61CB9E3-8F21-4B61-D53F-D314F56EA81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3F59091-2AF9-42D7-32A3-2C05D0C2F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2FB2D76-5239-8047-037D-FF036DF4DC9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02532424-540D-7E56-16D4-C5425F4DFDA6}"/>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8" name="Marcador de pie de página 7">
            <a:extLst>
              <a:ext uri="{FF2B5EF4-FFF2-40B4-BE49-F238E27FC236}">
                <a16:creationId xmlns:a16="http://schemas.microsoft.com/office/drawing/2014/main" id="{9C27D5C1-9EFF-F4D3-81F4-F79670EB05A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85A2D76-A026-48A2-A449-94F06608058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02193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77A03-63C6-D40D-3832-12454A90CDD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D08C035-2F42-8FAA-2CD2-5D646C806BB1}"/>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4" name="Marcador de pie de página 3">
            <a:extLst>
              <a:ext uri="{FF2B5EF4-FFF2-40B4-BE49-F238E27FC236}">
                <a16:creationId xmlns:a16="http://schemas.microsoft.com/office/drawing/2014/main" id="{D1A5D8F1-1097-66B3-7CF4-E0347A9E38F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924C255C-3103-06E8-AD5F-21EDBE7FDC78}"/>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56027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02CA360-22B0-2FF2-53B3-7277D02A7124}"/>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3" name="Marcador de pie de página 2">
            <a:extLst>
              <a:ext uri="{FF2B5EF4-FFF2-40B4-BE49-F238E27FC236}">
                <a16:creationId xmlns:a16="http://schemas.microsoft.com/office/drawing/2014/main" id="{E9785F1B-D912-D1A0-FF33-979F8FC644E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51C73C8-A87E-579E-E3D7-8723151918C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31773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49ADA1-3A23-AFAD-9DD8-9F22880F5BC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94F7DF7-A01A-DDA7-BF9F-9ED2C99C9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0CBDA1E-E89B-EE51-347B-390E868F0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FC9202-E6E6-9811-4FD3-E2D70EC3C4AD}"/>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6" name="Marcador de pie de página 5">
            <a:extLst>
              <a:ext uri="{FF2B5EF4-FFF2-40B4-BE49-F238E27FC236}">
                <a16:creationId xmlns:a16="http://schemas.microsoft.com/office/drawing/2014/main" id="{7A19891B-FDE0-4C1F-7B58-20B677F2780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86AE8A7-9EA6-D518-E37B-1D1B3079796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18195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8D8C09-5364-0C71-7F32-84031F5E65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873D1364-A7AF-4009-D8BA-8E067FCE5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1E672387-F1FF-A95B-16DD-8677C8AC0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5E1365-0F28-E139-5DD1-1536EFD13552}"/>
              </a:ext>
            </a:extLst>
          </p:cNvPr>
          <p:cNvSpPr>
            <a:spLocks noGrp="1"/>
          </p:cNvSpPr>
          <p:nvPr>
            <p:ph type="dt" sz="half" idx="10"/>
          </p:nvPr>
        </p:nvSpPr>
        <p:spPr/>
        <p:txBody>
          <a:bodyPr/>
          <a:lstStyle/>
          <a:p>
            <a:fld id="{D906848E-46A4-4E42-AE13-5CF805301493}" type="datetimeFigureOut">
              <a:rPr lang="es-CO" smtClean="0"/>
              <a:t>14/08/2024</a:t>
            </a:fld>
            <a:endParaRPr lang="es-CO"/>
          </a:p>
        </p:txBody>
      </p:sp>
      <p:sp>
        <p:nvSpPr>
          <p:cNvPr id="6" name="Marcador de pie de página 5">
            <a:extLst>
              <a:ext uri="{FF2B5EF4-FFF2-40B4-BE49-F238E27FC236}">
                <a16:creationId xmlns:a16="http://schemas.microsoft.com/office/drawing/2014/main" id="{E7C5DC68-4074-AB1B-C40B-814DAFE24E6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CAC775-1C41-195B-9143-459805DF3CA0}"/>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96321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FEB165B-71EA-D2F1-D030-BC278A7768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41C11F7-F2DE-0766-CB56-05A6603E8F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FDEFEF8-0DC9-399D-DA27-EE7259DE04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6848E-46A4-4E42-AE13-5CF805301493}" type="datetimeFigureOut">
              <a:rPr lang="es-CO" smtClean="0"/>
              <a:t>14/08/2024</a:t>
            </a:fld>
            <a:endParaRPr lang="es-CO"/>
          </a:p>
        </p:txBody>
      </p:sp>
      <p:sp>
        <p:nvSpPr>
          <p:cNvPr id="5" name="Marcador de pie de página 4">
            <a:extLst>
              <a:ext uri="{FF2B5EF4-FFF2-40B4-BE49-F238E27FC236}">
                <a16:creationId xmlns:a16="http://schemas.microsoft.com/office/drawing/2014/main" id="{42844351-CAB4-BFEC-7368-9FF3275B90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C995E095-EC24-0D20-8A38-1AB505606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491D8-AD0C-459A-BDE2-2A205CA6FE79}" type="slidenum">
              <a:rPr lang="es-CO" smtClean="0"/>
              <a:t>‹Nº›</a:t>
            </a:fld>
            <a:endParaRPr lang="es-CO"/>
          </a:p>
        </p:txBody>
      </p:sp>
    </p:spTree>
    <p:extLst>
      <p:ext uri="{BB962C8B-B14F-4D97-AF65-F5344CB8AC3E}">
        <p14:creationId xmlns:p14="http://schemas.microsoft.com/office/powerpoint/2010/main" val="4112108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A7513F0A-7B69-936E-83F0-EBE9B03488F4}"/>
              </a:ext>
            </a:extLst>
          </p:cNvPr>
          <p:cNvSpPr/>
          <p:nvPr/>
        </p:nvSpPr>
        <p:spPr>
          <a:xfrm>
            <a:off x="0" y="5149516"/>
            <a:ext cx="12205600" cy="1708483"/>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4F6DD7AC-1748-C58F-5810-AD58287F1A01}"/>
              </a:ext>
            </a:extLst>
          </p:cNvPr>
          <p:cNvSpPr/>
          <p:nvPr/>
        </p:nvSpPr>
        <p:spPr>
          <a:xfrm>
            <a:off x="0" y="4028860"/>
            <a:ext cx="569626" cy="282914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 name="Imagen 9">
            <a:extLst>
              <a:ext uri="{FF2B5EF4-FFF2-40B4-BE49-F238E27FC236}">
                <a16:creationId xmlns:a16="http://schemas.microsoft.com/office/drawing/2014/main" id="{D757D29A-1616-0604-2998-BE18989BFB75}"/>
              </a:ext>
            </a:extLst>
          </p:cNvPr>
          <p:cNvPicPr>
            <a:picLocks noChangeAspect="1"/>
          </p:cNvPicPr>
          <p:nvPr/>
        </p:nvPicPr>
        <p:blipFill>
          <a:blip r:embed="rId2"/>
          <a:stretch>
            <a:fillRect/>
          </a:stretch>
        </p:blipFill>
        <p:spPr>
          <a:xfrm>
            <a:off x="4660149" y="5760793"/>
            <a:ext cx="2871552" cy="462745"/>
          </a:xfrm>
          <a:prstGeom prst="rect">
            <a:avLst/>
          </a:prstGeom>
        </p:spPr>
      </p:pic>
      <p:pic>
        <p:nvPicPr>
          <p:cNvPr id="11" name="Imagen 10">
            <a:extLst>
              <a:ext uri="{FF2B5EF4-FFF2-40B4-BE49-F238E27FC236}">
                <a16:creationId xmlns:a16="http://schemas.microsoft.com/office/drawing/2014/main" id="{E571414F-3BFE-074F-655E-D23E671ECB2F}"/>
              </a:ext>
            </a:extLst>
          </p:cNvPr>
          <p:cNvPicPr>
            <a:picLocks noChangeAspect="1"/>
          </p:cNvPicPr>
          <p:nvPr/>
        </p:nvPicPr>
        <p:blipFill>
          <a:blip r:embed="rId3"/>
          <a:stretch>
            <a:fillRect/>
          </a:stretch>
        </p:blipFill>
        <p:spPr>
          <a:xfrm>
            <a:off x="223933" y="455003"/>
            <a:ext cx="108010" cy="3113219"/>
          </a:xfrm>
          <a:prstGeom prst="rect">
            <a:avLst/>
          </a:prstGeom>
        </p:spPr>
      </p:pic>
      <p:sp>
        <p:nvSpPr>
          <p:cNvPr id="12" name="Título 1">
            <a:extLst>
              <a:ext uri="{FF2B5EF4-FFF2-40B4-BE49-F238E27FC236}">
                <a16:creationId xmlns:a16="http://schemas.microsoft.com/office/drawing/2014/main" id="{4DDBF783-679D-487A-AFA7-80CB11A00283}"/>
              </a:ext>
            </a:extLst>
          </p:cNvPr>
          <p:cNvSpPr>
            <a:spLocks noGrp="1"/>
          </p:cNvSpPr>
          <p:nvPr>
            <p:ph type="ctrTitle"/>
          </p:nvPr>
        </p:nvSpPr>
        <p:spPr>
          <a:xfrm>
            <a:off x="2090858" y="770614"/>
            <a:ext cx="8476541" cy="3123027"/>
          </a:xfrm>
        </p:spPr>
        <p:txBody>
          <a:bodyPr>
            <a:normAutofit/>
          </a:bodyPr>
          <a:lstStyle/>
          <a:p>
            <a:r>
              <a:rPr lang="es-CO" dirty="0"/>
              <a:t>REGULACION Y CONTROL JULIO 2024</a:t>
            </a:r>
            <a:endParaRPr lang="es-ES_tradnl" dirty="0"/>
          </a:p>
        </p:txBody>
      </p:sp>
    </p:spTree>
    <p:extLst>
      <p:ext uri="{BB962C8B-B14F-4D97-AF65-F5344CB8AC3E}">
        <p14:creationId xmlns:p14="http://schemas.microsoft.com/office/powerpoint/2010/main" val="294928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18" name="3 Rectángulo">
            <a:extLst>
              <a:ext uri="{FF2B5EF4-FFF2-40B4-BE49-F238E27FC236}">
                <a16:creationId xmlns:a16="http://schemas.microsoft.com/office/drawing/2014/main" id="{7F695B1B-AB6A-4034-B2A7-2508BEF4B8E2}"/>
              </a:ext>
            </a:extLst>
          </p:cNvPr>
          <p:cNvSpPr>
            <a:spLocks noChangeArrowheads="1"/>
          </p:cNvSpPr>
          <p:nvPr/>
        </p:nvSpPr>
        <p:spPr bwMode="auto">
          <a:xfrm>
            <a:off x="2116373" y="5421144"/>
            <a:ext cx="8217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s-CO" altLang="es-CO" sz="1200" i="1" dirty="0"/>
              <a:t>En número de comparendos impuestos  en Julio de 2024 presentaron un incremento del 67% con respecto  a lo impuesto del mismo periodo de 2023</a:t>
            </a:r>
          </a:p>
          <a:p>
            <a:pPr algn="ctr" eaLnBrk="1" hangingPunct="1"/>
            <a:r>
              <a:rPr lang="es-CO" altLang="es-CO" sz="1200" i="1" dirty="0"/>
              <a:t> </a:t>
            </a:r>
            <a:endParaRPr lang="es-ES" altLang="es-CO" sz="1200" dirty="0"/>
          </a:p>
        </p:txBody>
      </p:sp>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Julio</a:t>
            </a:r>
            <a:r>
              <a:rPr lang="es-CO" sz="1000" b="1" dirty="0"/>
              <a:t> 31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 Gráfico">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11039905"/>
              </p:ext>
            </p:extLst>
          </p:nvPr>
        </p:nvGraphicFramePr>
        <p:xfrm>
          <a:off x="1934817" y="790525"/>
          <a:ext cx="9117496" cy="42873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1747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Julio</a:t>
            </a:r>
            <a:r>
              <a:rPr lang="es-CO" sz="1000" b="1" dirty="0"/>
              <a:t> 31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9 Gráfico">
            <a:extLst>
              <a:ext uri="{FF2B5EF4-FFF2-40B4-BE49-F238E27FC236}">
                <a16:creationId xmlns:a16="http://schemas.microsoft.com/office/drawing/2014/main" id="{00000000-0008-0000-0000-000014000000}"/>
              </a:ext>
            </a:extLst>
          </p:cNvPr>
          <p:cNvGraphicFramePr>
            <a:graphicFrameLocks/>
          </p:cNvGraphicFramePr>
          <p:nvPr>
            <p:extLst>
              <p:ext uri="{D42A27DB-BD31-4B8C-83A1-F6EECF244321}">
                <p14:modId xmlns:p14="http://schemas.microsoft.com/office/powerpoint/2010/main" val="1031848096"/>
              </p:ext>
            </p:extLst>
          </p:nvPr>
        </p:nvGraphicFramePr>
        <p:xfrm>
          <a:off x="1789043" y="808383"/>
          <a:ext cx="9143999" cy="50755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31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Julio</a:t>
            </a:r>
            <a:r>
              <a:rPr lang="es-CO" sz="1000" b="1" dirty="0"/>
              <a:t> 31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9 Gráfico">
            <a:extLst>
              <a:ext uri="{FF2B5EF4-FFF2-40B4-BE49-F238E27FC236}">
                <a16:creationId xmlns:a16="http://schemas.microsoft.com/office/drawing/2014/main" id="{00000000-0008-0000-0000-00000A000000}"/>
              </a:ext>
            </a:extLst>
          </p:cNvPr>
          <p:cNvGraphicFramePr>
            <a:graphicFrameLocks/>
          </p:cNvGraphicFramePr>
          <p:nvPr>
            <p:extLst>
              <p:ext uri="{D42A27DB-BD31-4B8C-83A1-F6EECF244321}">
                <p14:modId xmlns:p14="http://schemas.microsoft.com/office/powerpoint/2010/main" val="1439891057"/>
              </p:ext>
            </p:extLst>
          </p:nvPr>
        </p:nvGraphicFramePr>
        <p:xfrm>
          <a:off x="2040835" y="781878"/>
          <a:ext cx="8733182" cy="49960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552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Julio</a:t>
            </a:r>
            <a:r>
              <a:rPr lang="es-CO" sz="1000" b="1" dirty="0"/>
              <a:t> 31 </a:t>
            </a:r>
            <a:r>
              <a:rPr lang="es-CO" sz="1000" b="1" dirty="0">
                <a:solidFill>
                  <a:schemeClr val="tx1"/>
                </a:solidFill>
              </a:rPr>
              <a:t>de 2024. Información preliminar y sujeta a cambios</a:t>
            </a:r>
          </a:p>
          <a:p>
            <a:pPr algn="ctr" eaLnBrk="1" hangingPunct="1">
              <a:defRPr/>
            </a:pPr>
            <a:endParaRPr lang="es-ES" sz="1000" dirty="0"/>
          </a:p>
        </p:txBody>
      </p:sp>
      <p:sp>
        <p:nvSpPr>
          <p:cNvPr id="8" name="7 CuadroTexto">
            <a:extLst>
              <a:ext uri="{FF2B5EF4-FFF2-40B4-BE49-F238E27FC236}">
                <a16:creationId xmlns:a16="http://schemas.microsoft.com/office/drawing/2014/main" id="{F0BF8F5D-7609-4136-B612-0130D96EAF1B}"/>
              </a:ext>
            </a:extLst>
          </p:cNvPr>
          <p:cNvSpPr txBox="1">
            <a:spLocks noChangeArrowheads="1"/>
          </p:cNvSpPr>
          <p:nvPr/>
        </p:nvSpPr>
        <p:spPr bwMode="auto">
          <a:xfrm>
            <a:off x="7192215" y="1163561"/>
            <a:ext cx="384230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CO" altLang="es-CO" sz="1100" dirty="0">
                <a:latin typeface="Arial" panose="020B0604020202020204" pitchFamily="34" charset="0"/>
                <a:cs typeface="Arial" panose="020B0604020202020204" pitchFamily="34" charset="0"/>
              </a:rPr>
              <a:t>EL 69% DE LOS COMPARENDOS SE IMPUSIERON  A  MOTOCICLISTAS SIENDO EL PRIMER GRUPO DE INFRACTORES EN DEL AÑO. LOS AUTOMOVILES FUERON EL SEGUNDO GRUPO CON MAYOR NUMERO DE INFRACCIONES (17% DEL TOTAL APROX). SE IMPUSIERON MAS INFRACCIONES A CONDUCTORES DE VEHICULOS PARTICULARES QUE EN 2023</a:t>
            </a:r>
            <a:endParaRPr lang="es-ES" altLang="es-CO" sz="1100" dirty="0"/>
          </a:p>
        </p:txBody>
      </p:sp>
      <p:graphicFrame>
        <p:nvGraphicFramePr>
          <p:cNvPr id="10" name="13 Gráfico">
            <a:extLst>
              <a:ext uri="{FF2B5EF4-FFF2-40B4-BE49-F238E27FC236}">
                <a16:creationId xmlns:a16="http://schemas.microsoft.com/office/drawing/2014/main" id="{00000000-0008-0000-0000-00000E000000}"/>
              </a:ext>
            </a:extLst>
          </p:cNvPr>
          <p:cNvGraphicFramePr>
            <a:graphicFrameLocks/>
          </p:cNvGraphicFramePr>
          <p:nvPr>
            <p:extLst>
              <p:ext uri="{D42A27DB-BD31-4B8C-83A1-F6EECF244321}">
                <p14:modId xmlns:p14="http://schemas.microsoft.com/office/powerpoint/2010/main" val="2088238212"/>
              </p:ext>
            </p:extLst>
          </p:nvPr>
        </p:nvGraphicFramePr>
        <p:xfrm>
          <a:off x="1563757" y="967409"/>
          <a:ext cx="4439477" cy="46647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14 Gráfico">
            <a:extLst>
              <a:ext uri="{FF2B5EF4-FFF2-40B4-BE49-F238E27FC236}">
                <a16:creationId xmlns:a16="http://schemas.microsoft.com/office/drawing/2014/main" id="{00000000-0008-0000-0000-00000F000000}"/>
              </a:ext>
            </a:extLst>
          </p:cNvPr>
          <p:cNvGraphicFramePr>
            <a:graphicFrameLocks/>
          </p:cNvGraphicFramePr>
          <p:nvPr>
            <p:extLst>
              <p:ext uri="{D42A27DB-BD31-4B8C-83A1-F6EECF244321}">
                <p14:modId xmlns:p14="http://schemas.microsoft.com/office/powerpoint/2010/main" val="4283128797"/>
              </p:ext>
            </p:extLst>
          </p:nvPr>
        </p:nvGraphicFramePr>
        <p:xfrm>
          <a:off x="6559827" y="2955235"/>
          <a:ext cx="5102086" cy="23986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8860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Julio</a:t>
            </a:r>
            <a:r>
              <a:rPr lang="es-CO" sz="1000" b="1" dirty="0"/>
              <a:t> 31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11" name="Gráfico 10">
            <a:extLst>
              <a:ext uri="{FF2B5EF4-FFF2-40B4-BE49-F238E27FC236}">
                <a16:creationId xmlns:a16="http://schemas.microsoft.com/office/drawing/2014/main" id="{033F6FDB-E96A-4604-A06A-BC26F1AB20D3}"/>
              </a:ext>
            </a:extLst>
          </p:cNvPr>
          <p:cNvGraphicFramePr>
            <a:graphicFrameLocks/>
          </p:cNvGraphicFramePr>
          <p:nvPr>
            <p:extLst>
              <p:ext uri="{D42A27DB-BD31-4B8C-83A1-F6EECF244321}">
                <p14:modId xmlns:p14="http://schemas.microsoft.com/office/powerpoint/2010/main" val="1211055472"/>
              </p:ext>
            </p:extLst>
          </p:nvPr>
        </p:nvGraphicFramePr>
        <p:xfrm>
          <a:off x="7248939" y="1272209"/>
          <a:ext cx="3953720" cy="42141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15 Gráfico">
            <a:extLst>
              <a:ext uri="{FF2B5EF4-FFF2-40B4-BE49-F238E27FC236}">
                <a16:creationId xmlns:a16="http://schemas.microsoft.com/office/drawing/2014/main" id="{00000000-0008-0000-0000-000010000000}"/>
              </a:ext>
            </a:extLst>
          </p:cNvPr>
          <p:cNvGraphicFramePr>
            <a:graphicFrameLocks/>
          </p:cNvGraphicFramePr>
          <p:nvPr>
            <p:extLst>
              <p:ext uri="{D42A27DB-BD31-4B8C-83A1-F6EECF244321}">
                <p14:modId xmlns:p14="http://schemas.microsoft.com/office/powerpoint/2010/main" val="2048997906"/>
              </p:ext>
            </p:extLst>
          </p:nvPr>
        </p:nvGraphicFramePr>
        <p:xfrm>
          <a:off x="1855304" y="1127575"/>
          <a:ext cx="4452731" cy="463712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271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Julio</a:t>
            </a:r>
            <a:r>
              <a:rPr lang="es-CO" sz="1000" b="1" dirty="0"/>
              <a:t> 31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6 Gráfico">
            <a:extLst>
              <a:ext uri="{FF2B5EF4-FFF2-40B4-BE49-F238E27FC236}">
                <a16:creationId xmlns:a16="http://schemas.microsoft.com/office/drawing/2014/main" id="{00000000-0008-0000-0000-000011000000}"/>
              </a:ext>
            </a:extLst>
          </p:cNvPr>
          <p:cNvGraphicFramePr>
            <a:graphicFrameLocks/>
          </p:cNvGraphicFramePr>
          <p:nvPr>
            <p:extLst>
              <p:ext uri="{D42A27DB-BD31-4B8C-83A1-F6EECF244321}">
                <p14:modId xmlns:p14="http://schemas.microsoft.com/office/powerpoint/2010/main" val="326774836"/>
              </p:ext>
            </p:extLst>
          </p:nvPr>
        </p:nvGraphicFramePr>
        <p:xfrm>
          <a:off x="1762539" y="834888"/>
          <a:ext cx="9303026" cy="49695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39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Julio</a:t>
            </a:r>
            <a:r>
              <a:rPr lang="es-CO" sz="1000" b="1" dirty="0"/>
              <a:t> 31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0 Gráfico">
            <a:extLst>
              <a:ext uri="{FF2B5EF4-FFF2-40B4-BE49-F238E27FC236}">
                <a16:creationId xmlns:a16="http://schemas.microsoft.com/office/drawing/2014/main" id="{00000000-0008-0000-0000-00000B000000}"/>
              </a:ext>
            </a:extLst>
          </p:cNvPr>
          <p:cNvGraphicFramePr>
            <a:graphicFrameLocks/>
          </p:cNvGraphicFramePr>
          <p:nvPr>
            <p:extLst>
              <p:ext uri="{D42A27DB-BD31-4B8C-83A1-F6EECF244321}">
                <p14:modId xmlns:p14="http://schemas.microsoft.com/office/powerpoint/2010/main" val="2781441093"/>
              </p:ext>
            </p:extLst>
          </p:nvPr>
        </p:nvGraphicFramePr>
        <p:xfrm>
          <a:off x="1789044" y="927653"/>
          <a:ext cx="9183756" cy="49298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69530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243</Words>
  <Application>Microsoft Office PowerPoint</Application>
  <PresentationFormat>Panorámica</PresentationFormat>
  <Paragraphs>29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REGULACION Y CONTROL JULIO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Susana</dc:creator>
  <cp:lastModifiedBy>Lex Chapman</cp:lastModifiedBy>
  <cp:revision>10</cp:revision>
  <dcterms:created xsi:type="dcterms:W3CDTF">2024-01-04T16:42:26Z</dcterms:created>
  <dcterms:modified xsi:type="dcterms:W3CDTF">2024-08-14T15:45:53Z</dcterms:modified>
</cp:coreProperties>
</file>