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66" r:id="rId8"/>
    <p:sldId id="267" r:id="rId9"/>
  </p:sldIdLst>
  <p:sldSz cx="20318413" cy="11430000"/>
  <p:notesSz cx="6858000" cy="9144000"/>
  <p:defaultTextStyle>
    <a:defPPr>
      <a:defRPr lang="es-CO"/>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7656"/>
  </p:normalViewPr>
  <p:slideViewPr>
    <p:cSldViewPr snapToGrid="0" snapToObjects="1">
      <p:cViewPr varScale="1">
        <p:scale>
          <a:sx n="44" d="100"/>
          <a:sy n="44" d="100"/>
        </p:scale>
        <p:origin x="59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OFFIC\2022\ENERO\comparendos%20e%20inmovilizaciones.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OFFIC\2022\MAYO\comparendos%20e%20inmovilizaci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a:pPr>
            <a:r>
              <a:rPr lang="es-ES" baseline="0"/>
              <a:t>COMPARENDOS 2022</a:t>
            </a:r>
            <a:endParaRPr lang="es-ES"/>
          </a:p>
        </c:rich>
      </c:tx>
      <c:overlay val="0"/>
    </c:title>
    <c:autoTitleDeleted val="0"/>
    <c:plotArea>
      <c:layout/>
      <c:barChart>
        <c:barDir val="col"/>
        <c:grouping val="clustered"/>
        <c:varyColors val="0"/>
        <c:ser>
          <c:idx val="0"/>
          <c:order val="0"/>
          <c:spPr>
            <a:solidFill>
              <a:srgbClr val="92D050"/>
            </a:solidFill>
          </c:spPr>
          <c:invertIfNegative val="0"/>
          <c:dLbls>
            <c:spPr>
              <a:noFill/>
              <a:ln>
                <a:noFill/>
              </a:ln>
              <a:effectLst/>
            </c:spPr>
            <c:txPr>
              <a:bodyPr/>
              <a:lstStyle/>
              <a:p>
                <a:pPr>
                  <a:defRPr lang="es-CO" sz="16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Hoja1!$B$1:$B$4</c:f>
              <c:strCache>
                <c:ptCount val="4"/>
                <c:pt idx="0">
                  <c:v>Año 2019</c:v>
                </c:pt>
                <c:pt idx="1">
                  <c:v>Año 2020</c:v>
                </c:pt>
                <c:pt idx="2">
                  <c:v>Año 2021</c:v>
                </c:pt>
                <c:pt idx="3">
                  <c:v>Año 2022</c:v>
                </c:pt>
              </c:strCache>
            </c:strRef>
          </c:cat>
          <c:val>
            <c:numRef>
              <c:f>Hoja1!$C$1:$C$4</c:f>
              <c:numCache>
                <c:formatCode>General</c:formatCode>
                <c:ptCount val="4"/>
                <c:pt idx="0">
                  <c:v>68813</c:v>
                </c:pt>
                <c:pt idx="1">
                  <c:v>43295</c:v>
                </c:pt>
                <c:pt idx="2">
                  <c:v>40012</c:v>
                </c:pt>
                <c:pt idx="3">
                  <c:v>49576</c:v>
                </c:pt>
              </c:numCache>
            </c:numRef>
          </c:val>
          <c:extLst>
            <c:ext xmlns:c16="http://schemas.microsoft.com/office/drawing/2014/chart" uri="{C3380CC4-5D6E-409C-BE32-E72D297353CC}">
              <c16:uniqueId val="{00000000-E292-4D28-9FB5-6C7B0127774D}"/>
            </c:ext>
          </c:extLst>
        </c:ser>
        <c:dLbls>
          <c:showLegendKey val="0"/>
          <c:showVal val="0"/>
          <c:showCatName val="0"/>
          <c:showSerName val="0"/>
          <c:showPercent val="0"/>
          <c:showBubbleSize val="0"/>
        </c:dLbls>
        <c:gapWidth val="150"/>
        <c:axId val="70551040"/>
        <c:axId val="70552576"/>
      </c:barChart>
      <c:catAx>
        <c:axId val="70551040"/>
        <c:scaling>
          <c:orientation val="minMax"/>
        </c:scaling>
        <c:delete val="0"/>
        <c:axPos val="b"/>
        <c:numFmt formatCode="General" sourceLinked="0"/>
        <c:majorTickMark val="out"/>
        <c:minorTickMark val="none"/>
        <c:tickLblPos val="nextTo"/>
        <c:txPr>
          <a:bodyPr/>
          <a:lstStyle/>
          <a:p>
            <a:pPr>
              <a:defRPr lang="es-CO" sz="1600"/>
            </a:pPr>
            <a:endParaRPr lang="es-CO"/>
          </a:p>
        </c:txPr>
        <c:crossAx val="70552576"/>
        <c:crosses val="autoZero"/>
        <c:auto val="1"/>
        <c:lblAlgn val="ctr"/>
        <c:lblOffset val="100"/>
        <c:noMultiLvlLbl val="0"/>
      </c:catAx>
      <c:valAx>
        <c:axId val="70552576"/>
        <c:scaling>
          <c:orientation val="minMax"/>
        </c:scaling>
        <c:delete val="1"/>
        <c:axPos val="l"/>
        <c:numFmt formatCode="General" sourceLinked="1"/>
        <c:majorTickMark val="out"/>
        <c:minorTickMark val="none"/>
        <c:tickLblPos val="none"/>
        <c:crossAx val="705510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a:pPr>
            <a:r>
              <a:rPr lang="es-ES" sz="1400"/>
              <a:t>COMPORTAMIENTO</a:t>
            </a:r>
            <a:r>
              <a:rPr lang="es-ES" sz="1400" baseline="0"/>
              <a:t> INFRACCIONES POR RTM, SOAT Y ALCOHOLEMIA</a:t>
            </a:r>
            <a:endParaRPr lang="es-ES" sz="1400"/>
          </a:p>
        </c:rich>
      </c:tx>
      <c:overlay val="0"/>
    </c:title>
    <c:autoTitleDeleted val="0"/>
    <c:plotArea>
      <c:layout/>
      <c:barChart>
        <c:barDir val="bar"/>
        <c:grouping val="clustered"/>
        <c:varyColors val="0"/>
        <c:ser>
          <c:idx val="0"/>
          <c:order val="0"/>
          <c:tx>
            <c:strRef>
              <c:f>Hoja1!$E$35</c:f>
              <c:strCache>
                <c:ptCount val="1"/>
                <c:pt idx="0">
                  <c:v>AÑO 2021</c:v>
                </c:pt>
              </c:strCache>
            </c:strRef>
          </c:tx>
          <c:invertIfNegative val="0"/>
          <c:dLbls>
            <c:spPr>
              <a:noFill/>
              <a:ln>
                <a:noFill/>
              </a:ln>
              <a:effectLst/>
            </c:spPr>
            <c:txPr>
              <a:bodyPr/>
              <a:lstStyle/>
              <a:p>
                <a:pPr>
                  <a:defRPr lang="es-CO"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Hoja1!$D$36:$D$38</c:f>
              <c:strCache>
                <c:ptCount val="3"/>
                <c:pt idx="0">
                  <c:v>Conducir en estado de embriaguez </c:v>
                </c:pt>
                <c:pt idx="1">
                  <c:v>Conducir sin portar el Seguro Obligatorio de Accidentes de tránsito ordenado por la ley. Además, el vehículo será inmovilizado</c:v>
                </c:pt>
                <c:pt idx="2">
                  <c:v>No realizar la revisión técnico-mecánica y de emisiones contaminantes en los siguientes plazos o cuando aun portando los certificados correspondientes no cuenta con las siguientes condiciones técnico mecánica y de emisiones contaminantes, además el vehícul</c:v>
                </c:pt>
              </c:strCache>
            </c:strRef>
          </c:cat>
          <c:val>
            <c:numRef>
              <c:f>Hoja1!$E$36:$E$38</c:f>
              <c:numCache>
                <c:formatCode>General</c:formatCode>
                <c:ptCount val="3"/>
                <c:pt idx="0">
                  <c:v>194</c:v>
                </c:pt>
                <c:pt idx="1">
                  <c:v>2196</c:v>
                </c:pt>
                <c:pt idx="2">
                  <c:v>4160</c:v>
                </c:pt>
              </c:numCache>
            </c:numRef>
          </c:val>
          <c:extLst>
            <c:ext xmlns:c16="http://schemas.microsoft.com/office/drawing/2014/chart" uri="{C3380CC4-5D6E-409C-BE32-E72D297353CC}">
              <c16:uniqueId val="{00000000-B80D-4CC9-AB76-CDB3E34C65B4}"/>
            </c:ext>
          </c:extLst>
        </c:ser>
        <c:ser>
          <c:idx val="1"/>
          <c:order val="1"/>
          <c:tx>
            <c:strRef>
              <c:f>Hoja1!$F$35</c:f>
              <c:strCache>
                <c:ptCount val="1"/>
                <c:pt idx="0">
                  <c:v>AÑO 2022</c:v>
                </c:pt>
              </c:strCache>
            </c:strRef>
          </c:tx>
          <c:spPr>
            <a:solidFill>
              <a:srgbClr val="92D050"/>
            </a:solidFill>
          </c:spPr>
          <c:invertIfNegative val="0"/>
          <c:dLbls>
            <c:spPr>
              <a:noFill/>
              <a:ln>
                <a:noFill/>
              </a:ln>
              <a:effectLst/>
            </c:spPr>
            <c:txPr>
              <a:bodyPr/>
              <a:lstStyle/>
              <a:p>
                <a:pPr>
                  <a:defRPr lang="es-CO"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Hoja1!$D$36:$D$38</c:f>
              <c:strCache>
                <c:ptCount val="3"/>
                <c:pt idx="0">
                  <c:v>Conducir en estado de embriaguez </c:v>
                </c:pt>
                <c:pt idx="1">
                  <c:v>Conducir sin portar el Seguro Obligatorio de Accidentes de tránsito ordenado por la ley. Además, el vehículo será inmovilizado</c:v>
                </c:pt>
                <c:pt idx="2">
                  <c:v>No realizar la revisión técnico-mecánica y de emisiones contaminantes en los siguientes plazos o cuando aun portando los certificados correspondientes no cuenta con las siguientes condiciones técnico mecánica y de emisiones contaminantes, además el vehícul</c:v>
                </c:pt>
              </c:strCache>
            </c:strRef>
          </c:cat>
          <c:val>
            <c:numRef>
              <c:f>Hoja1!$F$36:$F$38</c:f>
              <c:numCache>
                <c:formatCode>General</c:formatCode>
                <c:ptCount val="3"/>
                <c:pt idx="0">
                  <c:v>413</c:v>
                </c:pt>
                <c:pt idx="1">
                  <c:v>3305</c:v>
                </c:pt>
                <c:pt idx="2">
                  <c:v>5569</c:v>
                </c:pt>
              </c:numCache>
            </c:numRef>
          </c:val>
          <c:extLst>
            <c:ext xmlns:c16="http://schemas.microsoft.com/office/drawing/2014/chart" uri="{C3380CC4-5D6E-409C-BE32-E72D297353CC}">
              <c16:uniqueId val="{00000001-B80D-4CC9-AB76-CDB3E34C65B4}"/>
            </c:ext>
          </c:extLst>
        </c:ser>
        <c:dLbls>
          <c:showLegendKey val="0"/>
          <c:showVal val="1"/>
          <c:showCatName val="0"/>
          <c:showSerName val="0"/>
          <c:showPercent val="0"/>
          <c:showBubbleSize val="0"/>
        </c:dLbls>
        <c:gapWidth val="150"/>
        <c:overlap val="-25"/>
        <c:axId val="74396800"/>
        <c:axId val="74398336"/>
      </c:barChart>
      <c:catAx>
        <c:axId val="74396800"/>
        <c:scaling>
          <c:orientation val="minMax"/>
        </c:scaling>
        <c:delete val="0"/>
        <c:axPos val="l"/>
        <c:numFmt formatCode="General" sourceLinked="0"/>
        <c:majorTickMark val="none"/>
        <c:minorTickMark val="none"/>
        <c:tickLblPos val="nextTo"/>
        <c:txPr>
          <a:bodyPr/>
          <a:lstStyle/>
          <a:p>
            <a:pPr>
              <a:defRPr lang="es-CO" sz="1800"/>
            </a:pPr>
            <a:endParaRPr lang="es-CO"/>
          </a:p>
        </c:txPr>
        <c:crossAx val="74398336"/>
        <c:crosses val="autoZero"/>
        <c:auto val="1"/>
        <c:lblAlgn val="ctr"/>
        <c:lblOffset val="100"/>
        <c:noMultiLvlLbl val="0"/>
      </c:catAx>
      <c:valAx>
        <c:axId val="74398336"/>
        <c:scaling>
          <c:orientation val="minMax"/>
        </c:scaling>
        <c:delete val="1"/>
        <c:axPos val="b"/>
        <c:numFmt formatCode="General" sourceLinked="1"/>
        <c:majorTickMark val="out"/>
        <c:minorTickMark val="none"/>
        <c:tickLblPos val="none"/>
        <c:crossAx val="74396800"/>
        <c:crosses val="autoZero"/>
        <c:crossBetween val="between"/>
      </c:valAx>
    </c:plotArea>
    <c:legend>
      <c:legendPos val="t"/>
      <c:overlay val="0"/>
      <c:txPr>
        <a:bodyPr/>
        <a:lstStyle/>
        <a:p>
          <a:pPr>
            <a:defRPr lang="es-CO" sz="1400"/>
          </a:pPr>
          <a:endParaRPr lang="es-C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400"/>
            </a:pPr>
            <a:r>
              <a:rPr lang="es-ES" sz="1400"/>
              <a:t>INFRACCIONES</a:t>
            </a:r>
            <a:r>
              <a:rPr lang="es-ES" sz="1400" baseline="0"/>
              <a:t> MAS SANCIONADAS 2022</a:t>
            </a:r>
            <a:endParaRPr lang="es-ES" sz="1400"/>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spPr>
            <a:solidFill>
              <a:srgbClr val="92D050"/>
            </a:solidFill>
          </c:spPr>
          <c:invertIfNegative val="0"/>
          <c:dLbls>
            <c:spPr>
              <a:noFill/>
              <a:ln>
                <a:noFill/>
              </a:ln>
              <a:effectLst/>
            </c:spPr>
            <c:txPr>
              <a:bodyPr/>
              <a:lstStyle/>
              <a:p>
                <a:pPr>
                  <a:defRPr lang="es-CO"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Hoja1!$F$59:$G$68</c:f>
              <c:multiLvlStrCache>
                <c:ptCount val="10"/>
                <c:lvl>
                  <c:pt idx="0">
                    <c:v>Transitar por los siguientes sitios restringidos o en horas prohibidas por la autoridad competente.  Además, el vehículo será inmovilizado</c:v>
                  </c:pt>
                  <c:pt idx="1">
                    <c:v>Conducir un vehículo sin llevar consigo la licencia de conducción</c:v>
                  </c:pt>
                  <c:pt idx="2">
                    <c:v>No realizar la revisión técnico-mecánica y de emisiones contaminantes en los siguientes plazos o cuando aun portando los certificados correspondientes no cuenta con las siguientes condiciones técnico mecánica y de emisiones contaminantes, además el vehícul</c:v>
                  </c:pt>
                  <c:pt idx="3">
                    <c:v>Conducir motocicleta sin observar las siguientes normas</c:v>
                  </c:pt>
                  <c:pt idx="4">
                    <c:v>Conducir sin portar el Seguro Obligatorio de Accidentes de tránsito ordenado por la ley. Además, el vehículo será inmovilizado</c:v>
                  </c:pt>
                  <c:pt idx="5">
                    <c:v>Guiar un vehículo sin haber obtenido la licencia de conducción correspondiente. Además, el vehículo será inmovilizado en el lugar de los hechos hasta que éste sea retirado por una persona autorizada por el infractor que tenga licencia de conducción</c:v>
                  </c:pt>
                  <c:pt idx="6">
                    <c:v>Estacionar un vehículo en los sitios prohibidos</c:v>
                  </c:pt>
                  <c:pt idx="7">
                    <c:v>El conductor que no porte la licencia de tránsito, además el vehículo será inmovilizado</c:v>
                  </c:pt>
                  <c:pt idx="8">
                    <c:v>No acatar las señales de tránsito o requerimientos impartidos por los agentes de tránsito</c:v>
                  </c:pt>
                  <c:pt idx="9">
                    <c:v>El conductor, pasajero o peatón, que obstaculice, perjudique o ponga en riesgo a las demás personas o que no cumplan las normas y señales de tránsito que les sean aplicables o no obedezca las indicaciones que les den las autoridades de tránsito</c:v>
                  </c:pt>
                </c:lvl>
                <c:lvl>
                  <c:pt idx="0">
                    <c:v>C14</c:v>
                  </c:pt>
                  <c:pt idx="1">
                    <c:v>B01</c:v>
                  </c:pt>
                  <c:pt idx="2">
                    <c:v>C35</c:v>
                  </c:pt>
                  <c:pt idx="3">
                    <c:v>C24</c:v>
                  </c:pt>
                  <c:pt idx="4">
                    <c:v>D02</c:v>
                  </c:pt>
                  <c:pt idx="5">
                    <c:v>D01</c:v>
                  </c:pt>
                  <c:pt idx="6">
                    <c:v>C02</c:v>
                  </c:pt>
                  <c:pt idx="7">
                    <c:v>H02</c:v>
                  </c:pt>
                  <c:pt idx="8">
                    <c:v>C31</c:v>
                  </c:pt>
                  <c:pt idx="9">
                    <c:v>H03</c:v>
                  </c:pt>
                </c:lvl>
              </c:multiLvlStrCache>
            </c:multiLvlStrRef>
          </c:cat>
          <c:val>
            <c:numRef>
              <c:f>Hoja1!$H$59:$H$68</c:f>
              <c:numCache>
                <c:formatCode>General</c:formatCode>
                <c:ptCount val="10"/>
                <c:pt idx="0">
                  <c:v>7098</c:v>
                </c:pt>
                <c:pt idx="1">
                  <c:v>6537</c:v>
                </c:pt>
                <c:pt idx="2">
                  <c:v>5569</c:v>
                </c:pt>
                <c:pt idx="3">
                  <c:v>3472</c:v>
                </c:pt>
                <c:pt idx="4">
                  <c:v>3305</c:v>
                </c:pt>
                <c:pt idx="5">
                  <c:v>2868</c:v>
                </c:pt>
                <c:pt idx="6">
                  <c:v>1944</c:v>
                </c:pt>
                <c:pt idx="7">
                  <c:v>1923</c:v>
                </c:pt>
                <c:pt idx="8">
                  <c:v>1897</c:v>
                </c:pt>
                <c:pt idx="9">
                  <c:v>1768</c:v>
                </c:pt>
              </c:numCache>
            </c:numRef>
          </c:val>
          <c:extLst>
            <c:ext xmlns:c16="http://schemas.microsoft.com/office/drawing/2014/chart" uri="{C3380CC4-5D6E-409C-BE32-E72D297353CC}">
              <c16:uniqueId val="{00000000-E3CA-47CD-ACFB-9452223D023D}"/>
            </c:ext>
          </c:extLst>
        </c:ser>
        <c:dLbls>
          <c:showLegendKey val="0"/>
          <c:showVal val="0"/>
          <c:showCatName val="0"/>
          <c:showSerName val="0"/>
          <c:showPercent val="0"/>
          <c:showBubbleSize val="0"/>
        </c:dLbls>
        <c:gapWidth val="150"/>
        <c:shape val="box"/>
        <c:axId val="73927680"/>
        <c:axId val="73933568"/>
        <c:axId val="0"/>
      </c:bar3DChart>
      <c:catAx>
        <c:axId val="73927680"/>
        <c:scaling>
          <c:orientation val="minMax"/>
        </c:scaling>
        <c:delete val="0"/>
        <c:axPos val="l"/>
        <c:numFmt formatCode="General" sourceLinked="0"/>
        <c:majorTickMark val="out"/>
        <c:minorTickMark val="none"/>
        <c:tickLblPos val="nextTo"/>
        <c:txPr>
          <a:bodyPr/>
          <a:lstStyle/>
          <a:p>
            <a:pPr>
              <a:defRPr lang="es-CO" sz="1600"/>
            </a:pPr>
            <a:endParaRPr lang="es-CO"/>
          </a:p>
        </c:txPr>
        <c:crossAx val="73933568"/>
        <c:crosses val="autoZero"/>
        <c:auto val="1"/>
        <c:lblAlgn val="ctr"/>
        <c:lblOffset val="100"/>
        <c:noMultiLvlLbl val="0"/>
      </c:catAx>
      <c:valAx>
        <c:axId val="73933568"/>
        <c:scaling>
          <c:orientation val="minMax"/>
        </c:scaling>
        <c:delete val="1"/>
        <c:axPos val="b"/>
        <c:numFmt formatCode="General" sourceLinked="1"/>
        <c:majorTickMark val="out"/>
        <c:minorTickMark val="none"/>
        <c:tickLblPos val="none"/>
        <c:crossAx val="739276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a:pPr>
            <a:r>
              <a:rPr lang="es-ES" sz="1200"/>
              <a:t>INFRACCIONES</a:t>
            </a:r>
            <a:r>
              <a:rPr lang="es-ES" sz="1200" baseline="0"/>
              <a:t> POR CLASE DE VEHICULO</a:t>
            </a:r>
            <a:endParaRPr lang="es-ES" sz="1200"/>
          </a:p>
        </c:rich>
      </c:tx>
      <c:overlay val="0"/>
    </c:title>
    <c:autoTitleDeleted val="0"/>
    <c:plotArea>
      <c:layout/>
      <c:barChart>
        <c:barDir val="bar"/>
        <c:grouping val="percentStacked"/>
        <c:varyColors val="0"/>
        <c:ser>
          <c:idx val="0"/>
          <c:order val="0"/>
          <c:tx>
            <c:v>AÑO2022</c:v>
          </c:tx>
          <c:invertIfNegative val="0"/>
          <c:dLbls>
            <c:spPr>
              <a:noFill/>
              <a:ln>
                <a:noFill/>
              </a:ln>
              <a:effectLst/>
            </c:spPr>
            <c:txPr>
              <a:bodyPr/>
              <a:lstStyle/>
              <a:p>
                <a:pPr>
                  <a:defRPr lang="es-CO"/>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Hoja1!$A$95:$A$106</c:f>
              <c:strCache>
                <c:ptCount val="12"/>
                <c:pt idx="0">
                  <c:v>MOTOCICLETA</c:v>
                </c:pt>
                <c:pt idx="1">
                  <c:v>AUTOMOVIL</c:v>
                </c:pt>
                <c:pt idx="2">
                  <c:v>CAMIONETA</c:v>
                </c:pt>
                <c:pt idx="3">
                  <c:v>CAMION</c:v>
                </c:pt>
                <c:pt idx="4">
                  <c:v>BUS</c:v>
                </c:pt>
                <c:pt idx="5">
                  <c:v>CAMPERO</c:v>
                </c:pt>
                <c:pt idx="6">
                  <c:v>BICICLETA </c:v>
                </c:pt>
                <c:pt idx="7">
                  <c:v>MOTOCARRO</c:v>
                </c:pt>
                <c:pt idx="8">
                  <c:v>MICROBUS</c:v>
                </c:pt>
                <c:pt idx="9">
                  <c:v>TRACTO/CAMION</c:v>
                </c:pt>
                <c:pt idx="10">
                  <c:v>VOLQUETA</c:v>
                </c:pt>
                <c:pt idx="11">
                  <c:v>OTROS</c:v>
                </c:pt>
              </c:strCache>
            </c:strRef>
          </c:cat>
          <c:val>
            <c:numRef>
              <c:f>Hoja1!$B$95:$B$106</c:f>
              <c:numCache>
                <c:formatCode>General</c:formatCode>
                <c:ptCount val="12"/>
                <c:pt idx="0">
                  <c:v>32000</c:v>
                </c:pt>
                <c:pt idx="1">
                  <c:v>9347</c:v>
                </c:pt>
                <c:pt idx="2">
                  <c:v>2206</c:v>
                </c:pt>
                <c:pt idx="3">
                  <c:v>1017</c:v>
                </c:pt>
                <c:pt idx="4">
                  <c:v>449</c:v>
                </c:pt>
                <c:pt idx="5">
                  <c:v>366</c:v>
                </c:pt>
                <c:pt idx="6">
                  <c:v>374</c:v>
                </c:pt>
                <c:pt idx="7">
                  <c:v>282</c:v>
                </c:pt>
                <c:pt idx="8">
                  <c:v>183</c:v>
                </c:pt>
                <c:pt idx="9">
                  <c:v>200</c:v>
                </c:pt>
                <c:pt idx="10">
                  <c:v>132</c:v>
                </c:pt>
                <c:pt idx="11">
                  <c:v>3020</c:v>
                </c:pt>
              </c:numCache>
            </c:numRef>
          </c:val>
          <c:extLst>
            <c:ext xmlns:c16="http://schemas.microsoft.com/office/drawing/2014/chart" uri="{C3380CC4-5D6E-409C-BE32-E72D297353CC}">
              <c16:uniqueId val="{00000000-49F2-4088-BB89-8ED11C7C351A}"/>
            </c:ext>
          </c:extLst>
        </c:ser>
        <c:ser>
          <c:idx val="1"/>
          <c:order val="1"/>
          <c:tx>
            <c:v>AÑO2021</c:v>
          </c:tx>
          <c:spPr>
            <a:solidFill>
              <a:srgbClr val="92D050"/>
            </a:solidFill>
          </c:spPr>
          <c:invertIfNegative val="0"/>
          <c:dLbls>
            <c:spPr>
              <a:noFill/>
              <a:ln>
                <a:noFill/>
              </a:ln>
              <a:effectLst/>
            </c:spPr>
            <c:txPr>
              <a:bodyPr/>
              <a:lstStyle/>
              <a:p>
                <a:pPr>
                  <a:defRPr lang="es-CO"/>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Hoja1!$A$95:$A$106</c:f>
              <c:strCache>
                <c:ptCount val="12"/>
                <c:pt idx="0">
                  <c:v>MOTOCICLETA</c:v>
                </c:pt>
                <c:pt idx="1">
                  <c:v>AUTOMOVIL</c:v>
                </c:pt>
                <c:pt idx="2">
                  <c:v>CAMIONETA</c:v>
                </c:pt>
                <c:pt idx="3">
                  <c:v>CAMION</c:v>
                </c:pt>
                <c:pt idx="4">
                  <c:v>BUS</c:v>
                </c:pt>
                <c:pt idx="5">
                  <c:v>CAMPERO</c:v>
                </c:pt>
                <c:pt idx="6">
                  <c:v>BICICLETA </c:v>
                </c:pt>
                <c:pt idx="7">
                  <c:v>MOTOCARRO</c:v>
                </c:pt>
                <c:pt idx="8">
                  <c:v>MICROBUS</c:v>
                </c:pt>
                <c:pt idx="9">
                  <c:v>TRACTO/CAMION</c:v>
                </c:pt>
                <c:pt idx="10">
                  <c:v>VOLQUETA</c:v>
                </c:pt>
                <c:pt idx="11">
                  <c:v>OTROS</c:v>
                </c:pt>
              </c:strCache>
            </c:strRef>
          </c:cat>
          <c:val>
            <c:numRef>
              <c:f>Hoja1!$C$95:$C$106</c:f>
              <c:numCache>
                <c:formatCode>General</c:formatCode>
                <c:ptCount val="12"/>
                <c:pt idx="0">
                  <c:v>26110</c:v>
                </c:pt>
                <c:pt idx="1">
                  <c:v>7929</c:v>
                </c:pt>
                <c:pt idx="2">
                  <c:v>1451</c:v>
                </c:pt>
                <c:pt idx="3">
                  <c:v>781</c:v>
                </c:pt>
                <c:pt idx="4">
                  <c:v>366</c:v>
                </c:pt>
                <c:pt idx="5">
                  <c:v>217</c:v>
                </c:pt>
                <c:pt idx="6">
                  <c:v>1529</c:v>
                </c:pt>
                <c:pt idx="7">
                  <c:v>372</c:v>
                </c:pt>
                <c:pt idx="8">
                  <c:v>110</c:v>
                </c:pt>
                <c:pt idx="9">
                  <c:v>178</c:v>
                </c:pt>
                <c:pt idx="10">
                  <c:v>153</c:v>
                </c:pt>
                <c:pt idx="11">
                  <c:v>816</c:v>
                </c:pt>
              </c:numCache>
            </c:numRef>
          </c:val>
          <c:extLst>
            <c:ext xmlns:c16="http://schemas.microsoft.com/office/drawing/2014/chart" uri="{C3380CC4-5D6E-409C-BE32-E72D297353CC}">
              <c16:uniqueId val="{00000001-49F2-4088-BB89-8ED11C7C351A}"/>
            </c:ext>
          </c:extLst>
        </c:ser>
        <c:dLbls>
          <c:showLegendKey val="0"/>
          <c:showVal val="0"/>
          <c:showCatName val="0"/>
          <c:showSerName val="0"/>
          <c:showPercent val="0"/>
          <c:showBubbleSize val="0"/>
        </c:dLbls>
        <c:gapWidth val="150"/>
        <c:overlap val="100"/>
        <c:axId val="73977216"/>
        <c:axId val="73979008"/>
      </c:barChart>
      <c:catAx>
        <c:axId val="73977216"/>
        <c:scaling>
          <c:orientation val="minMax"/>
        </c:scaling>
        <c:delete val="0"/>
        <c:axPos val="l"/>
        <c:numFmt formatCode="General" sourceLinked="0"/>
        <c:majorTickMark val="out"/>
        <c:minorTickMark val="none"/>
        <c:tickLblPos val="nextTo"/>
        <c:txPr>
          <a:bodyPr/>
          <a:lstStyle/>
          <a:p>
            <a:pPr>
              <a:defRPr lang="es-CO"/>
            </a:pPr>
            <a:endParaRPr lang="es-CO"/>
          </a:p>
        </c:txPr>
        <c:crossAx val="73979008"/>
        <c:crosses val="autoZero"/>
        <c:auto val="1"/>
        <c:lblAlgn val="ctr"/>
        <c:lblOffset val="100"/>
        <c:noMultiLvlLbl val="0"/>
      </c:catAx>
      <c:valAx>
        <c:axId val="73979008"/>
        <c:scaling>
          <c:orientation val="minMax"/>
        </c:scaling>
        <c:delete val="1"/>
        <c:axPos val="b"/>
        <c:majorGridlines/>
        <c:numFmt formatCode="0%" sourceLinked="1"/>
        <c:majorTickMark val="out"/>
        <c:minorTickMark val="none"/>
        <c:tickLblPos val="none"/>
        <c:crossAx val="73977216"/>
        <c:crosses val="autoZero"/>
        <c:crossBetween val="between"/>
      </c:valAx>
    </c:plotArea>
    <c:legend>
      <c:legendPos val="r"/>
      <c:overlay val="0"/>
      <c:txPr>
        <a:bodyPr/>
        <a:lstStyle/>
        <a:p>
          <a:pPr>
            <a:defRPr lang="es-CO"/>
          </a:pPr>
          <a:endParaRPr lang="es-CO"/>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a:pPr>
            <a:r>
              <a:rPr lang="es-ES" sz="1200">
                <a:latin typeface="Arial" pitchFamily="34" charset="0"/>
                <a:cs typeface="Arial" pitchFamily="34" charset="0"/>
              </a:rPr>
              <a:t>INFRACCIONES</a:t>
            </a:r>
            <a:r>
              <a:rPr lang="es-ES" sz="1200" baseline="0">
                <a:latin typeface="Arial" pitchFamily="34" charset="0"/>
                <a:cs typeface="Arial" pitchFamily="34" charset="0"/>
              </a:rPr>
              <a:t> POR CLASE DE SERVICIO</a:t>
            </a:r>
            <a:endParaRPr lang="es-ES" sz="1200">
              <a:latin typeface="Arial" pitchFamily="34" charset="0"/>
              <a:cs typeface="Arial" pitchFamily="34" charset="0"/>
            </a:endParaRPr>
          </a:p>
        </c:rich>
      </c:tx>
      <c:overlay val="0"/>
    </c:title>
    <c:autoTitleDeleted val="0"/>
    <c:plotArea>
      <c:layout/>
      <c:barChart>
        <c:barDir val="col"/>
        <c:grouping val="clustered"/>
        <c:varyColors val="0"/>
        <c:ser>
          <c:idx val="0"/>
          <c:order val="0"/>
          <c:tx>
            <c:v>AÑO2021</c:v>
          </c:tx>
          <c:invertIfNegative val="0"/>
          <c:dLbls>
            <c:spPr>
              <a:noFill/>
              <a:ln>
                <a:noFill/>
              </a:ln>
              <a:effectLst/>
            </c:spPr>
            <c:txPr>
              <a:bodyPr/>
              <a:lstStyle/>
              <a:p>
                <a:pPr>
                  <a:defRPr lang="es-CO" sz="12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Hoja1!$A$112:$A$114</c:f>
              <c:strCache>
                <c:ptCount val="3"/>
                <c:pt idx="0">
                  <c:v>PARTICULAR</c:v>
                </c:pt>
                <c:pt idx="1">
                  <c:v>PUBLICO</c:v>
                </c:pt>
                <c:pt idx="2">
                  <c:v>OTROS</c:v>
                </c:pt>
              </c:strCache>
            </c:strRef>
          </c:cat>
          <c:val>
            <c:numRef>
              <c:f>Hoja1!$B$112:$B$114</c:f>
              <c:numCache>
                <c:formatCode>General</c:formatCode>
                <c:ptCount val="3"/>
                <c:pt idx="0">
                  <c:v>33256</c:v>
                </c:pt>
                <c:pt idx="1">
                  <c:v>5460</c:v>
                </c:pt>
                <c:pt idx="2">
                  <c:v>1296</c:v>
                </c:pt>
              </c:numCache>
            </c:numRef>
          </c:val>
          <c:extLst>
            <c:ext xmlns:c16="http://schemas.microsoft.com/office/drawing/2014/chart" uri="{C3380CC4-5D6E-409C-BE32-E72D297353CC}">
              <c16:uniqueId val="{00000000-AC2C-4AB4-B1E2-5CE69B8FE1E8}"/>
            </c:ext>
          </c:extLst>
        </c:ser>
        <c:ser>
          <c:idx val="1"/>
          <c:order val="1"/>
          <c:tx>
            <c:v>AÑO2022</c:v>
          </c:tx>
          <c:spPr>
            <a:solidFill>
              <a:srgbClr val="92D050"/>
            </a:solidFill>
          </c:spPr>
          <c:invertIfNegative val="0"/>
          <c:dLbls>
            <c:spPr>
              <a:noFill/>
              <a:ln>
                <a:noFill/>
              </a:ln>
              <a:effectLst/>
            </c:spPr>
            <c:txPr>
              <a:bodyPr/>
              <a:lstStyle/>
              <a:p>
                <a:pPr>
                  <a:defRPr lang="es-CO" sz="12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Hoja1!$A$112:$A$114</c:f>
              <c:strCache>
                <c:ptCount val="3"/>
                <c:pt idx="0">
                  <c:v>PARTICULAR</c:v>
                </c:pt>
                <c:pt idx="1">
                  <c:v>PUBLICO</c:v>
                </c:pt>
                <c:pt idx="2">
                  <c:v>OTROS</c:v>
                </c:pt>
              </c:strCache>
            </c:strRef>
          </c:cat>
          <c:val>
            <c:numRef>
              <c:f>Hoja1!$C$112:$C$114</c:f>
              <c:numCache>
                <c:formatCode>General</c:formatCode>
                <c:ptCount val="3"/>
                <c:pt idx="0">
                  <c:v>40390</c:v>
                </c:pt>
                <c:pt idx="1">
                  <c:v>5926</c:v>
                </c:pt>
                <c:pt idx="2">
                  <c:v>3260</c:v>
                </c:pt>
              </c:numCache>
            </c:numRef>
          </c:val>
          <c:extLst>
            <c:ext xmlns:c16="http://schemas.microsoft.com/office/drawing/2014/chart" uri="{C3380CC4-5D6E-409C-BE32-E72D297353CC}">
              <c16:uniqueId val="{00000001-AC2C-4AB4-B1E2-5CE69B8FE1E8}"/>
            </c:ext>
          </c:extLst>
        </c:ser>
        <c:dLbls>
          <c:showLegendKey val="0"/>
          <c:showVal val="1"/>
          <c:showCatName val="0"/>
          <c:showSerName val="0"/>
          <c:showPercent val="0"/>
          <c:showBubbleSize val="0"/>
        </c:dLbls>
        <c:gapWidth val="150"/>
        <c:overlap val="-25"/>
        <c:axId val="74061696"/>
        <c:axId val="74063232"/>
      </c:barChart>
      <c:catAx>
        <c:axId val="74061696"/>
        <c:scaling>
          <c:orientation val="minMax"/>
        </c:scaling>
        <c:delete val="0"/>
        <c:axPos val="b"/>
        <c:numFmt formatCode="General" sourceLinked="0"/>
        <c:majorTickMark val="none"/>
        <c:minorTickMark val="none"/>
        <c:tickLblPos val="nextTo"/>
        <c:txPr>
          <a:bodyPr/>
          <a:lstStyle/>
          <a:p>
            <a:pPr>
              <a:defRPr lang="es-CO" sz="1200"/>
            </a:pPr>
            <a:endParaRPr lang="es-CO"/>
          </a:p>
        </c:txPr>
        <c:crossAx val="74063232"/>
        <c:crosses val="autoZero"/>
        <c:auto val="1"/>
        <c:lblAlgn val="ctr"/>
        <c:lblOffset val="100"/>
        <c:noMultiLvlLbl val="0"/>
      </c:catAx>
      <c:valAx>
        <c:axId val="74063232"/>
        <c:scaling>
          <c:orientation val="minMax"/>
        </c:scaling>
        <c:delete val="1"/>
        <c:axPos val="l"/>
        <c:numFmt formatCode="General" sourceLinked="1"/>
        <c:majorTickMark val="out"/>
        <c:minorTickMark val="none"/>
        <c:tickLblPos val="none"/>
        <c:crossAx val="74061696"/>
        <c:crosses val="autoZero"/>
        <c:crossBetween val="between"/>
      </c:valAx>
    </c:plotArea>
    <c:legend>
      <c:legendPos val="t"/>
      <c:overlay val="0"/>
      <c:txPr>
        <a:bodyPr/>
        <a:lstStyle/>
        <a:p>
          <a:pPr>
            <a:defRPr lang="es-CO" sz="1200"/>
          </a:pPr>
          <a:endParaRPr lang="es-CO"/>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s-CO" sz="1800" b="1">
                <a:solidFill>
                  <a:schemeClr val="tx1"/>
                </a:solidFill>
              </a:rPr>
              <a:t>INMOVILIZACIONES</a:t>
            </a:r>
            <a:r>
              <a:rPr lang="es-CO" sz="1800" b="1" baseline="0">
                <a:solidFill>
                  <a:schemeClr val="tx1"/>
                </a:solidFill>
              </a:rPr>
              <a:t> VS COMPARENDOS</a:t>
            </a:r>
            <a:endParaRPr lang="es-CO" sz="1800" b="1">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2D050"/>
            </a:solidFill>
          </c:spPr>
          <c:dPt>
            <c:idx val="0"/>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1-FA81-4D8C-8774-41F3D82CE10B}"/>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A81-4D8C-8774-41F3D82CE10B}"/>
              </c:ext>
            </c:extLst>
          </c:dPt>
          <c:dLbls>
            <c:dLbl>
              <c:idx val="0"/>
              <c:tx>
                <c:rich>
                  <a:bodyPr/>
                  <a:lstStyle/>
                  <a:p>
                    <a:r>
                      <a:rPr lang="en-US" dirty="0"/>
                      <a:t>20%</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81-4D8C-8774-41F3D82CE10B}"/>
                </c:ext>
              </c:extLst>
            </c:dLbl>
            <c:dLbl>
              <c:idx val="1"/>
              <c:tx>
                <c:rich>
                  <a:bodyPr/>
                  <a:lstStyle/>
                  <a:p>
                    <a:r>
                      <a:rPr lang="en-US" dirty="0"/>
                      <a:t>80%</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A81-4D8C-8774-41F3D82CE10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Hoja1!$F$145:$F$146</c:f>
              <c:strCache>
                <c:ptCount val="2"/>
                <c:pt idx="0">
                  <c:v>COMPARENDOS 2022</c:v>
                </c:pt>
                <c:pt idx="1">
                  <c:v>INMOVILIZACIONES 2022</c:v>
                </c:pt>
              </c:strCache>
            </c:strRef>
          </c:cat>
          <c:val>
            <c:numRef>
              <c:f>Hoja1!$G$145:$G$146</c:f>
              <c:numCache>
                <c:formatCode>0%</c:formatCode>
                <c:ptCount val="2"/>
                <c:pt idx="0">
                  <c:v>0.21398634894024668</c:v>
                </c:pt>
                <c:pt idx="1">
                  <c:v>0.78601365105975329</c:v>
                </c:pt>
              </c:numCache>
            </c:numRef>
          </c:val>
          <c:extLst>
            <c:ext xmlns:c16="http://schemas.microsoft.com/office/drawing/2014/chart" uri="{C3380CC4-5D6E-409C-BE32-E72D297353CC}">
              <c16:uniqueId val="{00000004-FA81-4D8C-8774-41F3D82CE10B}"/>
            </c:ext>
          </c:extLst>
        </c:ser>
        <c:dLbls>
          <c:showLegendKey val="0"/>
          <c:showVal val="0"/>
          <c:showCatName val="0"/>
          <c:showSerName val="0"/>
          <c:showPercent val="1"/>
          <c:showBubbleSize val="0"/>
          <c:showLeaderLines val="1"/>
        </c:dLbls>
      </c:pie3D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600"/>
            </a:pPr>
            <a:r>
              <a:rPr lang="es-ES" sz="1600"/>
              <a:t>COMPORTAMIENTO INMOVILIZACIONES</a:t>
            </a:r>
          </a:p>
        </c:rich>
      </c:tx>
      <c:overlay val="0"/>
    </c:title>
    <c:autoTitleDeleted val="0"/>
    <c:plotArea>
      <c:layout/>
      <c:barChart>
        <c:barDir val="col"/>
        <c:grouping val="clustered"/>
        <c:varyColors val="0"/>
        <c:ser>
          <c:idx val="0"/>
          <c:order val="0"/>
          <c:spPr>
            <a:solidFill>
              <a:srgbClr val="92D050"/>
            </a:solidFill>
          </c:spPr>
          <c:invertIfNegative val="0"/>
          <c:dLbls>
            <c:spPr>
              <a:noFill/>
              <a:ln>
                <a:noFill/>
              </a:ln>
              <a:effectLst/>
            </c:spPr>
            <c:txPr>
              <a:bodyPr/>
              <a:lstStyle/>
              <a:p>
                <a:pPr>
                  <a:defRPr lang="es-CO"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Hoja1!$B$153:$B$154</c:f>
              <c:strCache>
                <c:ptCount val="2"/>
                <c:pt idx="0">
                  <c:v>AÑO 2022</c:v>
                </c:pt>
                <c:pt idx="1">
                  <c:v>AÑO 2021</c:v>
                </c:pt>
              </c:strCache>
            </c:strRef>
          </c:cat>
          <c:val>
            <c:numRef>
              <c:f>Hoja1!$C$153:$C$154</c:f>
              <c:numCache>
                <c:formatCode>General</c:formatCode>
                <c:ptCount val="2"/>
                <c:pt idx="0">
                  <c:v>10035</c:v>
                </c:pt>
                <c:pt idx="1">
                  <c:v>9427</c:v>
                </c:pt>
              </c:numCache>
            </c:numRef>
          </c:val>
          <c:extLst>
            <c:ext xmlns:c16="http://schemas.microsoft.com/office/drawing/2014/chart" uri="{C3380CC4-5D6E-409C-BE32-E72D297353CC}">
              <c16:uniqueId val="{00000000-E6BB-4C31-8212-ECFF93C0DAE7}"/>
            </c:ext>
          </c:extLst>
        </c:ser>
        <c:dLbls>
          <c:showLegendKey val="0"/>
          <c:showVal val="0"/>
          <c:showCatName val="0"/>
          <c:showSerName val="0"/>
          <c:showPercent val="0"/>
          <c:showBubbleSize val="0"/>
        </c:dLbls>
        <c:gapWidth val="150"/>
        <c:axId val="74431488"/>
        <c:axId val="74437376"/>
      </c:barChart>
      <c:catAx>
        <c:axId val="74431488"/>
        <c:scaling>
          <c:orientation val="minMax"/>
        </c:scaling>
        <c:delete val="0"/>
        <c:axPos val="b"/>
        <c:numFmt formatCode="General" sourceLinked="0"/>
        <c:majorTickMark val="out"/>
        <c:minorTickMark val="none"/>
        <c:tickLblPos val="nextTo"/>
        <c:txPr>
          <a:bodyPr/>
          <a:lstStyle/>
          <a:p>
            <a:pPr>
              <a:defRPr lang="es-CO" sz="1400"/>
            </a:pPr>
            <a:endParaRPr lang="es-CO"/>
          </a:p>
        </c:txPr>
        <c:crossAx val="74437376"/>
        <c:crosses val="autoZero"/>
        <c:auto val="1"/>
        <c:lblAlgn val="ctr"/>
        <c:lblOffset val="100"/>
        <c:noMultiLvlLbl val="0"/>
      </c:catAx>
      <c:valAx>
        <c:axId val="74437376"/>
        <c:scaling>
          <c:orientation val="minMax"/>
        </c:scaling>
        <c:delete val="1"/>
        <c:axPos val="l"/>
        <c:numFmt formatCode="General" sourceLinked="1"/>
        <c:majorTickMark val="out"/>
        <c:minorTickMark val="none"/>
        <c:tickLblPos val="none"/>
        <c:crossAx val="7443148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600"/>
            </a:pPr>
            <a:r>
              <a:rPr lang="es-ES" sz="1600"/>
              <a:t>INMOVILIZACIONES</a:t>
            </a:r>
            <a:r>
              <a:rPr lang="es-ES" sz="1600" baseline="0"/>
              <a:t> POR CLASE DE VEHICULO</a:t>
            </a:r>
            <a:endParaRPr lang="es-ES" sz="160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AÑO2021</c:v>
          </c:tx>
          <c:spPr>
            <a:solidFill>
              <a:srgbClr val="92D050"/>
            </a:solidFill>
          </c:spPr>
          <c:invertIfNegative val="0"/>
          <c:dLbls>
            <c:spPr>
              <a:noFill/>
              <a:ln>
                <a:noFill/>
              </a:ln>
              <a:effectLst/>
            </c:spPr>
            <c:txPr>
              <a:bodyPr/>
              <a:lstStyle/>
              <a:p>
                <a:pPr>
                  <a:defRPr lang="es-CO"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Hoja1!$A$193:$A$200</c:f>
              <c:strCache>
                <c:ptCount val="8"/>
                <c:pt idx="0">
                  <c:v>MOTOCICLETA</c:v>
                </c:pt>
                <c:pt idx="1">
                  <c:v>AUTOMOVIL</c:v>
                </c:pt>
                <c:pt idx="2">
                  <c:v>CAMIONETA</c:v>
                </c:pt>
                <c:pt idx="3">
                  <c:v>CAMPERO</c:v>
                </c:pt>
                <c:pt idx="4">
                  <c:v>MICROBUS</c:v>
                </c:pt>
                <c:pt idx="5">
                  <c:v>MOTOCARRO</c:v>
                </c:pt>
                <c:pt idx="6">
                  <c:v>CAMION</c:v>
                </c:pt>
                <c:pt idx="7">
                  <c:v>otras</c:v>
                </c:pt>
              </c:strCache>
            </c:strRef>
          </c:cat>
          <c:val>
            <c:numRef>
              <c:f>Hoja1!$B$193:$B$200</c:f>
              <c:numCache>
                <c:formatCode>General</c:formatCode>
                <c:ptCount val="8"/>
                <c:pt idx="0">
                  <c:v>7291</c:v>
                </c:pt>
                <c:pt idx="1">
                  <c:v>1816</c:v>
                </c:pt>
                <c:pt idx="2">
                  <c:v>172</c:v>
                </c:pt>
                <c:pt idx="3">
                  <c:v>39</c:v>
                </c:pt>
                <c:pt idx="4">
                  <c:v>3</c:v>
                </c:pt>
                <c:pt idx="5">
                  <c:v>73</c:v>
                </c:pt>
                <c:pt idx="6">
                  <c:v>2</c:v>
                </c:pt>
                <c:pt idx="7">
                  <c:v>31</c:v>
                </c:pt>
              </c:numCache>
            </c:numRef>
          </c:val>
          <c:extLst>
            <c:ext xmlns:c16="http://schemas.microsoft.com/office/drawing/2014/chart" uri="{C3380CC4-5D6E-409C-BE32-E72D297353CC}">
              <c16:uniqueId val="{00000000-5EC4-4F58-BF55-6881987F154C}"/>
            </c:ext>
          </c:extLst>
        </c:ser>
        <c:ser>
          <c:idx val="1"/>
          <c:order val="1"/>
          <c:tx>
            <c:v>AÑO2022</c:v>
          </c:tx>
          <c:spPr>
            <a:solidFill>
              <a:schemeClr val="accent1"/>
            </a:solidFill>
          </c:spPr>
          <c:invertIfNegative val="0"/>
          <c:dLbls>
            <c:spPr>
              <a:noFill/>
              <a:ln>
                <a:noFill/>
              </a:ln>
              <a:effectLst/>
            </c:spPr>
            <c:txPr>
              <a:bodyPr/>
              <a:lstStyle/>
              <a:p>
                <a:pPr>
                  <a:defRPr lang="es-CO"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Hoja1!$A$193:$A$200</c:f>
              <c:strCache>
                <c:ptCount val="8"/>
                <c:pt idx="0">
                  <c:v>MOTOCICLETA</c:v>
                </c:pt>
                <c:pt idx="1">
                  <c:v>AUTOMOVIL</c:v>
                </c:pt>
                <c:pt idx="2">
                  <c:v>CAMIONETA</c:v>
                </c:pt>
                <c:pt idx="3">
                  <c:v>CAMPERO</c:v>
                </c:pt>
                <c:pt idx="4">
                  <c:v>MICROBUS</c:v>
                </c:pt>
                <c:pt idx="5">
                  <c:v>MOTOCARRO</c:v>
                </c:pt>
                <c:pt idx="6">
                  <c:v>CAMION</c:v>
                </c:pt>
                <c:pt idx="7">
                  <c:v>otras</c:v>
                </c:pt>
              </c:strCache>
            </c:strRef>
          </c:cat>
          <c:val>
            <c:numRef>
              <c:f>Hoja1!$C$193:$C$200</c:f>
              <c:numCache>
                <c:formatCode>General</c:formatCode>
                <c:ptCount val="8"/>
                <c:pt idx="0">
                  <c:v>7470</c:v>
                </c:pt>
                <c:pt idx="1">
                  <c:v>2070</c:v>
                </c:pt>
                <c:pt idx="2">
                  <c:v>272</c:v>
                </c:pt>
                <c:pt idx="3">
                  <c:v>57</c:v>
                </c:pt>
                <c:pt idx="4">
                  <c:v>26</c:v>
                </c:pt>
                <c:pt idx="5">
                  <c:v>5</c:v>
                </c:pt>
                <c:pt idx="6">
                  <c:v>2</c:v>
                </c:pt>
                <c:pt idx="7" formatCode="_(* #,##0_);_(* \(#,##0\);_(* &quot;-&quot;??_);_(@_)">
                  <c:v>133</c:v>
                </c:pt>
              </c:numCache>
            </c:numRef>
          </c:val>
          <c:extLst>
            <c:ext xmlns:c16="http://schemas.microsoft.com/office/drawing/2014/chart" uri="{C3380CC4-5D6E-409C-BE32-E72D297353CC}">
              <c16:uniqueId val="{00000001-5EC4-4F58-BF55-6881987F154C}"/>
            </c:ext>
          </c:extLst>
        </c:ser>
        <c:dLbls>
          <c:showLegendKey val="0"/>
          <c:showVal val="1"/>
          <c:showCatName val="0"/>
          <c:showSerName val="0"/>
          <c:showPercent val="0"/>
          <c:showBubbleSize val="0"/>
        </c:dLbls>
        <c:gapWidth val="150"/>
        <c:shape val="box"/>
        <c:axId val="74215424"/>
        <c:axId val="74216960"/>
        <c:axId val="0"/>
      </c:bar3DChart>
      <c:catAx>
        <c:axId val="74215424"/>
        <c:scaling>
          <c:orientation val="minMax"/>
        </c:scaling>
        <c:delete val="0"/>
        <c:axPos val="b"/>
        <c:numFmt formatCode="General" sourceLinked="0"/>
        <c:majorTickMark val="none"/>
        <c:minorTickMark val="none"/>
        <c:tickLblPos val="nextTo"/>
        <c:txPr>
          <a:bodyPr/>
          <a:lstStyle/>
          <a:p>
            <a:pPr>
              <a:defRPr lang="es-CO" sz="1400"/>
            </a:pPr>
            <a:endParaRPr lang="es-CO"/>
          </a:p>
        </c:txPr>
        <c:crossAx val="74216960"/>
        <c:crosses val="autoZero"/>
        <c:auto val="1"/>
        <c:lblAlgn val="ctr"/>
        <c:lblOffset val="100"/>
        <c:noMultiLvlLbl val="0"/>
      </c:catAx>
      <c:valAx>
        <c:axId val="74216960"/>
        <c:scaling>
          <c:orientation val="minMax"/>
        </c:scaling>
        <c:delete val="1"/>
        <c:axPos val="l"/>
        <c:numFmt formatCode="General" sourceLinked="1"/>
        <c:majorTickMark val="out"/>
        <c:minorTickMark val="none"/>
        <c:tickLblPos val="none"/>
        <c:crossAx val="74215424"/>
        <c:crosses val="autoZero"/>
        <c:crossBetween val="between"/>
      </c:valAx>
    </c:plotArea>
    <c:legend>
      <c:legendPos val="t"/>
      <c:overlay val="0"/>
      <c:txPr>
        <a:bodyPr/>
        <a:lstStyle/>
        <a:p>
          <a:pPr>
            <a:defRPr lang="es-CO" sz="1400"/>
          </a:pPr>
          <a:endParaRPr lang="es-CO"/>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a:pPr>
            <a:r>
              <a:rPr lang="es-ES" sz="1400"/>
              <a:t>INFRACIONES</a:t>
            </a:r>
            <a:r>
              <a:rPr lang="es-ES" sz="1400" baseline="0"/>
              <a:t> QUE MAS GENERARON INMOVILIZACIONES</a:t>
            </a:r>
            <a:endParaRPr lang="es-ES" sz="1400"/>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spPr>
              <a:noFill/>
              <a:ln>
                <a:noFill/>
              </a:ln>
              <a:effectLst/>
            </c:spPr>
            <c:txPr>
              <a:bodyPr/>
              <a:lstStyle/>
              <a:p>
                <a:pPr>
                  <a:defRPr lang="es-CO" sz="16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Hoja1!$F$211:$F$222</c:f>
              <c:strCache>
                <c:ptCount val="12"/>
                <c:pt idx="0">
                  <c:v>Transitar por los siguientes sitios restringidos o en horas prohibidas por la autoridad competente.  Además, el vehículo será inmovilizado</c:v>
                </c:pt>
                <c:pt idx="1">
                  <c:v>No realizar la revisión técnico-mecánica y de emisiones contaminantes en los siguientes plazos o cuando aun portando los certificados correspondientes no cuenta con las siguientes condiciones técnico mecánica y de emisiones contaminantes, además el vehícul</c:v>
                </c:pt>
                <c:pt idx="2">
                  <c:v>Conducir sin portar el Seguro Obligatorio de Accidentes de tránsito ordenado por la ley. Además, el vehículo será inmovilizado</c:v>
                </c:pt>
                <c:pt idx="3">
                  <c:v>Conducir un vehículo que, sin la debida autorización se destine a un servicio diferente de aquel para la cual tiene licencia de tránsito.  Además el vehículo será inmovilizado por primera vez por el término de cinco días, por segunda vez veinte días y por </c:v>
                </c:pt>
                <c:pt idx="4">
                  <c:v>Estacionar un vehículo en los sitios prohibidos</c:v>
                </c:pt>
                <c:pt idx="5">
                  <c:v>El conductor que no porte la licencia de tránsito, además el vehículo será inmovilizado</c:v>
                </c:pt>
                <c:pt idx="6">
                  <c:v>Conducir en estado de embriaguez, con grado 0 y primer reincidencia</c:v>
                </c:pt>
                <c:pt idx="7">
                  <c:v>Cuando se compruebe que el equipo está prestando un servicio no autorizado, entendiéndose como aquel servicio que se preta a través de un vehículo automotor de servicio público sin el permiso, o cuando se preste contrariando las condiciones iniciales.</c:v>
                </c:pt>
                <c:pt idx="8">
                  <c:v>Transitar en sentido contrario al estipulado para la vía, calzada o carril. En el caso de motocicletas se procederá a su inmovilización hasta tanto no se pague el valor dela multa o la autoridad competente decida sobre la imposición en los términos de los </c:v>
                </c:pt>
                <c:pt idx="9">
                  <c:v>Conducir un vehículo sin llevar consigo la licencia de conducción</c:v>
                </c:pt>
                <c:pt idx="10">
                  <c:v>Conducir un vehículo sobre aceras,plazas,vías peatonales,separadores,bermas,demarcaciones de canalización,zonas verdes o vías especiales para vehículos,en caso de motocicletas se procederá a la inmovilización o la autoridad competente decida sobre la impos</c:v>
                </c:pt>
                <c:pt idx="11">
                  <c:v>Guiar un vehículo sin haber obtenido la licencia de conducción correspondiente. Además, el vehículo será inmovilizado en el lugar de los hechos hasta que éste sea retirado por una persona autorizada por el infractor que tenga licencia de conducción</c:v>
                </c:pt>
              </c:strCache>
            </c:strRef>
          </c:cat>
          <c:val>
            <c:numRef>
              <c:f>Hoja1!$G$211:$G$222</c:f>
              <c:numCache>
                <c:formatCode>0%</c:formatCode>
                <c:ptCount val="12"/>
                <c:pt idx="0">
                  <c:v>0.38505231689088193</c:v>
                </c:pt>
                <c:pt idx="1">
                  <c:v>0.12237169905331341</c:v>
                </c:pt>
                <c:pt idx="2">
                  <c:v>0.11061285500747384</c:v>
                </c:pt>
                <c:pt idx="3">
                  <c:v>0.1018435475834579</c:v>
                </c:pt>
                <c:pt idx="4">
                  <c:v>8.3906327852516199E-2</c:v>
                </c:pt>
                <c:pt idx="5">
                  <c:v>5.1519681116093674E-2</c:v>
                </c:pt>
                <c:pt idx="6">
                  <c:v>4.0159441953163927E-2</c:v>
                </c:pt>
                <c:pt idx="7">
                  <c:v>2.1325361235675137E-2</c:v>
                </c:pt>
                <c:pt idx="8">
                  <c:v>1.3452914798206279E-2</c:v>
                </c:pt>
                <c:pt idx="9">
                  <c:v>1.27553562531141E-2</c:v>
                </c:pt>
                <c:pt idx="10">
                  <c:v>9.8654708520179366E-3</c:v>
                </c:pt>
                <c:pt idx="11">
                  <c:v>9.3672147483806669E-3</c:v>
                </c:pt>
              </c:numCache>
            </c:numRef>
          </c:val>
          <c:extLst>
            <c:ext xmlns:c16="http://schemas.microsoft.com/office/drawing/2014/chart" uri="{C3380CC4-5D6E-409C-BE32-E72D297353CC}">
              <c16:uniqueId val="{00000000-15CC-4157-867D-1C2BE9CDFA0E}"/>
            </c:ext>
          </c:extLst>
        </c:ser>
        <c:dLbls>
          <c:showLegendKey val="0"/>
          <c:showVal val="0"/>
          <c:showCatName val="0"/>
          <c:showSerName val="0"/>
          <c:showPercent val="0"/>
          <c:showBubbleSize val="0"/>
        </c:dLbls>
        <c:gapWidth val="150"/>
        <c:shape val="box"/>
        <c:axId val="73818112"/>
        <c:axId val="73819648"/>
        <c:axId val="0"/>
      </c:bar3DChart>
      <c:catAx>
        <c:axId val="73818112"/>
        <c:scaling>
          <c:orientation val="minMax"/>
        </c:scaling>
        <c:delete val="0"/>
        <c:axPos val="l"/>
        <c:numFmt formatCode="General" sourceLinked="0"/>
        <c:majorTickMark val="out"/>
        <c:minorTickMark val="none"/>
        <c:tickLblPos val="nextTo"/>
        <c:txPr>
          <a:bodyPr/>
          <a:lstStyle/>
          <a:p>
            <a:pPr>
              <a:defRPr lang="es-CO" sz="1400"/>
            </a:pPr>
            <a:endParaRPr lang="es-CO"/>
          </a:p>
        </c:txPr>
        <c:crossAx val="73819648"/>
        <c:crosses val="autoZero"/>
        <c:auto val="1"/>
        <c:lblAlgn val="ctr"/>
        <c:lblOffset val="100"/>
        <c:noMultiLvlLbl val="0"/>
      </c:catAx>
      <c:valAx>
        <c:axId val="73819648"/>
        <c:scaling>
          <c:orientation val="minMax"/>
        </c:scaling>
        <c:delete val="1"/>
        <c:axPos val="b"/>
        <c:numFmt formatCode="0%" sourceLinked="1"/>
        <c:majorTickMark val="out"/>
        <c:minorTickMark val="none"/>
        <c:tickLblPos val="none"/>
        <c:crossAx val="73818112"/>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39802" y="1870605"/>
            <a:ext cx="15238810" cy="3979333"/>
          </a:xfrm>
        </p:spPr>
        <p:txBody>
          <a:bodyPr anchor="b"/>
          <a:lstStyle>
            <a:lvl1pPr algn="ctr">
              <a:defRPr sz="99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39802" y="6003397"/>
            <a:ext cx="15238810" cy="2759603"/>
          </a:xfrm>
        </p:spPr>
        <p:txBody>
          <a:bodyPr/>
          <a:lstStyle>
            <a:lvl1pPr marL="0" indent="0" algn="ctr">
              <a:buNone/>
              <a:defRPr sz="4000"/>
            </a:lvl1pPr>
            <a:lvl2pPr marL="761924" indent="0" algn="ctr">
              <a:buNone/>
              <a:defRPr sz="3333"/>
            </a:lvl2pPr>
            <a:lvl3pPr marL="1523848" indent="0" algn="ctr">
              <a:buNone/>
              <a:defRPr sz="3000"/>
            </a:lvl3pPr>
            <a:lvl4pPr marL="2285771" indent="0" algn="ctr">
              <a:buNone/>
              <a:defRPr sz="2666"/>
            </a:lvl4pPr>
            <a:lvl5pPr marL="3047695" indent="0" algn="ctr">
              <a:buNone/>
              <a:defRPr sz="2666"/>
            </a:lvl5pPr>
            <a:lvl6pPr marL="3809619" indent="0" algn="ctr">
              <a:buNone/>
              <a:defRPr sz="2666"/>
            </a:lvl6pPr>
            <a:lvl7pPr marL="4571543" indent="0" algn="ctr">
              <a:buNone/>
              <a:defRPr sz="2666"/>
            </a:lvl7pPr>
            <a:lvl8pPr marL="5333467" indent="0" algn="ctr">
              <a:buNone/>
              <a:defRPr sz="2666"/>
            </a:lvl8pPr>
            <a:lvl9pPr marL="6095390" indent="0" algn="ctr">
              <a:buNone/>
              <a:defRPr sz="2666"/>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23082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280243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40364" y="608542"/>
            <a:ext cx="4381158" cy="968639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96891" y="608542"/>
            <a:ext cx="12889493" cy="968639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327174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314238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386308" y="2849564"/>
            <a:ext cx="17524631" cy="4754562"/>
          </a:xfrm>
        </p:spPr>
        <p:txBody>
          <a:bodyPr anchor="b"/>
          <a:lstStyle>
            <a:lvl1pPr>
              <a:defRPr sz="999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86308" y="7649106"/>
            <a:ext cx="17524631" cy="2500312"/>
          </a:xfrm>
        </p:spPr>
        <p:txBody>
          <a:bodyPr/>
          <a:lstStyle>
            <a:lvl1pPr marL="0" indent="0">
              <a:buNone/>
              <a:defRPr sz="4000">
                <a:solidFill>
                  <a:schemeClr val="tx1">
                    <a:tint val="75000"/>
                  </a:schemeClr>
                </a:solidFill>
              </a:defRPr>
            </a:lvl1pPr>
            <a:lvl2pPr marL="761924" indent="0">
              <a:buNone/>
              <a:defRPr sz="3333">
                <a:solidFill>
                  <a:schemeClr val="tx1">
                    <a:tint val="75000"/>
                  </a:schemeClr>
                </a:solidFill>
              </a:defRPr>
            </a:lvl2pPr>
            <a:lvl3pPr marL="1523848" indent="0">
              <a:buNone/>
              <a:defRPr sz="3000">
                <a:solidFill>
                  <a:schemeClr val="tx1">
                    <a:tint val="75000"/>
                  </a:schemeClr>
                </a:solidFill>
              </a:defRPr>
            </a:lvl3pPr>
            <a:lvl4pPr marL="2285771" indent="0">
              <a:buNone/>
              <a:defRPr sz="2666">
                <a:solidFill>
                  <a:schemeClr val="tx1">
                    <a:tint val="75000"/>
                  </a:schemeClr>
                </a:solidFill>
              </a:defRPr>
            </a:lvl4pPr>
            <a:lvl5pPr marL="3047695" indent="0">
              <a:buNone/>
              <a:defRPr sz="2666">
                <a:solidFill>
                  <a:schemeClr val="tx1">
                    <a:tint val="75000"/>
                  </a:schemeClr>
                </a:solidFill>
              </a:defRPr>
            </a:lvl5pPr>
            <a:lvl6pPr marL="3809619" indent="0">
              <a:buNone/>
              <a:defRPr sz="2666">
                <a:solidFill>
                  <a:schemeClr val="tx1">
                    <a:tint val="75000"/>
                  </a:schemeClr>
                </a:solidFill>
              </a:defRPr>
            </a:lvl6pPr>
            <a:lvl7pPr marL="4571543" indent="0">
              <a:buNone/>
              <a:defRPr sz="2666">
                <a:solidFill>
                  <a:schemeClr val="tx1">
                    <a:tint val="75000"/>
                  </a:schemeClr>
                </a:solidFill>
              </a:defRPr>
            </a:lvl7pPr>
            <a:lvl8pPr marL="5333467" indent="0">
              <a:buNone/>
              <a:defRPr sz="2666">
                <a:solidFill>
                  <a:schemeClr val="tx1">
                    <a:tint val="75000"/>
                  </a:schemeClr>
                </a:solidFill>
              </a:defRPr>
            </a:lvl8pPr>
            <a:lvl9pPr marL="6095390" indent="0">
              <a:buNone/>
              <a:defRPr sz="2666">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382726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96891" y="3042708"/>
            <a:ext cx="8635326" cy="725223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0286196" y="3042708"/>
            <a:ext cx="8635326" cy="725223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52763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99537" y="608542"/>
            <a:ext cx="17524631" cy="22092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99538" y="2801938"/>
            <a:ext cx="8595640" cy="1373187"/>
          </a:xfrm>
        </p:spPr>
        <p:txBody>
          <a:bodyPr anchor="b"/>
          <a:lstStyle>
            <a:lvl1pPr marL="0" indent="0">
              <a:buNone/>
              <a:defRPr sz="4000" b="1"/>
            </a:lvl1pPr>
            <a:lvl2pPr marL="761924" indent="0">
              <a:buNone/>
              <a:defRPr sz="3333" b="1"/>
            </a:lvl2pPr>
            <a:lvl3pPr marL="1523848" indent="0">
              <a:buNone/>
              <a:defRPr sz="3000" b="1"/>
            </a:lvl3pPr>
            <a:lvl4pPr marL="2285771" indent="0">
              <a:buNone/>
              <a:defRPr sz="2666" b="1"/>
            </a:lvl4pPr>
            <a:lvl5pPr marL="3047695" indent="0">
              <a:buNone/>
              <a:defRPr sz="2666" b="1"/>
            </a:lvl5pPr>
            <a:lvl6pPr marL="3809619" indent="0">
              <a:buNone/>
              <a:defRPr sz="2666" b="1"/>
            </a:lvl6pPr>
            <a:lvl7pPr marL="4571543" indent="0">
              <a:buNone/>
              <a:defRPr sz="2666" b="1"/>
            </a:lvl7pPr>
            <a:lvl8pPr marL="5333467" indent="0">
              <a:buNone/>
              <a:defRPr sz="2666" b="1"/>
            </a:lvl8pPr>
            <a:lvl9pPr marL="6095390" indent="0">
              <a:buNone/>
              <a:defRPr sz="2666" b="1"/>
            </a:lvl9pPr>
          </a:lstStyle>
          <a:p>
            <a:pPr lvl="0"/>
            <a:r>
              <a:rPr lang="es-ES"/>
              <a:t>Editar el estilo de texto del patrón</a:t>
            </a:r>
          </a:p>
        </p:txBody>
      </p:sp>
      <p:sp>
        <p:nvSpPr>
          <p:cNvPr id="4" name="Content Placeholder 3"/>
          <p:cNvSpPr>
            <a:spLocks noGrp="1"/>
          </p:cNvSpPr>
          <p:nvPr>
            <p:ph sz="half" idx="2"/>
          </p:nvPr>
        </p:nvSpPr>
        <p:spPr>
          <a:xfrm>
            <a:off x="1399538" y="4175125"/>
            <a:ext cx="8595640" cy="614098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0286197" y="2801938"/>
            <a:ext cx="8637972" cy="1373187"/>
          </a:xfrm>
        </p:spPr>
        <p:txBody>
          <a:bodyPr anchor="b"/>
          <a:lstStyle>
            <a:lvl1pPr marL="0" indent="0">
              <a:buNone/>
              <a:defRPr sz="4000" b="1"/>
            </a:lvl1pPr>
            <a:lvl2pPr marL="761924" indent="0">
              <a:buNone/>
              <a:defRPr sz="3333" b="1"/>
            </a:lvl2pPr>
            <a:lvl3pPr marL="1523848" indent="0">
              <a:buNone/>
              <a:defRPr sz="3000" b="1"/>
            </a:lvl3pPr>
            <a:lvl4pPr marL="2285771" indent="0">
              <a:buNone/>
              <a:defRPr sz="2666" b="1"/>
            </a:lvl4pPr>
            <a:lvl5pPr marL="3047695" indent="0">
              <a:buNone/>
              <a:defRPr sz="2666" b="1"/>
            </a:lvl5pPr>
            <a:lvl6pPr marL="3809619" indent="0">
              <a:buNone/>
              <a:defRPr sz="2666" b="1"/>
            </a:lvl6pPr>
            <a:lvl7pPr marL="4571543" indent="0">
              <a:buNone/>
              <a:defRPr sz="2666" b="1"/>
            </a:lvl7pPr>
            <a:lvl8pPr marL="5333467" indent="0">
              <a:buNone/>
              <a:defRPr sz="2666" b="1"/>
            </a:lvl8pPr>
            <a:lvl9pPr marL="6095390" indent="0">
              <a:buNone/>
              <a:defRPr sz="2666" b="1"/>
            </a:lvl9pPr>
          </a:lstStyle>
          <a:p>
            <a:pPr lvl="0"/>
            <a:r>
              <a:rPr lang="es-ES"/>
              <a:t>Editar el estilo de texto del patrón</a:t>
            </a:r>
          </a:p>
        </p:txBody>
      </p:sp>
      <p:sp>
        <p:nvSpPr>
          <p:cNvPr id="6" name="Content Placeholder 5"/>
          <p:cNvSpPr>
            <a:spLocks noGrp="1"/>
          </p:cNvSpPr>
          <p:nvPr>
            <p:ph sz="quarter" idx="4"/>
          </p:nvPr>
        </p:nvSpPr>
        <p:spPr>
          <a:xfrm>
            <a:off x="10286197" y="4175125"/>
            <a:ext cx="8637972" cy="614098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127166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71694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22823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99538" y="762000"/>
            <a:ext cx="6553216" cy="2667000"/>
          </a:xfrm>
        </p:spPr>
        <p:txBody>
          <a:bodyPr anchor="b"/>
          <a:lstStyle>
            <a:lvl1pPr>
              <a:defRPr sz="5333"/>
            </a:lvl1pPr>
          </a:lstStyle>
          <a:p>
            <a:r>
              <a:rPr lang="es-ES"/>
              <a:t>Haga clic para modificar el estilo de título del patrón</a:t>
            </a:r>
            <a:endParaRPr lang="en-US" dirty="0"/>
          </a:p>
        </p:txBody>
      </p:sp>
      <p:sp>
        <p:nvSpPr>
          <p:cNvPr id="3" name="Content Placeholder 2"/>
          <p:cNvSpPr>
            <a:spLocks noGrp="1"/>
          </p:cNvSpPr>
          <p:nvPr>
            <p:ph idx="1"/>
          </p:nvPr>
        </p:nvSpPr>
        <p:spPr>
          <a:xfrm>
            <a:off x="8637972" y="1645709"/>
            <a:ext cx="10286197" cy="8122708"/>
          </a:xfrm>
        </p:spPr>
        <p:txBody>
          <a:bodyPr/>
          <a:lstStyle>
            <a:lvl1pPr>
              <a:defRPr sz="5333"/>
            </a:lvl1pPr>
            <a:lvl2pPr>
              <a:defRPr sz="4666"/>
            </a:lvl2pPr>
            <a:lvl3pPr>
              <a:defRPr sz="4000"/>
            </a:lvl3pPr>
            <a:lvl4pPr>
              <a:defRPr sz="3333"/>
            </a:lvl4pPr>
            <a:lvl5pPr>
              <a:defRPr sz="3333"/>
            </a:lvl5pPr>
            <a:lvl6pPr>
              <a:defRPr sz="3333"/>
            </a:lvl6pPr>
            <a:lvl7pPr>
              <a:defRPr sz="3333"/>
            </a:lvl7pPr>
            <a:lvl8pPr>
              <a:defRPr sz="3333"/>
            </a:lvl8pPr>
            <a:lvl9pPr>
              <a:defRPr sz="333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399538" y="3429000"/>
            <a:ext cx="6553216" cy="6352647"/>
          </a:xfrm>
        </p:spPr>
        <p:txBody>
          <a:bodyPr/>
          <a:lstStyle>
            <a:lvl1pPr marL="0" indent="0">
              <a:buNone/>
              <a:defRPr sz="2666"/>
            </a:lvl1pPr>
            <a:lvl2pPr marL="761924" indent="0">
              <a:buNone/>
              <a:defRPr sz="2333"/>
            </a:lvl2pPr>
            <a:lvl3pPr marL="1523848" indent="0">
              <a:buNone/>
              <a:defRPr sz="2000"/>
            </a:lvl3pPr>
            <a:lvl4pPr marL="2285771" indent="0">
              <a:buNone/>
              <a:defRPr sz="1667"/>
            </a:lvl4pPr>
            <a:lvl5pPr marL="3047695" indent="0">
              <a:buNone/>
              <a:defRPr sz="1667"/>
            </a:lvl5pPr>
            <a:lvl6pPr marL="3809619" indent="0">
              <a:buNone/>
              <a:defRPr sz="1667"/>
            </a:lvl6pPr>
            <a:lvl7pPr marL="4571543" indent="0">
              <a:buNone/>
              <a:defRPr sz="1667"/>
            </a:lvl7pPr>
            <a:lvl8pPr marL="5333467" indent="0">
              <a:buNone/>
              <a:defRPr sz="1667"/>
            </a:lvl8pPr>
            <a:lvl9pPr marL="6095390" indent="0">
              <a:buNone/>
              <a:defRPr sz="1667"/>
            </a:lvl9pPr>
          </a:lstStyle>
          <a:p>
            <a:pPr lvl="0"/>
            <a:r>
              <a:rPr lang="es-ES"/>
              <a:t>Editar el estilo de texto del patrón</a:t>
            </a:r>
          </a:p>
        </p:txBody>
      </p:sp>
      <p:sp>
        <p:nvSpPr>
          <p:cNvPr id="5" name="Date Placeholder 4"/>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127105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99538" y="762000"/>
            <a:ext cx="6553216" cy="2667000"/>
          </a:xfrm>
        </p:spPr>
        <p:txBody>
          <a:bodyPr anchor="b"/>
          <a:lstStyle>
            <a:lvl1pPr>
              <a:defRPr sz="533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37972" y="1645709"/>
            <a:ext cx="10286197" cy="8122708"/>
          </a:xfrm>
        </p:spPr>
        <p:txBody>
          <a:bodyPr anchor="t"/>
          <a:lstStyle>
            <a:lvl1pPr marL="0" indent="0">
              <a:buNone/>
              <a:defRPr sz="5333"/>
            </a:lvl1pPr>
            <a:lvl2pPr marL="761924" indent="0">
              <a:buNone/>
              <a:defRPr sz="4666"/>
            </a:lvl2pPr>
            <a:lvl3pPr marL="1523848" indent="0">
              <a:buNone/>
              <a:defRPr sz="4000"/>
            </a:lvl3pPr>
            <a:lvl4pPr marL="2285771" indent="0">
              <a:buNone/>
              <a:defRPr sz="3333"/>
            </a:lvl4pPr>
            <a:lvl5pPr marL="3047695" indent="0">
              <a:buNone/>
              <a:defRPr sz="3333"/>
            </a:lvl5pPr>
            <a:lvl6pPr marL="3809619" indent="0">
              <a:buNone/>
              <a:defRPr sz="3333"/>
            </a:lvl6pPr>
            <a:lvl7pPr marL="4571543" indent="0">
              <a:buNone/>
              <a:defRPr sz="3333"/>
            </a:lvl7pPr>
            <a:lvl8pPr marL="5333467" indent="0">
              <a:buNone/>
              <a:defRPr sz="3333"/>
            </a:lvl8pPr>
            <a:lvl9pPr marL="6095390" indent="0">
              <a:buNone/>
              <a:defRPr sz="333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399538" y="3429000"/>
            <a:ext cx="6553216" cy="6352647"/>
          </a:xfrm>
        </p:spPr>
        <p:txBody>
          <a:bodyPr/>
          <a:lstStyle>
            <a:lvl1pPr marL="0" indent="0">
              <a:buNone/>
              <a:defRPr sz="2666"/>
            </a:lvl1pPr>
            <a:lvl2pPr marL="761924" indent="0">
              <a:buNone/>
              <a:defRPr sz="2333"/>
            </a:lvl2pPr>
            <a:lvl3pPr marL="1523848" indent="0">
              <a:buNone/>
              <a:defRPr sz="2000"/>
            </a:lvl3pPr>
            <a:lvl4pPr marL="2285771" indent="0">
              <a:buNone/>
              <a:defRPr sz="1667"/>
            </a:lvl4pPr>
            <a:lvl5pPr marL="3047695" indent="0">
              <a:buNone/>
              <a:defRPr sz="1667"/>
            </a:lvl5pPr>
            <a:lvl6pPr marL="3809619" indent="0">
              <a:buNone/>
              <a:defRPr sz="1667"/>
            </a:lvl6pPr>
            <a:lvl7pPr marL="4571543" indent="0">
              <a:buNone/>
              <a:defRPr sz="1667"/>
            </a:lvl7pPr>
            <a:lvl8pPr marL="5333467" indent="0">
              <a:buNone/>
              <a:defRPr sz="1667"/>
            </a:lvl8pPr>
            <a:lvl9pPr marL="6095390" indent="0">
              <a:buNone/>
              <a:defRPr sz="1667"/>
            </a:lvl9pPr>
          </a:lstStyle>
          <a:p>
            <a:pPr lvl="0"/>
            <a:r>
              <a:rPr lang="es-ES"/>
              <a:t>Editar el estilo de texto del patrón</a:t>
            </a:r>
          </a:p>
        </p:txBody>
      </p:sp>
      <p:sp>
        <p:nvSpPr>
          <p:cNvPr id="5" name="Date Placeholder 4"/>
          <p:cNvSpPr>
            <a:spLocks noGrp="1"/>
          </p:cNvSpPr>
          <p:nvPr>
            <p:ph type="dt" sz="half" idx="10"/>
          </p:nvPr>
        </p:nvSpPr>
        <p:spPr/>
        <p:txBody>
          <a:bodyPr/>
          <a:lstStyle/>
          <a:p>
            <a:fld id="{AC9A64AA-7C4D-A742-8183-33D1C68524EC}" type="datetimeFigureOut">
              <a:rPr lang="es-ES_tradnl" smtClean="0"/>
              <a:t>14/06/2022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241895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96891" y="608542"/>
            <a:ext cx="17524631" cy="22092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96891" y="3042708"/>
            <a:ext cx="17524631" cy="725223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6891" y="10593917"/>
            <a:ext cx="4571643" cy="608542"/>
          </a:xfrm>
          <a:prstGeom prst="rect">
            <a:avLst/>
          </a:prstGeom>
        </p:spPr>
        <p:txBody>
          <a:bodyPr vert="horz" lIns="91440" tIns="45720" rIns="91440" bIns="45720" rtlCol="0" anchor="ctr"/>
          <a:lstStyle>
            <a:lvl1pPr algn="l">
              <a:defRPr sz="2000">
                <a:solidFill>
                  <a:schemeClr val="tx1">
                    <a:tint val="75000"/>
                  </a:schemeClr>
                </a:solidFill>
              </a:defRPr>
            </a:lvl1pPr>
          </a:lstStyle>
          <a:p>
            <a:fld id="{AC9A64AA-7C4D-A742-8183-33D1C68524EC}" type="datetimeFigureOut">
              <a:rPr lang="es-ES_tradnl" smtClean="0"/>
              <a:t>14/06/2022</a:t>
            </a:fld>
            <a:endParaRPr lang="es-ES_tradnl"/>
          </a:p>
        </p:txBody>
      </p:sp>
      <p:sp>
        <p:nvSpPr>
          <p:cNvPr id="5" name="Footer Placeholder 4"/>
          <p:cNvSpPr>
            <a:spLocks noGrp="1"/>
          </p:cNvSpPr>
          <p:nvPr>
            <p:ph type="ftr" sz="quarter" idx="3"/>
          </p:nvPr>
        </p:nvSpPr>
        <p:spPr>
          <a:xfrm>
            <a:off x="6730475" y="10593917"/>
            <a:ext cx="6857464" cy="608542"/>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14349879" y="10593917"/>
            <a:ext cx="4571643" cy="608542"/>
          </a:xfrm>
          <a:prstGeom prst="rect">
            <a:avLst/>
          </a:prstGeom>
        </p:spPr>
        <p:txBody>
          <a:bodyPr vert="horz" lIns="91440" tIns="45720" rIns="91440" bIns="45720" rtlCol="0" anchor="ctr"/>
          <a:lstStyle>
            <a:lvl1pPr algn="r">
              <a:defRPr sz="2000">
                <a:solidFill>
                  <a:schemeClr val="tx1">
                    <a:tint val="75000"/>
                  </a:schemeClr>
                </a:solidFill>
              </a:defRPr>
            </a:lvl1pPr>
          </a:lstStyle>
          <a:p>
            <a:fld id="{6189AE64-1B13-164E-90C4-FBCD943516FC}" type="slidenum">
              <a:rPr lang="es-ES_tradnl" smtClean="0"/>
              <a:t>‹Nº›</a:t>
            </a:fld>
            <a:endParaRPr lang="es-ES_tradnl"/>
          </a:p>
        </p:txBody>
      </p:sp>
    </p:spTree>
    <p:extLst>
      <p:ext uri="{BB962C8B-B14F-4D97-AF65-F5344CB8AC3E}">
        <p14:creationId xmlns:p14="http://schemas.microsoft.com/office/powerpoint/2010/main" val="1236679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23848" rtl="0" eaLnBrk="1" latinLnBrk="0" hangingPunct="1">
        <a:lnSpc>
          <a:spcPct val="90000"/>
        </a:lnSpc>
        <a:spcBef>
          <a:spcPct val="0"/>
        </a:spcBef>
        <a:buNone/>
        <a:defRPr sz="7333" kern="1200">
          <a:solidFill>
            <a:schemeClr val="tx1"/>
          </a:solidFill>
          <a:latin typeface="+mj-lt"/>
          <a:ea typeface="+mj-ea"/>
          <a:cs typeface="+mj-cs"/>
        </a:defRPr>
      </a:lvl1pPr>
    </p:titleStyle>
    <p:bodyStyle>
      <a:lvl1pPr marL="380962" indent="-380962" algn="l" defTabSz="1523848" rtl="0" eaLnBrk="1" latinLnBrk="0" hangingPunct="1">
        <a:lnSpc>
          <a:spcPct val="90000"/>
        </a:lnSpc>
        <a:spcBef>
          <a:spcPts val="1667"/>
        </a:spcBef>
        <a:buFont typeface="Arial" panose="020B0604020202020204" pitchFamily="34" charset="0"/>
        <a:buChar char="•"/>
        <a:defRPr sz="4666"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E8765-F278-3646-9CE7-AB928ED6373A}"/>
              </a:ext>
            </a:extLst>
          </p:cNvPr>
          <p:cNvSpPr>
            <a:spLocks noGrp="1"/>
          </p:cNvSpPr>
          <p:nvPr>
            <p:ph type="ctrTitle"/>
          </p:nvPr>
        </p:nvSpPr>
        <p:spPr>
          <a:xfrm>
            <a:off x="2539801" y="3725333"/>
            <a:ext cx="8476541" cy="3979333"/>
          </a:xfrm>
        </p:spPr>
        <p:txBody>
          <a:bodyPr>
            <a:normAutofit fontScale="90000"/>
          </a:bodyPr>
          <a:lstStyle/>
          <a:p>
            <a:r>
              <a:rPr lang="es-CO" sz="9600" dirty="0"/>
              <a:t>REGULACION Y CONTROL MAYO 2022</a:t>
            </a:r>
            <a:endParaRPr lang="es-ES_tradnl" dirty="0"/>
          </a:p>
        </p:txBody>
      </p:sp>
    </p:spTree>
    <p:extLst>
      <p:ext uri="{BB962C8B-B14F-4D97-AF65-F5344CB8AC3E}">
        <p14:creationId xmlns:p14="http://schemas.microsoft.com/office/powerpoint/2010/main" val="374769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5561731A-614E-4B60-AC8A-EA885BE9F5D3}"/>
              </a:ext>
            </a:extLst>
          </p:cNvPr>
          <p:cNvSpPr/>
          <p:nvPr/>
        </p:nvSpPr>
        <p:spPr>
          <a:xfrm>
            <a:off x="-999913" y="10792152"/>
            <a:ext cx="11798542" cy="830997"/>
          </a:xfrm>
          <a:prstGeom prst="rect">
            <a:avLst/>
          </a:prstGeom>
        </p:spPr>
        <p:txBody>
          <a:bodyPr wrap="square">
            <a:spAutoFit/>
          </a:bodyPr>
          <a:lstStyle/>
          <a:p>
            <a:pPr algn="ctr" eaLnBrk="1" hangingPunct="1">
              <a:defRPr/>
            </a:pPr>
            <a:endParaRPr lang="es-CO" sz="1600" b="1" dirty="0">
              <a:solidFill>
                <a:schemeClr val="tx1"/>
              </a:solidFill>
            </a:endParaRPr>
          </a:p>
          <a:p>
            <a:pPr algn="ctr" eaLnBrk="1" hangingPunct="1">
              <a:defRPr/>
            </a:pPr>
            <a:r>
              <a:rPr lang="es-CO" sz="1600" b="1" dirty="0">
                <a:solidFill>
                  <a:schemeClr val="tx1"/>
                </a:solidFill>
              </a:rPr>
              <a:t>Fuente: Comparendos digitados en sistema </a:t>
            </a:r>
            <a:r>
              <a:rPr lang="es-CO" sz="1600" b="1" dirty="0"/>
              <a:t>Mayo 31 </a:t>
            </a:r>
            <a:r>
              <a:rPr lang="es-CO" sz="1600" b="1" dirty="0">
                <a:solidFill>
                  <a:schemeClr val="tx1"/>
                </a:solidFill>
              </a:rPr>
              <a:t>de 2022. Información preliminar y sujeta a cambios</a:t>
            </a:r>
          </a:p>
          <a:p>
            <a:pPr algn="ctr" eaLnBrk="1" hangingPunct="1">
              <a:defRPr/>
            </a:pPr>
            <a:endParaRPr lang="es-ES" sz="1600" dirty="0"/>
          </a:p>
        </p:txBody>
      </p:sp>
      <p:sp>
        <p:nvSpPr>
          <p:cNvPr id="7" name="3 Rectángulo">
            <a:extLst>
              <a:ext uri="{FF2B5EF4-FFF2-40B4-BE49-F238E27FC236}">
                <a16:creationId xmlns:a16="http://schemas.microsoft.com/office/drawing/2014/main" id="{F0F12C39-8252-4DFE-95A0-66FF59CBABAA}"/>
              </a:ext>
            </a:extLst>
          </p:cNvPr>
          <p:cNvSpPr>
            <a:spLocks noChangeArrowheads="1"/>
          </p:cNvSpPr>
          <p:nvPr/>
        </p:nvSpPr>
        <p:spPr bwMode="auto">
          <a:xfrm>
            <a:off x="2895600" y="8654395"/>
            <a:ext cx="141514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s-CO" altLang="es-CO" sz="1800" i="1" dirty="0"/>
              <a:t>El número de comparendos impuestos  en Mayo de 2022 presentaron un incremento del 24% con respecto  a lo impuesto del mismo periodo de 2021</a:t>
            </a:r>
          </a:p>
          <a:p>
            <a:pPr algn="ctr" eaLnBrk="1" hangingPunct="1"/>
            <a:r>
              <a:rPr lang="es-CO" altLang="es-CO" sz="1800" i="1" dirty="0"/>
              <a:t> </a:t>
            </a:r>
            <a:endParaRPr lang="es-ES" altLang="es-CO" sz="1800" dirty="0"/>
          </a:p>
        </p:txBody>
      </p:sp>
      <p:graphicFrame>
        <p:nvGraphicFramePr>
          <p:cNvPr id="5" name="1 Gráfico">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911042945"/>
              </p:ext>
            </p:extLst>
          </p:nvPr>
        </p:nvGraphicFramePr>
        <p:xfrm>
          <a:off x="2721430" y="1915887"/>
          <a:ext cx="15261770" cy="6357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13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5561731A-614E-4B60-AC8A-EA885BE9F5D3}"/>
              </a:ext>
            </a:extLst>
          </p:cNvPr>
          <p:cNvSpPr/>
          <p:nvPr/>
        </p:nvSpPr>
        <p:spPr>
          <a:xfrm>
            <a:off x="-999913" y="10792152"/>
            <a:ext cx="11798542" cy="830997"/>
          </a:xfrm>
          <a:prstGeom prst="rect">
            <a:avLst/>
          </a:prstGeom>
        </p:spPr>
        <p:txBody>
          <a:bodyPr wrap="square">
            <a:spAutoFit/>
          </a:bodyPr>
          <a:lstStyle/>
          <a:p>
            <a:pPr algn="ctr" eaLnBrk="1" hangingPunct="1">
              <a:defRPr/>
            </a:pPr>
            <a:endParaRPr lang="es-CO" sz="1600" b="1" dirty="0">
              <a:solidFill>
                <a:schemeClr val="tx1"/>
              </a:solidFill>
            </a:endParaRPr>
          </a:p>
          <a:p>
            <a:pPr algn="ctr" eaLnBrk="1" hangingPunct="1">
              <a:defRPr/>
            </a:pPr>
            <a:r>
              <a:rPr lang="es-CO" sz="1600" b="1" dirty="0">
                <a:solidFill>
                  <a:schemeClr val="tx1"/>
                </a:solidFill>
              </a:rPr>
              <a:t>Fuente: Comparendos digitados en sistema </a:t>
            </a:r>
            <a:r>
              <a:rPr lang="es-CO" sz="1600" b="1" dirty="0"/>
              <a:t>Mayo 31 </a:t>
            </a:r>
            <a:r>
              <a:rPr lang="es-CO" sz="1600" b="1" dirty="0">
                <a:solidFill>
                  <a:schemeClr val="tx1"/>
                </a:solidFill>
              </a:rPr>
              <a:t>de 2022. Información preliminar y sujeta a cambios</a:t>
            </a:r>
          </a:p>
          <a:p>
            <a:pPr algn="ctr" eaLnBrk="1" hangingPunct="1">
              <a:defRPr/>
            </a:pPr>
            <a:endParaRPr lang="es-ES" sz="1600" dirty="0"/>
          </a:p>
        </p:txBody>
      </p:sp>
      <p:graphicFrame>
        <p:nvGraphicFramePr>
          <p:cNvPr id="4" name="19 Gráfico">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894455583"/>
              </p:ext>
            </p:extLst>
          </p:nvPr>
        </p:nvGraphicFramePr>
        <p:xfrm>
          <a:off x="2590800" y="1872343"/>
          <a:ext cx="15392399" cy="7380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47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5561731A-614E-4B60-AC8A-EA885BE9F5D3}"/>
              </a:ext>
            </a:extLst>
          </p:cNvPr>
          <p:cNvSpPr/>
          <p:nvPr/>
        </p:nvSpPr>
        <p:spPr>
          <a:xfrm>
            <a:off x="-999913" y="10792152"/>
            <a:ext cx="11798542" cy="830997"/>
          </a:xfrm>
          <a:prstGeom prst="rect">
            <a:avLst/>
          </a:prstGeom>
        </p:spPr>
        <p:txBody>
          <a:bodyPr wrap="square">
            <a:spAutoFit/>
          </a:bodyPr>
          <a:lstStyle/>
          <a:p>
            <a:pPr algn="ctr" eaLnBrk="1" hangingPunct="1">
              <a:defRPr/>
            </a:pPr>
            <a:endParaRPr lang="es-CO" sz="1600" b="1" dirty="0">
              <a:solidFill>
                <a:schemeClr val="tx1"/>
              </a:solidFill>
            </a:endParaRPr>
          </a:p>
          <a:p>
            <a:pPr algn="ctr" eaLnBrk="1" hangingPunct="1">
              <a:defRPr/>
            </a:pPr>
            <a:r>
              <a:rPr lang="es-CO" sz="1600" b="1" dirty="0">
                <a:solidFill>
                  <a:schemeClr val="tx1"/>
                </a:solidFill>
              </a:rPr>
              <a:t>Fuente: Comparendos digitados en sistema </a:t>
            </a:r>
            <a:r>
              <a:rPr lang="es-CO" sz="1600" b="1" dirty="0"/>
              <a:t>Mayo 31 </a:t>
            </a:r>
            <a:r>
              <a:rPr lang="es-CO" sz="1600" b="1" dirty="0">
                <a:solidFill>
                  <a:schemeClr val="tx1"/>
                </a:solidFill>
              </a:rPr>
              <a:t>de 2022. Información preliminar y sujeta a cambios</a:t>
            </a:r>
          </a:p>
          <a:p>
            <a:pPr algn="ctr" eaLnBrk="1" hangingPunct="1">
              <a:defRPr/>
            </a:pPr>
            <a:endParaRPr lang="es-ES" sz="1600" dirty="0"/>
          </a:p>
        </p:txBody>
      </p:sp>
      <p:graphicFrame>
        <p:nvGraphicFramePr>
          <p:cNvPr id="5" name="9 Gráfico">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243830640"/>
              </p:ext>
            </p:extLst>
          </p:nvPr>
        </p:nvGraphicFramePr>
        <p:xfrm>
          <a:off x="2656114" y="1937658"/>
          <a:ext cx="15392399" cy="7576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174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5561731A-614E-4B60-AC8A-EA885BE9F5D3}"/>
              </a:ext>
            </a:extLst>
          </p:cNvPr>
          <p:cNvSpPr/>
          <p:nvPr/>
        </p:nvSpPr>
        <p:spPr>
          <a:xfrm>
            <a:off x="-999913" y="10792152"/>
            <a:ext cx="11798542" cy="830997"/>
          </a:xfrm>
          <a:prstGeom prst="rect">
            <a:avLst/>
          </a:prstGeom>
        </p:spPr>
        <p:txBody>
          <a:bodyPr wrap="square">
            <a:spAutoFit/>
          </a:bodyPr>
          <a:lstStyle/>
          <a:p>
            <a:pPr algn="ctr" eaLnBrk="1" hangingPunct="1">
              <a:defRPr/>
            </a:pPr>
            <a:endParaRPr lang="es-CO" sz="1600" b="1" dirty="0">
              <a:solidFill>
                <a:schemeClr val="tx1"/>
              </a:solidFill>
            </a:endParaRPr>
          </a:p>
          <a:p>
            <a:pPr algn="ctr" eaLnBrk="1" hangingPunct="1">
              <a:defRPr/>
            </a:pPr>
            <a:r>
              <a:rPr lang="es-CO" sz="1600" b="1" dirty="0">
                <a:solidFill>
                  <a:schemeClr val="tx1"/>
                </a:solidFill>
              </a:rPr>
              <a:t>Fuente: Comparendos digitados en sistema </a:t>
            </a:r>
            <a:r>
              <a:rPr lang="es-CO" sz="1600" b="1" dirty="0"/>
              <a:t>Mayo 31 </a:t>
            </a:r>
            <a:r>
              <a:rPr lang="es-CO" sz="1600" b="1" dirty="0">
                <a:solidFill>
                  <a:schemeClr val="tx1"/>
                </a:solidFill>
              </a:rPr>
              <a:t>de 2022. Información preliminar y sujeta a cambios</a:t>
            </a:r>
          </a:p>
          <a:p>
            <a:pPr algn="ctr" eaLnBrk="1" hangingPunct="1">
              <a:defRPr/>
            </a:pPr>
            <a:endParaRPr lang="es-ES" sz="1600" dirty="0"/>
          </a:p>
        </p:txBody>
      </p:sp>
      <p:sp>
        <p:nvSpPr>
          <p:cNvPr id="7" name="7 CuadroTexto">
            <a:extLst>
              <a:ext uri="{FF2B5EF4-FFF2-40B4-BE49-F238E27FC236}">
                <a16:creationId xmlns:a16="http://schemas.microsoft.com/office/drawing/2014/main" id="{00B4A40C-A85A-4073-BDFD-741C65C87F70}"/>
              </a:ext>
            </a:extLst>
          </p:cNvPr>
          <p:cNvSpPr txBox="1">
            <a:spLocks noChangeArrowheads="1"/>
          </p:cNvSpPr>
          <p:nvPr/>
        </p:nvSpPr>
        <p:spPr bwMode="auto">
          <a:xfrm>
            <a:off x="12366171" y="2115614"/>
            <a:ext cx="576942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CO" altLang="es-CO" sz="1600" dirty="0">
                <a:latin typeface="Arial" panose="020B0604020202020204" pitchFamily="34" charset="0"/>
                <a:cs typeface="Arial" panose="020B0604020202020204" pitchFamily="34" charset="0"/>
              </a:rPr>
              <a:t>EL 65% DE LOS COMPARENDOS SE IMPUSIERON  A  MOTOCICLISTAS SIENDO EL PRIMER GRUPO DE INFRACTORES EN DEL AÑO. LOS AUTOMOVILES FUERON EL SEGUNDO GRUPO CON MAYOR NUMERO DE INFRACCIONES (19% DEL TOTAL APROX). SE IMPUSIERON MAS INFRACCIONES A CONDUCTORES DE VEHICULOS PARTICULARES QUE EN 2021</a:t>
            </a:r>
            <a:endParaRPr lang="es-ES" altLang="es-CO" sz="1600" dirty="0"/>
          </a:p>
        </p:txBody>
      </p:sp>
      <p:graphicFrame>
        <p:nvGraphicFramePr>
          <p:cNvPr id="10" name="13 Gráfico">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543864019"/>
              </p:ext>
            </p:extLst>
          </p:nvPr>
        </p:nvGraphicFramePr>
        <p:xfrm>
          <a:off x="2917370" y="1699905"/>
          <a:ext cx="6929771" cy="7465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4 Gráfico">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1413166340"/>
              </p:ext>
            </p:extLst>
          </p:nvPr>
        </p:nvGraphicFramePr>
        <p:xfrm>
          <a:off x="11277600" y="4702629"/>
          <a:ext cx="7097486" cy="44631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292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5561731A-614E-4B60-AC8A-EA885BE9F5D3}"/>
              </a:ext>
            </a:extLst>
          </p:cNvPr>
          <p:cNvSpPr/>
          <p:nvPr/>
        </p:nvSpPr>
        <p:spPr>
          <a:xfrm>
            <a:off x="-999913" y="10792152"/>
            <a:ext cx="11798542" cy="830997"/>
          </a:xfrm>
          <a:prstGeom prst="rect">
            <a:avLst/>
          </a:prstGeom>
        </p:spPr>
        <p:txBody>
          <a:bodyPr wrap="square">
            <a:spAutoFit/>
          </a:bodyPr>
          <a:lstStyle/>
          <a:p>
            <a:pPr algn="ctr" eaLnBrk="1" hangingPunct="1">
              <a:defRPr/>
            </a:pPr>
            <a:endParaRPr lang="es-CO" sz="1600" b="1" dirty="0">
              <a:solidFill>
                <a:schemeClr val="tx1"/>
              </a:solidFill>
            </a:endParaRPr>
          </a:p>
          <a:p>
            <a:pPr algn="ctr" eaLnBrk="1" hangingPunct="1">
              <a:defRPr/>
            </a:pPr>
            <a:r>
              <a:rPr lang="es-CO" sz="1600" b="1" dirty="0">
                <a:solidFill>
                  <a:schemeClr val="tx1"/>
                </a:solidFill>
              </a:rPr>
              <a:t>Fuente: Comparendos digitados en sistema </a:t>
            </a:r>
            <a:r>
              <a:rPr lang="es-CO" sz="1600" b="1" dirty="0"/>
              <a:t>Mayo 31 </a:t>
            </a:r>
            <a:r>
              <a:rPr lang="es-CO" sz="1600" b="1" dirty="0">
                <a:solidFill>
                  <a:schemeClr val="tx1"/>
                </a:solidFill>
              </a:rPr>
              <a:t>de 2022. Información preliminar y sujeta a cambios</a:t>
            </a:r>
          </a:p>
          <a:p>
            <a:pPr algn="ctr" eaLnBrk="1" hangingPunct="1">
              <a:defRPr/>
            </a:pPr>
            <a:endParaRPr lang="es-ES" sz="1600" dirty="0"/>
          </a:p>
        </p:txBody>
      </p:sp>
      <p:graphicFrame>
        <p:nvGraphicFramePr>
          <p:cNvPr id="8" name="Gráfico 7">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720348643"/>
              </p:ext>
            </p:extLst>
          </p:nvPr>
        </p:nvGraphicFramePr>
        <p:xfrm>
          <a:off x="11625943" y="2155371"/>
          <a:ext cx="6770914" cy="7119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15 Gráfico">
            <a:extLst>
              <a:ext uri="{FF2B5EF4-FFF2-40B4-BE49-F238E27FC236}">
                <a16:creationId xmlns:a16="http://schemas.microsoft.com/office/drawing/2014/main" id="{00000000-0008-0000-0000-000010000000}"/>
              </a:ext>
            </a:extLst>
          </p:cNvPr>
          <p:cNvGraphicFramePr>
            <a:graphicFrameLocks/>
          </p:cNvGraphicFramePr>
          <p:nvPr>
            <p:extLst>
              <p:ext uri="{D42A27DB-BD31-4B8C-83A1-F6EECF244321}">
                <p14:modId xmlns:p14="http://schemas.microsoft.com/office/powerpoint/2010/main" val="944773768"/>
              </p:ext>
            </p:extLst>
          </p:nvPr>
        </p:nvGraphicFramePr>
        <p:xfrm>
          <a:off x="2721429" y="2155371"/>
          <a:ext cx="7314843" cy="71192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517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5561731A-614E-4B60-AC8A-EA885BE9F5D3}"/>
              </a:ext>
            </a:extLst>
          </p:cNvPr>
          <p:cNvSpPr/>
          <p:nvPr/>
        </p:nvSpPr>
        <p:spPr>
          <a:xfrm>
            <a:off x="-999913" y="10792152"/>
            <a:ext cx="11798542" cy="830997"/>
          </a:xfrm>
          <a:prstGeom prst="rect">
            <a:avLst/>
          </a:prstGeom>
        </p:spPr>
        <p:txBody>
          <a:bodyPr wrap="square">
            <a:spAutoFit/>
          </a:bodyPr>
          <a:lstStyle/>
          <a:p>
            <a:pPr algn="ctr" eaLnBrk="1" hangingPunct="1">
              <a:defRPr/>
            </a:pPr>
            <a:endParaRPr lang="es-CO" sz="1600" b="1" dirty="0">
              <a:solidFill>
                <a:schemeClr val="tx1"/>
              </a:solidFill>
            </a:endParaRPr>
          </a:p>
          <a:p>
            <a:pPr algn="ctr" eaLnBrk="1" hangingPunct="1">
              <a:defRPr/>
            </a:pPr>
            <a:r>
              <a:rPr lang="es-CO" sz="1600" b="1" dirty="0">
                <a:solidFill>
                  <a:schemeClr val="tx1"/>
                </a:solidFill>
              </a:rPr>
              <a:t>Fuente: Comparendos digitados en sistema </a:t>
            </a:r>
            <a:r>
              <a:rPr lang="es-CO" sz="1600" b="1" dirty="0"/>
              <a:t>Mayo 31 </a:t>
            </a:r>
            <a:r>
              <a:rPr lang="es-CO" sz="1600" b="1" dirty="0">
                <a:solidFill>
                  <a:schemeClr val="tx1"/>
                </a:solidFill>
              </a:rPr>
              <a:t>de 2022. Información preliminar y sujeta a cambios</a:t>
            </a:r>
          </a:p>
          <a:p>
            <a:pPr algn="ctr" eaLnBrk="1" hangingPunct="1">
              <a:defRPr/>
            </a:pPr>
            <a:endParaRPr lang="es-ES" sz="1600" dirty="0"/>
          </a:p>
        </p:txBody>
      </p:sp>
      <p:graphicFrame>
        <p:nvGraphicFramePr>
          <p:cNvPr id="4" name="16 Gráfico">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1764171138"/>
              </p:ext>
            </p:extLst>
          </p:nvPr>
        </p:nvGraphicFramePr>
        <p:xfrm>
          <a:off x="2699658" y="2177143"/>
          <a:ext cx="15283542" cy="7141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93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5561731A-614E-4B60-AC8A-EA885BE9F5D3}"/>
              </a:ext>
            </a:extLst>
          </p:cNvPr>
          <p:cNvSpPr/>
          <p:nvPr/>
        </p:nvSpPr>
        <p:spPr>
          <a:xfrm>
            <a:off x="-999913" y="10792152"/>
            <a:ext cx="11798542" cy="830997"/>
          </a:xfrm>
          <a:prstGeom prst="rect">
            <a:avLst/>
          </a:prstGeom>
        </p:spPr>
        <p:txBody>
          <a:bodyPr wrap="square">
            <a:spAutoFit/>
          </a:bodyPr>
          <a:lstStyle/>
          <a:p>
            <a:pPr algn="ctr" eaLnBrk="1" hangingPunct="1">
              <a:defRPr/>
            </a:pPr>
            <a:endParaRPr lang="es-CO" sz="1600" b="1" dirty="0">
              <a:solidFill>
                <a:schemeClr val="tx1"/>
              </a:solidFill>
            </a:endParaRPr>
          </a:p>
          <a:p>
            <a:pPr algn="ctr" eaLnBrk="1" hangingPunct="1">
              <a:defRPr/>
            </a:pPr>
            <a:r>
              <a:rPr lang="es-CO" sz="1600" b="1" dirty="0">
                <a:solidFill>
                  <a:schemeClr val="tx1"/>
                </a:solidFill>
              </a:rPr>
              <a:t>Fuente: Comparendos digitados en sistema </a:t>
            </a:r>
            <a:r>
              <a:rPr lang="es-CO" sz="1600" b="1" dirty="0"/>
              <a:t>Mayo 31 </a:t>
            </a:r>
            <a:r>
              <a:rPr lang="es-CO" sz="1600" b="1" dirty="0">
                <a:solidFill>
                  <a:schemeClr val="tx1"/>
                </a:solidFill>
              </a:rPr>
              <a:t>de 2022. Información preliminar y sujeta a cambios</a:t>
            </a:r>
          </a:p>
          <a:p>
            <a:pPr algn="ctr" eaLnBrk="1" hangingPunct="1">
              <a:defRPr/>
            </a:pPr>
            <a:endParaRPr lang="es-ES" sz="1600" dirty="0"/>
          </a:p>
        </p:txBody>
      </p:sp>
      <p:graphicFrame>
        <p:nvGraphicFramePr>
          <p:cNvPr id="5" name="10 Gráfico">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2425717829"/>
              </p:ext>
            </p:extLst>
          </p:nvPr>
        </p:nvGraphicFramePr>
        <p:xfrm>
          <a:off x="2612571" y="1981200"/>
          <a:ext cx="15457715" cy="735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53588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243</Words>
  <Application>Microsoft Office PowerPoint</Application>
  <PresentationFormat>Personalizado</PresentationFormat>
  <Paragraphs>29</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REGULACION Y CONTROL MAYO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Crea4</dc:creator>
  <cp:lastModifiedBy>Licencia Office 365 BAQSIS001583</cp:lastModifiedBy>
  <cp:revision>20</cp:revision>
  <dcterms:created xsi:type="dcterms:W3CDTF">2021-09-14T15:16:05Z</dcterms:created>
  <dcterms:modified xsi:type="dcterms:W3CDTF">2022-06-14T19:17:27Z</dcterms:modified>
</cp:coreProperties>
</file>