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1.xml" ContentType="application/vnd.ms-office.chartstyle+xml"/>
  <Override PartName="/ppt/charts/colors1.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8" r:id="rId2"/>
    <p:sldId id="259" r:id="rId3"/>
    <p:sldId id="260" r:id="rId4"/>
    <p:sldId id="261" r:id="rId5"/>
    <p:sldId id="262" r:id="rId6"/>
    <p:sldId id="263" r:id="rId7"/>
    <p:sldId id="264" r:id="rId8"/>
    <p:sldId id="265" r:id="rId9"/>
    <p:sldId id="266" r:id="rId10"/>
    <p:sldId id="267" r:id="rId1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50" autoAdjust="0"/>
    <p:restoredTop sz="94660"/>
  </p:normalViewPr>
  <p:slideViewPr>
    <p:cSldViewPr snapToGrid="0" showGuides="1">
      <p:cViewPr varScale="1">
        <p:scale>
          <a:sx n="74" d="100"/>
          <a:sy n="74" d="100"/>
        </p:scale>
        <p:origin x="52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D:\LCHAPMAN\Escritorio\30%20DE%20NOVIEMBRE\CIERRE%20DICIEMBRE%202016\HISTORICO%202018\FEBRERO\comparendos%20e%20inmovilizaciones.xlsx" TargetMode="External"/><Relationship Id="rId2" Type="http://schemas.microsoft.com/office/2011/relationships/chartColorStyle" Target="colors1.xml"/><Relationship Id="rId1" Type="http://schemas.microsoft.com/office/2011/relationships/chartStyle" Target="style1.xml"/></Relationships>
</file>

<file path=ppt/charts/_rels/chart9.xml.rels><?xml version="1.0" encoding="UTF-8" standalone="yes"?>
<Relationships xmlns="http://schemas.openxmlformats.org/package/2006/relationships"><Relationship Id="rId1" Type="http://schemas.openxmlformats.org/officeDocument/2006/relationships/oleObject" Target="file:///D:\LCHAPMAN\Escritorio\30%20DE%20NOVIEMBRE\CIERRE%20DICIEMBRE%202016\HISTORICO%202018\SEPTIEMBRE\comparendos%20e%20inmovilizacion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baseline="0"/>
              <a:t>COMPARENDOS 2018</a:t>
            </a:r>
            <a:endParaRPr lang="es-ES"/>
          </a:p>
        </c:rich>
      </c:tx>
      <c:layout/>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Hoja1!$B$1:$B$4</c:f>
              <c:strCache>
                <c:ptCount val="4"/>
                <c:pt idx="0">
                  <c:v>Año 2015</c:v>
                </c:pt>
                <c:pt idx="1">
                  <c:v>Año 2016</c:v>
                </c:pt>
                <c:pt idx="2">
                  <c:v>Año 2017</c:v>
                </c:pt>
                <c:pt idx="3">
                  <c:v>Año 2018</c:v>
                </c:pt>
              </c:strCache>
            </c:strRef>
          </c:cat>
          <c:val>
            <c:numRef>
              <c:f>Hoja1!$C$1:$C$4</c:f>
              <c:numCache>
                <c:formatCode>General</c:formatCode>
                <c:ptCount val="4"/>
                <c:pt idx="0">
                  <c:v>62053</c:v>
                </c:pt>
                <c:pt idx="1">
                  <c:v>184858</c:v>
                </c:pt>
                <c:pt idx="2">
                  <c:v>192863</c:v>
                </c:pt>
                <c:pt idx="3">
                  <c:v>134716</c:v>
                </c:pt>
              </c:numCache>
            </c:numRef>
          </c:val>
        </c:ser>
        <c:dLbls>
          <c:showLegendKey val="0"/>
          <c:showVal val="0"/>
          <c:showCatName val="0"/>
          <c:showSerName val="0"/>
          <c:showPercent val="0"/>
          <c:showBubbleSize val="0"/>
        </c:dLbls>
        <c:gapWidth val="150"/>
        <c:axId val="601320032"/>
        <c:axId val="601322272"/>
      </c:barChart>
      <c:catAx>
        <c:axId val="601320032"/>
        <c:scaling>
          <c:orientation val="minMax"/>
        </c:scaling>
        <c:delete val="0"/>
        <c:axPos val="b"/>
        <c:numFmt formatCode="General" sourceLinked="0"/>
        <c:majorTickMark val="out"/>
        <c:minorTickMark val="none"/>
        <c:tickLblPos val="nextTo"/>
        <c:txPr>
          <a:bodyPr/>
          <a:lstStyle/>
          <a:p>
            <a:pPr>
              <a:defRPr lang="es-CO" sz="1200"/>
            </a:pPr>
            <a:endParaRPr lang="es-CO"/>
          </a:p>
        </c:txPr>
        <c:crossAx val="601322272"/>
        <c:crosses val="autoZero"/>
        <c:auto val="1"/>
        <c:lblAlgn val="ctr"/>
        <c:lblOffset val="100"/>
        <c:noMultiLvlLbl val="0"/>
      </c:catAx>
      <c:valAx>
        <c:axId val="601322272"/>
        <c:scaling>
          <c:orientation val="minMax"/>
        </c:scaling>
        <c:delete val="1"/>
        <c:axPos val="l"/>
        <c:numFmt formatCode="General" sourceLinked="1"/>
        <c:majorTickMark val="out"/>
        <c:minorTickMark val="none"/>
        <c:tickLblPos val="none"/>
        <c:crossAx val="60132003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INMOVILIZACIONES</a:t>
            </a:r>
            <a:r>
              <a:rPr lang="es-ES" sz="1200" baseline="0"/>
              <a:t> POR CLASE DE VEHICULO</a:t>
            </a:r>
            <a:endParaRPr lang="es-ES" sz="120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v>AÑO2017</c:v>
          </c:tx>
          <c:spPr>
            <a:solidFill>
              <a:srgbClr val="92D050"/>
            </a:solidFill>
          </c:spPr>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Hoja1!$A$194:$A$201</c:f>
              <c:strCache>
                <c:ptCount val="8"/>
                <c:pt idx="0">
                  <c:v>MOTOCICLETA</c:v>
                </c:pt>
                <c:pt idx="1">
                  <c:v>AUTOMOVIL</c:v>
                </c:pt>
                <c:pt idx="2">
                  <c:v>CAMIONETA</c:v>
                </c:pt>
                <c:pt idx="3">
                  <c:v>MICROBUS</c:v>
                </c:pt>
                <c:pt idx="4">
                  <c:v>CICLO TAXI</c:v>
                </c:pt>
                <c:pt idx="5">
                  <c:v>CAMPERO</c:v>
                </c:pt>
                <c:pt idx="6">
                  <c:v>BUS</c:v>
                </c:pt>
                <c:pt idx="7">
                  <c:v>otras</c:v>
                </c:pt>
              </c:strCache>
            </c:strRef>
          </c:cat>
          <c:val>
            <c:numRef>
              <c:f>Hoja1!$B$194:$B$201</c:f>
              <c:numCache>
                <c:formatCode>General</c:formatCode>
                <c:ptCount val="8"/>
                <c:pt idx="0">
                  <c:v>19089</c:v>
                </c:pt>
                <c:pt idx="1">
                  <c:v>6167</c:v>
                </c:pt>
                <c:pt idx="2">
                  <c:v>1402</c:v>
                </c:pt>
                <c:pt idx="3">
                  <c:v>266</c:v>
                </c:pt>
                <c:pt idx="4">
                  <c:v>104</c:v>
                </c:pt>
                <c:pt idx="5">
                  <c:v>100</c:v>
                </c:pt>
                <c:pt idx="6">
                  <c:v>79</c:v>
                </c:pt>
                <c:pt idx="7">
                  <c:v>135</c:v>
                </c:pt>
              </c:numCache>
            </c:numRef>
          </c:val>
        </c:ser>
        <c:ser>
          <c:idx val="1"/>
          <c:order val="1"/>
          <c:tx>
            <c:v>AÑO2018</c:v>
          </c:tx>
          <c:spPr>
            <a:solidFill>
              <a:schemeClr val="accent1"/>
            </a:solidFill>
          </c:spPr>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Hoja1!$A$194:$A$201</c:f>
              <c:strCache>
                <c:ptCount val="8"/>
                <c:pt idx="0">
                  <c:v>MOTOCICLETA</c:v>
                </c:pt>
                <c:pt idx="1">
                  <c:v>AUTOMOVIL</c:v>
                </c:pt>
                <c:pt idx="2">
                  <c:v>CAMIONETA</c:v>
                </c:pt>
                <c:pt idx="3">
                  <c:v>MICROBUS</c:v>
                </c:pt>
                <c:pt idx="4">
                  <c:v>CICLO TAXI</c:v>
                </c:pt>
                <c:pt idx="5">
                  <c:v>CAMPERO</c:v>
                </c:pt>
                <c:pt idx="6">
                  <c:v>BUS</c:v>
                </c:pt>
                <c:pt idx="7">
                  <c:v>otras</c:v>
                </c:pt>
              </c:strCache>
            </c:strRef>
          </c:cat>
          <c:val>
            <c:numRef>
              <c:f>Hoja1!$C$194:$C$201</c:f>
              <c:numCache>
                <c:formatCode>General</c:formatCode>
                <c:ptCount val="8"/>
                <c:pt idx="0">
                  <c:v>17892</c:v>
                </c:pt>
                <c:pt idx="1">
                  <c:v>4057</c:v>
                </c:pt>
                <c:pt idx="2">
                  <c:v>970</c:v>
                </c:pt>
                <c:pt idx="3">
                  <c:v>193</c:v>
                </c:pt>
                <c:pt idx="4">
                  <c:v>99</c:v>
                </c:pt>
                <c:pt idx="5">
                  <c:v>83</c:v>
                </c:pt>
                <c:pt idx="6">
                  <c:v>48</c:v>
                </c:pt>
                <c:pt idx="7" formatCode="_(* #,##0_);_(* \(#,##0\);_(* &quot;-&quot;??_);_(@_)">
                  <c:v>192</c:v>
                </c:pt>
              </c:numCache>
            </c:numRef>
          </c:val>
        </c:ser>
        <c:dLbls>
          <c:showLegendKey val="0"/>
          <c:showVal val="1"/>
          <c:showCatName val="0"/>
          <c:showSerName val="0"/>
          <c:showPercent val="0"/>
          <c:showBubbleSize val="0"/>
        </c:dLbls>
        <c:gapWidth val="150"/>
        <c:shape val="box"/>
        <c:axId val="596972752"/>
        <c:axId val="653441680"/>
        <c:axId val="0"/>
      </c:bar3DChart>
      <c:catAx>
        <c:axId val="596972752"/>
        <c:scaling>
          <c:orientation val="minMax"/>
        </c:scaling>
        <c:delete val="0"/>
        <c:axPos val="b"/>
        <c:numFmt formatCode="General" sourceLinked="0"/>
        <c:majorTickMark val="none"/>
        <c:minorTickMark val="none"/>
        <c:tickLblPos val="nextTo"/>
        <c:txPr>
          <a:bodyPr/>
          <a:lstStyle/>
          <a:p>
            <a:pPr>
              <a:defRPr lang="es-CO" sz="1200"/>
            </a:pPr>
            <a:endParaRPr lang="es-CO"/>
          </a:p>
        </c:txPr>
        <c:crossAx val="653441680"/>
        <c:crosses val="autoZero"/>
        <c:auto val="1"/>
        <c:lblAlgn val="ctr"/>
        <c:lblOffset val="100"/>
        <c:noMultiLvlLbl val="0"/>
      </c:catAx>
      <c:valAx>
        <c:axId val="653441680"/>
        <c:scaling>
          <c:orientation val="minMax"/>
        </c:scaling>
        <c:delete val="1"/>
        <c:axPos val="l"/>
        <c:numFmt formatCode="General" sourceLinked="1"/>
        <c:majorTickMark val="out"/>
        <c:minorTickMark val="none"/>
        <c:tickLblPos val="none"/>
        <c:crossAx val="596972752"/>
        <c:crosses val="autoZero"/>
        <c:crossBetween val="between"/>
      </c:valAx>
    </c:plotArea>
    <c:legend>
      <c:legendPos val="t"/>
      <c:layout/>
      <c:overlay val="0"/>
      <c:txPr>
        <a:bodyPr/>
        <a:lstStyle/>
        <a:p>
          <a:pPr>
            <a:defRPr lang="es-CO"/>
          </a:pPr>
          <a:endParaRPr lang="es-CO"/>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INFRACIONES</a:t>
            </a:r>
            <a:r>
              <a:rPr lang="es-ES" sz="1400" baseline="0"/>
              <a:t> QUE MAS GENERARON INMOVILIZACIONES</a:t>
            </a:r>
            <a:endParaRPr lang="es-ES" sz="1400"/>
          </a:p>
        </c:rich>
      </c:tx>
      <c:layout/>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txPr>
              <a:bodyPr/>
              <a:lstStyle/>
              <a:p>
                <a:pPr>
                  <a:defRPr lang="es-CO" sz="10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Hoja1!$F$212:$F$223</c:f>
              <c:strCache>
                <c:ptCount val="12"/>
                <c:pt idx="0">
                  <c:v>Transitar por los siguientes sitios restringidos o en horas prohibidas por la autoridad competente.  Además, el vehículo será inmovilizado</c:v>
                </c:pt>
                <c:pt idx="1">
                  <c:v>Conducir un vehículo que, sin la debida autorización se destine a un servicio diferente de aquel para la cual tiene licencia de tránsito.  Además el vehículo será inmovilizado por primera vez por el término de cinco días, por segunda vez veinte días y por</c:v>
                </c:pt>
                <c:pt idx="2">
                  <c:v>No realizar la revisión técnico-mecánica y de emisiones contaminantes en los siguientes plazos o cuando aun portando los certificados correspondientes no cuenta con las siguientes condiciones técnico mecánica y de emisiones contaminantes, además el vehícu</c:v>
                </c:pt>
                <c:pt idx="3">
                  <c:v>Conducir un vehículo sin llevar consigo la licencia de conducción</c:v>
                </c:pt>
                <c:pt idx="4">
                  <c:v>Cuando se compruebe que el equipo está prestando un servicio no autorizado, entendiéndose como aquel servicio que se preta a través de un vehículo automotor de servicio público sin el permiso, o cuando se preste contrariando las condiciones iniciales.</c:v>
                </c:pt>
                <c:pt idx="5">
                  <c:v>El conductor que no porte la licencia de tránsito, además el vehículo será inmovilizado</c:v>
                </c:pt>
                <c:pt idx="6">
                  <c:v>Conducir sin portar el Seguro Obligatorio de Accidentes de tránsito ordenado por la ley. Además, el vehículo será inmovilizado</c:v>
                </c:pt>
                <c:pt idx="7">
                  <c:v>Estacionar un vehículo en los sitios prohibidos</c:v>
                </c:pt>
                <c:pt idx="8">
                  <c:v>Conducir en estado de embriaguez, con grado 0 y primer reincidencia</c:v>
                </c:pt>
                <c:pt idx="9">
                  <c:v>Guiar un vehículo sin haber obtenido la licencia de conducción correspondiente. Además, el vehículo será inmovilizado en el lugar de los hechos hasta que éste sea retirado por una persona autorizada por el infractor que tenga licencia de conducción</c:v>
                </c:pt>
                <c:pt idx="10">
                  <c:v>Conducir motocicleta sin observar las siguientes normas</c:v>
                </c:pt>
                <c:pt idx="11">
                  <c:v>Conducir un vehículo con la licencia de conducción vencida</c:v>
                </c:pt>
              </c:strCache>
            </c:strRef>
          </c:cat>
          <c:val>
            <c:numRef>
              <c:f>Hoja1!$G$212:$G$223</c:f>
              <c:numCache>
                <c:formatCode>0%</c:formatCode>
                <c:ptCount val="12"/>
                <c:pt idx="0">
                  <c:v>0.20481006203790261</c:v>
                </c:pt>
                <c:pt idx="1">
                  <c:v>0.17812526557321323</c:v>
                </c:pt>
                <c:pt idx="2">
                  <c:v>0.13189428061528002</c:v>
                </c:pt>
                <c:pt idx="3">
                  <c:v>0.12883487719894621</c:v>
                </c:pt>
                <c:pt idx="4">
                  <c:v>7.0961162573298209E-2</c:v>
                </c:pt>
                <c:pt idx="5">
                  <c:v>6.8624118296932102E-2</c:v>
                </c:pt>
                <c:pt idx="6">
                  <c:v>5.3582051499957511E-2</c:v>
                </c:pt>
                <c:pt idx="7">
                  <c:v>4.0367128409960061E-2</c:v>
                </c:pt>
                <c:pt idx="8">
                  <c:v>3.7137758137163253E-2</c:v>
                </c:pt>
                <c:pt idx="9">
                  <c:v>2.591994561060593E-2</c:v>
                </c:pt>
                <c:pt idx="10">
                  <c:v>1.6741735361604487E-2</c:v>
                </c:pt>
                <c:pt idx="11">
                  <c:v>7.5635251126030421E-3</c:v>
                </c:pt>
              </c:numCache>
            </c:numRef>
          </c:val>
        </c:ser>
        <c:dLbls>
          <c:showLegendKey val="0"/>
          <c:showVal val="0"/>
          <c:showCatName val="0"/>
          <c:showSerName val="0"/>
          <c:showPercent val="0"/>
          <c:showBubbleSize val="0"/>
        </c:dLbls>
        <c:gapWidth val="150"/>
        <c:shape val="box"/>
        <c:axId val="742029792"/>
        <c:axId val="742038192"/>
        <c:axId val="0"/>
      </c:bar3DChart>
      <c:catAx>
        <c:axId val="742029792"/>
        <c:scaling>
          <c:orientation val="minMax"/>
        </c:scaling>
        <c:delete val="0"/>
        <c:axPos val="l"/>
        <c:numFmt formatCode="General" sourceLinked="0"/>
        <c:majorTickMark val="out"/>
        <c:minorTickMark val="none"/>
        <c:tickLblPos val="nextTo"/>
        <c:txPr>
          <a:bodyPr/>
          <a:lstStyle/>
          <a:p>
            <a:pPr>
              <a:defRPr lang="es-CO" sz="1000"/>
            </a:pPr>
            <a:endParaRPr lang="es-CO"/>
          </a:p>
        </c:txPr>
        <c:crossAx val="742038192"/>
        <c:crosses val="autoZero"/>
        <c:auto val="1"/>
        <c:lblAlgn val="ctr"/>
        <c:lblOffset val="100"/>
        <c:noMultiLvlLbl val="0"/>
      </c:catAx>
      <c:valAx>
        <c:axId val="742038192"/>
        <c:scaling>
          <c:orientation val="minMax"/>
        </c:scaling>
        <c:delete val="1"/>
        <c:axPos val="b"/>
        <c:numFmt formatCode="0%" sourceLinked="1"/>
        <c:majorTickMark val="out"/>
        <c:minorTickMark val="none"/>
        <c:tickLblPos val="none"/>
        <c:crossAx val="74202979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lang="es-CO"/>
            </a:pPr>
            <a:r>
              <a:rPr lang="es-ES"/>
              <a:t>COMPARENDOS IMPUESTOS</a:t>
            </a:r>
          </a:p>
        </c:rich>
      </c:tx>
      <c:layout/>
      <c:overlay val="0"/>
    </c:title>
    <c:autoTitleDeleted val="0"/>
    <c:plotArea>
      <c:layout/>
      <c:barChart>
        <c:barDir val="bar"/>
        <c:grouping val="clustered"/>
        <c:varyColors val="0"/>
        <c:ser>
          <c:idx val="0"/>
          <c:order val="0"/>
          <c:tx>
            <c:strRef>
              <c:f>Hoja1!$B$21</c:f>
              <c:strCache>
                <c:ptCount val="1"/>
                <c:pt idx="0">
                  <c:v>AÑO 2017</c:v>
                </c:pt>
              </c:strCache>
            </c:strRef>
          </c:tx>
          <c:spPr>
            <a:ln>
              <a:solidFill>
                <a:schemeClr val="accent1"/>
              </a:solidFill>
            </a:ln>
          </c:spPr>
          <c:invertIfNegative val="0"/>
          <c:dLbls>
            <c:spPr>
              <a:noFill/>
              <a:ln>
                <a:noFill/>
              </a:ln>
              <a:effectLst/>
            </c:spPr>
            <c:txPr>
              <a:bodyPr wrap="square" lIns="38100" tIns="19050" rIns="38100" bIns="19050" anchor="ctr">
                <a:spAutoFit/>
              </a:bodyPr>
              <a:lstStyle/>
              <a:p>
                <a:pPr>
                  <a:defRPr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Hoja1!$A$22:$A$30</c:f>
              <c:strCache>
                <c:ptCount val="9"/>
                <c:pt idx="0">
                  <c:v>ENERO</c:v>
                </c:pt>
                <c:pt idx="1">
                  <c:v>FEBRERO</c:v>
                </c:pt>
                <c:pt idx="2">
                  <c:v>MARZO</c:v>
                </c:pt>
                <c:pt idx="3">
                  <c:v>ABRIL</c:v>
                </c:pt>
                <c:pt idx="4">
                  <c:v>MAYO</c:v>
                </c:pt>
                <c:pt idx="5">
                  <c:v>JUNIO</c:v>
                </c:pt>
                <c:pt idx="6">
                  <c:v>JULIO</c:v>
                </c:pt>
                <c:pt idx="7">
                  <c:v>AGOSTO</c:v>
                </c:pt>
                <c:pt idx="8">
                  <c:v>SEPTIEMBRE</c:v>
                </c:pt>
              </c:strCache>
            </c:strRef>
          </c:cat>
          <c:val>
            <c:numRef>
              <c:f>Hoja1!$B$22:$B$30</c:f>
              <c:numCache>
                <c:formatCode>General</c:formatCode>
                <c:ptCount val="9"/>
                <c:pt idx="0">
                  <c:v>24708</c:v>
                </c:pt>
                <c:pt idx="1">
                  <c:v>23376</c:v>
                </c:pt>
                <c:pt idx="2">
                  <c:v>18553</c:v>
                </c:pt>
                <c:pt idx="3">
                  <c:v>22991</c:v>
                </c:pt>
                <c:pt idx="4">
                  <c:v>20718</c:v>
                </c:pt>
                <c:pt idx="5">
                  <c:v>21043</c:v>
                </c:pt>
                <c:pt idx="6">
                  <c:v>21021</c:v>
                </c:pt>
                <c:pt idx="7">
                  <c:v>23183</c:v>
                </c:pt>
                <c:pt idx="8">
                  <c:v>17270</c:v>
                </c:pt>
              </c:numCache>
            </c:numRef>
          </c:val>
        </c:ser>
        <c:ser>
          <c:idx val="1"/>
          <c:order val="1"/>
          <c:tx>
            <c:strRef>
              <c:f>Hoja1!$C$21</c:f>
              <c:strCache>
                <c:ptCount val="1"/>
                <c:pt idx="0">
                  <c:v>AÑO 2018</c:v>
                </c:pt>
              </c:strCache>
            </c:strRef>
          </c:tx>
          <c:spPr>
            <a:solidFill>
              <a:srgbClr val="92D050"/>
            </a:solidFill>
            <a:ln>
              <a:solidFill>
                <a:srgbClr val="92D050"/>
              </a:solidFill>
            </a:ln>
          </c:spPr>
          <c:invertIfNegative val="0"/>
          <c:dLbls>
            <c:spPr>
              <a:noFill/>
              <a:ln>
                <a:noFill/>
              </a:ln>
              <a:effectLst/>
            </c:spPr>
            <c:txPr>
              <a:bodyPr wrap="square" lIns="38100" tIns="19050" rIns="38100" bIns="19050" anchor="ctr">
                <a:spAutoFit/>
              </a:bodyPr>
              <a:lstStyle/>
              <a:p>
                <a:pPr>
                  <a:defRPr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Hoja1!$A$22:$A$30</c:f>
              <c:strCache>
                <c:ptCount val="9"/>
                <c:pt idx="0">
                  <c:v>ENERO</c:v>
                </c:pt>
                <c:pt idx="1">
                  <c:v>FEBRERO</c:v>
                </c:pt>
                <c:pt idx="2">
                  <c:v>MARZO</c:v>
                </c:pt>
                <c:pt idx="3">
                  <c:v>ABRIL</c:v>
                </c:pt>
                <c:pt idx="4">
                  <c:v>MAYO</c:v>
                </c:pt>
                <c:pt idx="5">
                  <c:v>JUNIO</c:v>
                </c:pt>
                <c:pt idx="6">
                  <c:v>JULIO</c:v>
                </c:pt>
                <c:pt idx="7">
                  <c:v>AGOSTO</c:v>
                </c:pt>
                <c:pt idx="8">
                  <c:v>SEPTIEMBRE</c:v>
                </c:pt>
              </c:strCache>
            </c:strRef>
          </c:cat>
          <c:val>
            <c:numRef>
              <c:f>Hoja1!$C$22:$C$30</c:f>
              <c:numCache>
                <c:formatCode>General</c:formatCode>
                <c:ptCount val="9"/>
                <c:pt idx="0">
                  <c:v>13856</c:v>
                </c:pt>
                <c:pt idx="1">
                  <c:v>16878</c:v>
                </c:pt>
                <c:pt idx="2">
                  <c:v>15391</c:v>
                </c:pt>
                <c:pt idx="3">
                  <c:v>15009</c:v>
                </c:pt>
                <c:pt idx="4">
                  <c:v>18406</c:v>
                </c:pt>
                <c:pt idx="5">
                  <c:v>17242</c:v>
                </c:pt>
                <c:pt idx="6">
                  <c:v>13320</c:v>
                </c:pt>
                <c:pt idx="7">
                  <c:v>13695</c:v>
                </c:pt>
                <c:pt idx="8">
                  <c:v>10919</c:v>
                </c:pt>
              </c:numCache>
            </c:numRef>
          </c:val>
        </c:ser>
        <c:dLbls>
          <c:showLegendKey val="0"/>
          <c:showVal val="1"/>
          <c:showCatName val="0"/>
          <c:showSerName val="0"/>
          <c:showPercent val="0"/>
          <c:showBubbleSize val="0"/>
        </c:dLbls>
        <c:gapWidth val="150"/>
        <c:overlap val="-25"/>
        <c:axId val="597559776"/>
        <c:axId val="597566496"/>
      </c:barChart>
      <c:valAx>
        <c:axId val="597566496"/>
        <c:scaling>
          <c:orientation val="minMax"/>
        </c:scaling>
        <c:delete val="1"/>
        <c:axPos val="b"/>
        <c:numFmt formatCode="General" sourceLinked="1"/>
        <c:majorTickMark val="out"/>
        <c:minorTickMark val="none"/>
        <c:tickLblPos val="none"/>
        <c:crossAx val="597559776"/>
        <c:crosses val="autoZero"/>
        <c:crossBetween val="between"/>
      </c:valAx>
      <c:catAx>
        <c:axId val="597559776"/>
        <c:scaling>
          <c:orientation val="minMax"/>
        </c:scaling>
        <c:delete val="0"/>
        <c:axPos val="l"/>
        <c:numFmt formatCode="General" sourceLinked="0"/>
        <c:majorTickMark val="none"/>
        <c:minorTickMark val="none"/>
        <c:tickLblPos val="nextTo"/>
        <c:txPr>
          <a:bodyPr/>
          <a:lstStyle/>
          <a:p>
            <a:pPr>
              <a:defRPr lang="es-CO" sz="1200"/>
            </a:pPr>
            <a:endParaRPr lang="es-CO"/>
          </a:p>
        </c:txPr>
        <c:crossAx val="597566496"/>
        <c:crosses val="autoZero"/>
        <c:auto val="1"/>
        <c:lblAlgn val="ctr"/>
        <c:lblOffset val="100"/>
        <c:noMultiLvlLbl val="0"/>
      </c:catAx>
    </c:plotArea>
    <c:legend>
      <c:legendPos val="t"/>
      <c:layout/>
      <c:overlay val="0"/>
      <c:txPr>
        <a:bodyPr/>
        <a:lstStyle/>
        <a:p>
          <a:pPr>
            <a:defRPr lang="es-CO" sz="1100"/>
          </a:pPr>
          <a:endParaRPr lang="es-CO"/>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COMPORTAMIENTO</a:t>
            </a:r>
            <a:r>
              <a:rPr lang="es-ES" sz="1400" baseline="0"/>
              <a:t> INFRACCIONES POR RTM, SOAT Y ALCOHOLEMIA</a:t>
            </a:r>
            <a:endParaRPr lang="es-ES" sz="1400"/>
          </a:p>
        </c:rich>
      </c:tx>
      <c:layout>
        <c:manualLayout>
          <c:xMode val="edge"/>
          <c:yMode val="edge"/>
          <c:x val="0.24233413571540383"/>
          <c:y val="1.5288547252947008E-2"/>
        </c:manualLayout>
      </c:layout>
      <c:overlay val="0"/>
    </c:title>
    <c:autoTitleDeleted val="0"/>
    <c:plotArea>
      <c:layout/>
      <c:barChart>
        <c:barDir val="bar"/>
        <c:grouping val="clustered"/>
        <c:varyColors val="0"/>
        <c:ser>
          <c:idx val="0"/>
          <c:order val="0"/>
          <c:tx>
            <c:strRef>
              <c:f>Hoja1!$E$35</c:f>
              <c:strCache>
                <c:ptCount val="1"/>
                <c:pt idx="0">
                  <c:v>AÑO 2017</c:v>
                </c:pt>
              </c:strCache>
            </c:strRef>
          </c:tx>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c:v>
                </c:pt>
              </c:strCache>
            </c:strRef>
          </c:cat>
          <c:val>
            <c:numRef>
              <c:f>Hoja1!$E$36:$E$38</c:f>
              <c:numCache>
                <c:formatCode>General</c:formatCode>
                <c:ptCount val="3"/>
                <c:pt idx="0">
                  <c:v>1323</c:v>
                </c:pt>
                <c:pt idx="1">
                  <c:v>6008</c:v>
                </c:pt>
                <c:pt idx="2">
                  <c:v>19281</c:v>
                </c:pt>
              </c:numCache>
            </c:numRef>
          </c:val>
        </c:ser>
        <c:ser>
          <c:idx val="1"/>
          <c:order val="1"/>
          <c:tx>
            <c:strRef>
              <c:f>Hoja1!$F$35</c:f>
              <c:strCache>
                <c:ptCount val="1"/>
                <c:pt idx="0">
                  <c:v>AÑO 2018</c:v>
                </c:pt>
              </c:strCache>
            </c:strRef>
          </c:tx>
          <c:spPr>
            <a:solidFill>
              <a:srgbClr val="92D050"/>
            </a:solidFill>
          </c:spPr>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Hoja1!$D$36:$D$38</c:f>
              <c:strCache>
                <c:ptCount val="3"/>
                <c:pt idx="0">
                  <c:v>Conducir en estado de embriaguez </c:v>
                </c:pt>
                <c:pt idx="1">
                  <c:v>Conducir sin portar el Seguro Obligatorio de Accidentes de tránsito ordenado por la ley. Además, el vehículo será inmovilizado</c:v>
                </c:pt>
                <c:pt idx="2">
                  <c:v>No realizar la revisión técnico-mecánica y de emisiones contaminantes en los siguientes plazos o cuando aun portando los certificados correspondientes no cuenta con las siguientes condiciones técnico mecánica y de emisiones contaminantes, además el vehícu</c:v>
                </c:pt>
              </c:strCache>
            </c:strRef>
          </c:cat>
          <c:val>
            <c:numRef>
              <c:f>Hoja1!$F$36:$F$38</c:f>
              <c:numCache>
                <c:formatCode>General</c:formatCode>
                <c:ptCount val="3"/>
                <c:pt idx="0">
                  <c:v>877</c:v>
                </c:pt>
                <c:pt idx="1">
                  <c:v>3855</c:v>
                </c:pt>
                <c:pt idx="2">
                  <c:v>12678</c:v>
                </c:pt>
              </c:numCache>
            </c:numRef>
          </c:val>
        </c:ser>
        <c:dLbls>
          <c:showLegendKey val="0"/>
          <c:showVal val="1"/>
          <c:showCatName val="0"/>
          <c:showSerName val="0"/>
          <c:showPercent val="0"/>
          <c:showBubbleSize val="0"/>
        </c:dLbls>
        <c:gapWidth val="150"/>
        <c:overlap val="-25"/>
        <c:axId val="735804800"/>
        <c:axId val="735802000"/>
      </c:barChart>
      <c:catAx>
        <c:axId val="735804800"/>
        <c:scaling>
          <c:orientation val="minMax"/>
        </c:scaling>
        <c:delete val="0"/>
        <c:axPos val="l"/>
        <c:numFmt formatCode="General" sourceLinked="0"/>
        <c:majorTickMark val="none"/>
        <c:minorTickMark val="none"/>
        <c:tickLblPos val="nextTo"/>
        <c:txPr>
          <a:bodyPr/>
          <a:lstStyle/>
          <a:p>
            <a:pPr>
              <a:defRPr lang="es-CO" sz="1200"/>
            </a:pPr>
            <a:endParaRPr lang="es-CO"/>
          </a:p>
        </c:txPr>
        <c:crossAx val="735802000"/>
        <c:crosses val="autoZero"/>
        <c:auto val="1"/>
        <c:lblAlgn val="ctr"/>
        <c:lblOffset val="100"/>
        <c:noMultiLvlLbl val="0"/>
      </c:catAx>
      <c:valAx>
        <c:axId val="735802000"/>
        <c:scaling>
          <c:orientation val="minMax"/>
        </c:scaling>
        <c:delete val="1"/>
        <c:axPos val="b"/>
        <c:numFmt formatCode="General" sourceLinked="1"/>
        <c:majorTickMark val="out"/>
        <c:minorTickMark val="none"/>
        <c:tickLblPos val="none"/>
        <c:crossAx val="735804800"/>
        <c:crosses val="autoZero"/>
        <c:crossBetween val="between"/>
      </c:valAx>
    </c:plotArea>
    <c:legend>
      <c:legendPos val="t"/>
      <c:layout/>
      <c:overlay val="0"/>
      <c:txPr>
        <a:bodyPr/>
        <a:lstStyle/>
        <a:p>
          <a:pPr>
            <a:defRPr lang="es-CO" sz="1200"/>
          </a:pPr>
          <a:endParaRPr lang="es-CO"/>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MAS SANCIONADAS 2018</a:t>
            </a:r>
            <a:endParaRPr lang="es-ES" sz="1200"/>
          </a:p>
        </c:rich>
      </c:tx>
      <c:layout/>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spPr>
            <a:solidFill>
              <a:srgbClr val="92D050"/>
            </a:solidFill>
          </c:spPr>
          <c:invertIfNegative val="0"/>
          <c:dLbls>
            <c:spPr>
              <a:noFill/>
              <a:ln>
                <a:noFill/>
              </a:ln>
              <a:effectLst/>
            </c:spPr>
            <c:txPr>
              <a:bodyPr/>
              <a:lstStyle/>
              <a:p>
                <a:pPr>
                  <a:defRPr lang="es-CO" sz="11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Hoja1!$F$59:$G$68</c:f>
              <c:multiLvlStrCache>
                <c:ptCount val="10"/>
                <c:lvl>
                  <c:pt idx="0">
                    <c:v>Conducir un vehículo sin llevar consigo la licencia de conducción</c:v>
                  </c:pt>
                  <c:pt idx="1">
                    <c:v>No realizar la revisión técnico-mecánica y de emisiones contaminantes en los siguientes plazos o cuando aun portando los certificados correspondientes no cuenta con las siguientes condiciones técnico mecánica y de emisiones contaminantes, además el vehícu</c:v>
                  </c:pt>
                  <c:pt idx="2">
                    <c:v>Transitar por los siguientes sitios restringidos o en horas prohibidas por la autoridad competente.  Además, el vehículo será inmovilizado</c:v>
                  </c:pt>
                  <c:pt idx="3">
                    <c:v>El conductor, pasajero o peatón, que obstaculice, perjudique o ponga en riesgo a las demás personas o que no cumplan las normas y señales de tránsito que les sean aplicables o no obedezca las indicaciones que les den las autoridades de tránsito</c:v>
                  </c:pt>
                  <c:pt idx="4">
                    <c:v>Conducir motocicleta sin observar las siguientes normas</c:v>
                  </c:pt>
                  <c:pt idx="5">
                    <c:v>El conductor que no porte la licencia de tránsito, además el vehículo será inmovilizado</c:v>
                  </c:pt>
                  <c:pt idx="6">
                    <c:v>No acatar las señales de tránsito o requerimientos impartidos por los agentes de tránsito</c:v>
                  </c:pt>
                  <c:pt idx="7">
                    <c:v>Conducir un vehículo que, sin la debida autorización se destine a un servicio diferente de aquel para la cual tiene licencia de tránsito.  Además el vehículo será inmovilizado por primera vez por el término de cinco días, por segunda vez veinte días y por</c:v>
                  </c:pt>
                  <c:pt idx="8">
                    <c:v>Conducir sin portar el Seguro Obligatorio de Accidentes de tránsito ordenado por la ley. Además, el vehículo será inmovilizado</c:v>
                  </c:pt>
                  <c:pt idx="9">
                    <c:v>Las demás conductas que constituyan infracción a las normas de tránsito y que no se encuentren descritas en este acto administrativo</c:v>
                  </c:pt>
                </c:lvl>
                <c:lvl>
                  <c:pt idx="0">
                    <c:v>B01</c:v>
                  </c:pt>
                  <c:pt idx="1">
                    <c:v>C35</c:v>
                  </c:pt>
                  <c:pt idx="2">
                    <c:v>C14</c:v>
                  </c:pt>
                  <c:pt idx="3">
                    <c:v>H03</c:v>
                  </c:pt>
                  <c:pt idx="4">
                    <c:v>C24</c:v>
                  </c:pt>
                  <c:pt idx="5">
                    <c:v>H02</c:v>
                  </c:pt>
                  <c:pt idx="6">
                    <c:v>C31</c:v>
                  </c:pt>
                  <c:pt idx="7">
                    <c:v>D12</c:v>
                  </c:pt>
                  <c:pt idx="8">
                    <c:v>D02</c:v>
                  </c:pt>
                  <c:pt idx="9">
                    <c:v>H13</c:v>
                  </c:pt>
                </c:lvl>
              </c:multiLvlStrCache>
            </c:multiLvlStrRef>
          </c:cat>
          <c:val>
            <c:numRef>
              <c:f>Hoja1!$H$59:$H$68</c:f>
              <c:numCache>
                <c:formatCode>General</c:formatCode>
                <c:ptCount val="10"/>
                <c:pt idx="0">
                  <c:v>22895</c:v>
                </c:pt>
                <c:pt idx="1">
                  <c:v>12678</c:v>
                </c:pt>
                <c:pt idx="2">
                  <c:v>10507</c:v>
                </c:pt>
                <c:pt idx="3">
                  <c:v>9039</c:v>
                </c:pt>
                <c:pt idx="4">
                  <c:v>7600</c:v>
                </c:pt>
                <c:pt idx="5">
                  <c:v>7355</c:v>
                </c:pt>
                <c:pt idx="6">
                  <c:v>5235</c:v>
                </c:pt>
                <c:pt idx="7">
                  <c:v>4462</c:v>
                </c:pt>
                <c:pt idx="8">
                  <c:v>4185</c:v>
                </c:pt>
                <c:pt idx="9">
                  <c:v>4063</c:v>
                </c:pt>
              </c:numCache>
            </c:numRef>
          </c:val>
        </c:ser>
        <c:dLbls>
          <c:showLegendKey val="0"/>
          <c:showVal val="0"/>
          <c:showCatName val="0"/>
          <c:showSerName val="0"/>
          <c:showPercent val="0"/>
          <c:showBubbleSize val="0"/>
        </c:dLbls>
        <c:gapWidth val="150"/>
        <c:shape val="box"/>
        <c:axId val="642337328"/>
        <c:axId val="642331168"/>
        <c:axId val="0"/>
      </c:bar3DChart>
      <c:catAx>
        <c:axId val="642337328"/>
        <c:scaling>
          <c:orientation val="minMax"/>
        </c:scaling>
        <c:delete val="0"/>
        <c:axPos val="l"/>
        <c:numFmt formatCode="General" sourceLinked="0"/>
        <c:majorTickMark val="out"/>
        <c:minorTickMark val="none"/>
        <c:tickLblPos val="nextTo"/>
        <c:txPr>
          <a:bodyPr/>
          <a:lstStyle/>
          <a:p>
            <a:pPr>
              <a:defRPr lang="es-CO" sz="1100"/>
            </a:pPr>
            <a:endParaRPr lang="es-CO"/>
          </a:p>
        </c:txPr>
        <c:crossAx val="642331168"/>
        <c:crosses val="autoZero"/>
        <c:auto val="1"/>
        <c:lblAlgn val="ctr"/>
        <c:lblOffset val="100"/>
        <c:noMultiLvlLbl val="0"/>
      </c:catAx>
      <c:valAx>
        <c:axId val="642331168"/>
        <c:scaling>
          <c:orientation val="minMax"/>
        </c:scaling>
        <c:delete val="1"/>
        <c:axPos val="b"/>
        <c:numFmt formatCode="General" sourceLinked="1"/>
        <c:majorTickMark val="out"/>
        <c:minorTickMark val="none"/>
        <c:tickLblPos val="none"/>
        <c:crossAx val="64233732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INFRACCIONES</a:t>
            </a:r>
            <a:r>
              <a:rPr lang="es-ES" sz="1200" baseline="0"/>
              <a:t> POR CLASE DE VEHICULO</a:t>
            </a:r>
            <a:endParaRPr lang="es-ES" sz="1200"/>
          </a:p>
        </c:rich>
      </c:tx>
      <c:layout/>
      <c:overlay val="0"/>
    </c:title>
    <c:autoTitleDeleted val="0"/>
    <c:plotArea>
      <c:layout/>
      <c:barChart>
        <c:barDir val="bar"/>
        <c:grouping val="percentStacked"/>
        <c:varyColors val="0"/>
        <c:ser>
          <c:idx val="0"/>
          <c:order val="0"/>
          <c:tx>
            <c:v>AÑO2018</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Hoja1!$A$95:$A$107</c:f>
              <c:strCache>
                <c:ptCount val="13"/>
                <c:pt idx="0">
                  <c:v>MOTOCICLETA</c:v>
                </c:pt>
                <c:pt idx="1">
                  <c:v>AUTOMOVIL</c:v>
                </c:pt>
                <c:pt idx="2">
                  <c:v>CAMIONETA</c:v>
                </c:pt>
                <c:pt idx="3">
                  <c:v>BICICLETA</c:v>
                </c:pt>
                <c:pt idx="4">
                  <c:v>PASAJERO O PEATON</c:v>
                </c:pt>
                <c:pt idx="5">
                  <c:v>CAMION</c:v>
                </c:pt>
                <c:pt idx="6">
                  <c:v>BUS</c:v>
                </c:pt>
                <c:pt idx="7">
                  <c:v>MOTOCARRO</c:v>
                </c:pt>
                <c:pt idx="8">
                  <c:v>CAMPERO</c:v>
                </c:pt>
                <c:pt idx="9">
                  <c:v>MICROBUS</c:v>
                </c:pt>
                <c:pt idx="10">
                  <c:v>DESCONOCIDA</c:v>
                </c:pt>
                <c:pt idx="11">
                  <c:v>TRACTO/CAMION</c:v>
                </c:pt>
                <c:pt idx="12">
                  <c:v>OTROS</c:v>
                </c:pt>
              </c:strCache>
            </c:strRef>
          </c:cat>
          <c:val>
            <c:numRef>
              <c:f>Hoja1!$B$95:$B$107</c:f>
              <c:numCache>
                <c:formatCode>General</c:formatCode>
                <c:ptCount val="13"/>
                <c:pt idx="0">
                  <c:v>68525</c:v>
                </c:pt>
                <c:pt idx="1">
                  <c:v>31817</c:v>
                </c:pt>
                <c:pt idx="2">
                  <c:v>8658</c:v>
                </c:pt>
                <c:pt idx="3">
                  <c:v>8321</c:v>
                </c:pt>
                <c:pt idx="4">
                  <c:v>4663</c:v>
                </c:pt>
                <c:pt idx="5">
                  <c:v>2831</c:v>
                </c:pt>
                <c:pt idx="6">
                  <c:v>1746</c:v>
                </c:pt>
                <c:pt idx="7">
                  <c:v>1604</c:v>
                </c:pt>
                <c:pt idx="8">
                  <c:v>1375</c:v>
                </c:pt>
                <c:pt idx="9">
                  <c:v>1189</c:v>
                </c:pt>
                <c:pt idx="10">
                  <c:v>1045</c:v>
                </c:pt>
                <c:pt idx="11">
                  <c:v>695</c:v>
                </c:pt>
                <c:pt idx="12">
                  <c:v>2247</c:v>
                </c:pt>
              </c:numCache>
            </c:numRef>
          </c:val>
        </c:ser>
        <c:ser>
          <c:idx val="1"/>
          <c:order val="1"/>
          <c:tx>
            <c:v>AÑO2017</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Hoja1!$A$95:$A$107</c:f>
              <c:strCache>
                <c:ptCount val="13"/>
                <c:pt idx="0">
                  <c:v>MOTOCICLETA</c:v>
                </c:pt>
                <c:pt idx="1">
                  <c:v>AUTOMOVIL</c:v>
                </c:pt>
                <c:pt idx="2">
                  <c:v>CAMIONETA</c:v>
                </c:pt>
                <c:pt idx="3">
                  <c:v>BICICLETA</c:v>
                </c:pt>
                <c:pt idx="4">
                  <c:v>PASAJERO O PEATON</c:v>
                </c:pt>
                <c:pt idx="5">
                  <c:v>CAMION</c:v>
                </c:pt>
                <c:pt idx="6">
                  <c:v>BUS</c:v>
                </c:pt>
                <c:pt idx="7">
                  <c:v>MOTOCARRO</c:v>
                </c:pt>
                <c:pt idx="8">
                  <c:v>CAMPERO</c:v>
                </c:pt>
                <c:pt idx="9">
                  <c:v>MICROBUS</c:v>
                </c:pt>
                <c:pt idx="10">
                  <c:v>DESCONOCIDA</c:v>
                </c:pt>
                <c:pt idx="11">
                  <c:v>TRACTO/CAMION</c:v>
                </c:pt>
                <c:pt idx="12">
                  <c:v>OTROS</c:v>
                </c:pt>
              </c:strCache>
            </c:strRef>
          </c:cat>
          <c:val>
            <c:numRef>
              <c:f>Hoja1!$C$95:$C$107</c:f>
              <c:numCache>
                <c:formatCode>General</c:formatCode>
                <c:ptCount val="13"/>
                <c:pt idx="0">
                  <c:v>93601</c:v>
                </c:pt>
                <c:pt idx="1">
                  <c:v>48891</c:v>
                </c:pt>
                <c:pt idx="2">
                  <c:v>13335</c:v>
                </c:pt>
                <c:pt idx="3">
                  <c:v>11782</c:v>
                </c:pt>
                <c:pt idx="4">
                  <c:v>8394</c:v>
                </c:pt>
                <c:pt idx="5">
                  <c:v>4418</c:v>
                </c:pt>
                <c:pt idx="6">
                  <c:v>2018</c:v>
                </c:pt>
                <c:pt idx="7">
                  <c:v>796</c:v>
                </c:pt>
                <c:pt idx="8">
                  <c:v>2581</c:v>
                </c:pt>
                <c:pt idx="9">
                  <c:v>1393</c:v>
                </c:pt>
                <c:pt idx="10">
                  <c:v>1330</c:v>
                </c:pt>
                <c:pt idx="11">
                  <c:v>1510</c:v>
                </c:pt>
                <c:pt idx="12">
                  <c:v>2814</c:v>
                </c:pt>
              </c:numCache>
            </c:numRef>
          </c:val>
        </c:ser>
        <c:dLbls>
          <c:showLegendKey val="0"/>
          <c:showVal val="0"/>
          <c:showCatName val="0"/>
          <c:showSerName val="0"/>
          <c:showPercent val="0"/>
          <c:showBubbleSize val="0"/>
        </c:dLbls>
        <c:gapWidth val="150"/>
        <c:overlap val="100"/>
        <c:axId val="645404272"/>
        <c:axId val="645404832"/>
      </c:barChart>
      <c:catAx>
        <c:axId val="645404272"/>
        <c:scaling>
          <c:orientation val="minMax"/>
        </c:scaling>
        <c:delete val="0"/>
        <c:axPos val="l"/>
        <c:numFmt formatCode="General" sourceLinked="0"/>
        <c:majorTickMark val="out"/>
        <c:minorTickMark val="none"/>
        <c:tickLblPos val="nextTo"/>
        <c:txPr>
          <a:bodyPr/>
          <a:lstStyle/>
          <a:p>
            <a:pPr>
              <a:defRPr lang="es-CO"/>
            </a:pPr>
            <a:endParaRPr lang="es-CO"/>
          </a:p>
        </c:txPr>
        <c:crossAx val="645404832"/>
        <c:crosses val="autoZero"/>
        <c:auto val="1"/>
        <c:lblAlgn val="ctr"/>
        <c:lblOffset val="100"/>
        <c:noMultiLvlLbl val="0"/>
      </c:catAx>
      <c:valAx>
        <c:axId val="645404832"/>
        <c:scaling>
          <c:orientation val="minMax"/>
        </c:scaling>
        <c:delete val="1"/>
        <c:axPos val="b"/>
        <c:majorGridlines/>
        <c:numFmt formatCode="0%" sourceLinked="1"/>
        <c:majorTickMark val="out"/>
        <c:minorTickMark val="none"/>
        <c:tickLblPos val="none"/>
        <c:crossAx val="645404272"/>
        <c:crosses val="autoZero"/>
        <c:crossBetween val="between"/>
      </c:valAx>
    </c:plotArea>
    <c:legend>
      <c:legendPos val="r"/>
      <c:layout/>
      <c:overlay val="0"/>
      <c:txPr>
        <a:bodyPr/>
        <a:lstStyle/>
        <a:p>
          <a:pPr>
            <a:defRPr lang="es-CO"/>
          </a:pPr>
          <a:endParaRPr lang="es-CO"/>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latin typeface="Arial" pitchFamily="34" charset="0"/>
                <a:cs typeface="Arial" pitchFamily="34" charset="0"/>
              </a:rPr>
              <a:t>INFRACCIONES</a:t>
            </a:r>
            <a:r>
              <a:rPr lang="es-ES" sz="1200" baseline="0">
                <a:latin typeface="Arial" pitchFamily="34" charset="0"/>
                <a:cs typeface="Arial" pitchFamily="34" charset="0"/>
              </a:rPr>
              <a:t> POR CLASE DE SERVICIO</a:t>
            </a:r>
            <a:endParaRPr lang="es-ES" sz="1200">
              <a:latin typeface="Arial" pitchFamily="34" charset="0"/>
              <a:cs typeface="Arial" pitchFamily="34" charset="0"/>
            </a:endParaRPr>
          </a:p>
        </c:rich>
      </c:tx>
      <c:layout/>
      <c:overlay val="0"/>
    </c:title>
    <c:autoTitleDeleted val="0"/>
    <c:plotArea>
      <c:layout/>
      <c:barChart>
        <c:barDir val="col"/>
        <c:grouping val="clustered"/>
        <c:varyColors val="0"/>
        <c:ser>
          <c:idx val="0"/>
          <c:order val="0"/>
          <c:tx>
            <c:v>AÑO2017</c:v>
          </c:tx>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Hoja1!$A$113:$A$115</c:f>
              <c:strCache>
                <c:ptCount val="3"/>
                <c:pt idx="0">
                  <c:v>PARTICULAR</c:v>
                </c:pt>
                <c:pt idx="1">
                  <c:v>PUBLICO</c:v>
                </c:pt>
                <c:pt idx="2">
                  <c:v>OTROS</c:v>
                </c:pt>
              </c:strCache>
            </c:strRef>
          </c:cat>
          <c:val>
            <c:numRef>
              <c:f>Hoja1!$B$113:$B$115</c:f>
              <c:numCache>
                <c:formatCode>General</c:formatCode>
                <c:ptCount val="3"/>
                <c:pt idx="0">
                  <c:v>144720</c:v>
                </c:pt>
                <c:pt idx="1">
                  <c:v>37815</c:v>
                </c:pt>
                <c:pt idx="2">
                  <c:v>10328</c:v>
                </c:pt>
              </c:numCache>
            </c:numRef>
          </c:val>
        </c:ser>
        <c:ser>
          <c:idx val="1"/>
          <c:order val="1"/>
          <c:tx>
            <c:v>AÑO2018</c:v>
          </c:tx>
          <c:spPr>
            <a:solidFill>
              <a:srgbClr val="92D050"/>
            </a:solidFill>
          </c:spPr>
          <c:invertIfNegative val="0"/>
          <c:dLbls>
            <c:spPr>
              <a:noFill/>
              <a:ln>
                <a:noFill/>
              </a:ln>
              <a:effectLst/>
            </c:spPr>
            <c:txPr>
              <a:bodyPr/>
              <a:lstStyle/>
              <a:p>
                <a:pPr>
                  <a:defRPr lang="es-CO"/>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Hoja1!$A$113:$A$115</c:f>
              <c:strCache>
                <c:ptCount val="3"/>
                <c:pt idx="0">
                  <c:v>PARTICULAR</c:v>
                </c:pt>
                <c:pt idx="1">
                  <c:v>PUBLICO</c:v>
                </c:pt>
                <c:pt idx="2">
                  <c:v>OTROS</c:v>
                </c:pt>
              </c:strCache>
            </c:strRef>
          </c:cat>
          <c:val>
            <c:numRef>
              <c:f>Hoja1!$C$113:$C$115</c:f>
              <c:numCache>
                <c:formatCode>General</c:formatCode>
                <c:ptCount val="3"/>
                <c:pt idx="0">
                  <c:v>102299</c:v>
                </c:pt>
                <c:pt idx="1">
                  <c:v>26232</c:v>
                </c:pt>
                <c:pt idx="2">
                  <c:v>6185</c:v>
                </c:pt>
              </c:numCache>
            </c:numRef>
          </c:val>
        </c:ser>
        <c:dLbls>
          <c:showLegendKey val="0"/>
          <c:showVal val="1"/>
          <c:showCatName val="0"/>
          <c:showSerName val="0"/>
          <c:showPercent val="0"/>
          <c:showBubbleSize val="0"/>
        </c:dLbls>
        <c:gapWidth val="150"/>
        <c:overlap val="-25"/>
        <c:axId val="645407632"/>
        <c:axId val="743499040"/>
      </c:barChart>
      <c:catAx>
        <c:axId val="645407632"/>
        <c:scaling>
          <c:orientation val="minMax"/>
        </c:scaling>
        <c:delete val="0"/>
        <c:axPos val="b"/>
        <c:numFmt formatCode="General" sourceLinked="0"/>
        <c:majorTickMark val="none"/>
        <c:minorTickMark val="none"/>
        <c:tickLblPos val="nextTo"/>
        <c:txPr>
          <a:bodyPr/>
          <a:lstStyle/>
          <a:p>
            <a:pPr>
              <a:defRPr lang="es-CO"/>
            </a:pPr>
            <a:endParaRPr lang="es-CO"/>
          </a:p>
        </c:txPr>
        <c:crossAx val="743499040"/>
        <c:crosses val="autoZero"/>
        <c:auto val="1"/>
        <c:lblAlgn val="ctr"/>
        <c:lblOffset val="100"/>
        <c:noMultiLvlLbl val="0"/>
      </c:catAx>
      <c:valAx>
        <c:axId val="743499040"/>
        <c:scaling>
          <c:orientation val="minMax"/>
        </c:scaling>
        <c:delete val="1"/>
        <c:axPos val="l"/>
        <c:numFmt formatCode="General" sourceLinked="1"/>
        <c:majorTickMark val="out"/>
        <c:minorTickMark val="none"/>
        <c:tickLblPos val="none"/>
        <c:crossAx val="645407632"/>
        <c:crosses val="autoZero"/>
        <c:crossBetween val="between"/>
      </c:valAx>
    </c:plotArea>
    <c:legend>
      <c:legendPos val="t"/>
      <c:layout/>
      <c:overlay val="0"/>
      <c:txPr>
        <a:bodyPr/>
        <a:lstStyle/>
        <a:p>
          <a:pPr>
            <a:defRPr lang="es-CO" sz="1200"/>
          </a:pPr>
          <a:endParaRPr lang="es-CO"/>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400"/>
              <a:t>VIAS</a:t>
            </a:r>
            <a:r>
              <a:rPr lang="es-ES" sz="1400" baseline="0"/>
              <a:t> CON MAYOR NUMERO DE INFRACCIONES</a:t>
            </a:r>
            <a:endParaRPr lang="es-ES" sz="1400"/>
          </a:p>
        </c:rich>
      </c:tx>
      <c:layout/>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wrap="square" lIns="38100" tIns="19050" rIns="38100" bIns="19050" anchor="ctr">
                <a:spAutoFit/>
              </a:bodyPr>
              <a:lstStyle/>
              <a:p>
                <a:pPr>
                  <a:defRPr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Hoja1!$E$75:$E$88</c:f>
              <c:strCache>
                <c:ptCount val="14"/>
                <c:pt idx="0">
                  <c:v>Calle30</c:v>
                </c:pt>
                <c:pt idx="1">
                  <c:v>Circunvalar</c:v>
                </c:pt>
                <c:pt idx="2">
                  <c:v>Murillo</c:v>
                </c:pt>
                <c:pt idx="3">
                  <c:v>Carrera38</c:v>
                </c:pt>
                <c:pt idx="4">
                  <c:v>Calle19</c:v>
                </c:pt>
                <c:pt idx="5">
                  <c:v>Calle17</c:v>
                </c:pt>
                <c:pt idx="6">
                  <c:v>Via40</c:v>
                </c:pt>
                <c:pt idx="7">
                  <c:v>Carrera46</c:v>
                </c:pt>
                <c:pt idx="8">
                  <c:v>Carrera6</c:v>
                </c:pt>
                <c:pt idx="9">
                  <c:v>Carrera44</c:v>
                </c:pt>
                <c:pt idx="10">
                  <c:v>Carrera41</c:v>
                </c:pt>
                <c:pt idx="11">
                  <c:v>Calle38</c:v>
                </c:pt>
                <c:pt idx="12">
                  <c:v>Calle72</c:v>
                </c:pt>
                <c:pt idx="13">
                  <c:v>Calle47</c:v>
                </c:pt>
              </c:strCache>
            </c:strRef>
          </c:cat>
          <c:val>
            <c:numRef>
              <c:f>Hoja1!$F$75:$F$88</c:f>
              <c:numCache>
                <c:formatCode>0%</c:formatCode>
                <c:ptCount val="14"/>
                <c:pt idx="0">
                  <c:v>9.282490572760474E-2</c:v>
                </c:pt>
                <c:pt idx="1">
                  <c:v>8.2818670388075652E-2</c:v>
                </c:pt>
                <c:pt idx="2">
                  <c:v>6.6116868078030827E-2</c:v>
                </c:pt>
                <c:pt idx="3">
                  <c:v>4.2533923216247514E-2</c:v>
                </c:pt>
                <c:pt idx="4">
                  <c:v>4.0203093916090143E-2</c:v>
                </c:pt>
                <c:pt idx="5">
                  <c:v>3.6090739036194662E-2</c:v>
                </c:pt>
                <c:pt idx="6">
                  <c:v>2.8548947415303304E-2</c:v>
                </c:pt>
                <c:pt idx="7">
                  <c:v>2.1007155794411949E-2</c:v>
                </c:pt>
                <c:pt idx="8">
                  <c:v>1.9648742539861635E-2</c:v>
                </c:pt>
                <c:pt idx="9">
                  <c:v>1.711749161198373E-2</c:v>
                </c:pt>
                <c:pt idx="10">
                  <c:v>1.5016776032542534E-2</c:v>
                </c:pt>
                <c:pt idx="11">
                  <c:v>1.4742124172332907E-2</c:v>
                </c:pt>
                <c:pt idx="12">
                  <c:v>1.4177974405415837E-2</c:v>
                </c:pt>
                <c:pt idx="13">
                  <c:v>1.4155705335669112E-2</c:v>
                </c:pt>
              </c:numCache>
            </c:numRef>
          </c:val>
        </c:ser>
        <c:dLbls>
          <c:showLegendKey val="0"/>
          <c:showVal val="1"/>
          <c:showCatName val="0"/>
          <c:showSerName val="0"/>
          <c:showPercent val="0"/>
          <c:showBubbleSize val="0"/>
        </c:dLbls>
        <c:gapWidth val="150"/>
        <c:overlap val="-25"/>
        <c:axId val="652825824"/>
        <c:axId val="652822464"/>
      </c:barChart>
      <c:catAx>
        <c:axId val="652825824"/>
        <c:scaling>
          <c:orientation val="minMax"/>
        </c:scaling>
        <c:delete val="0"/>
        <c:axPos val="b"/>
        <c:numFmt formatCode="General" sourceLinked="1"/>
        <c:majorTickMark val="none"/>
        <c:minorTickMark val="none"/>
        <c:tickLblPos val="nextTo"/>
        <c:txPr>
          <a:bodyPr/>
          <a:lstStyle/>
          <a:p>
            <a:pPr>
              <a:defRPr lang="es-CO" sz="1200"/>
            </a:pPr>
            <a:endParaRPr lang="es-CO"/>
          </a:p>
        </c:txPr>
        <c:crossAx val="652822464"/>
        <c:crosses val="autoZero"/>
        <c:auto val="1"/>
        <c:lblAlgn val="ctr"/>
        <c:lblOffset val="100"/>
        <c:noMultiLvlLbl val="0"/>
      </c:catAx>
      <c:valAx>
        <c:axId val="652822464"/>
        <c:scaling>
          <c:orientation val="minMax"/>
        </c:scaling>
        <c:delete val="1"/>
        <c:axPos val="l"/>
        <c:numFmt formatCode="0%" sourceLinked="1"/>
        <c:majorTickMark val="out"/>
        <c:minorTickMark val="none"/>
        <c:tickLblPos val="none"/>
        <c:crossAx val="652825824"/>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INMOVILIZACIONES</a:t>
            </a:r>
            <a:r>
              <a:rPr lang="es-CO" baseline="0"/>
              <a:t> VS COMPARENDOS</a:t>
            </a:r>
            <a:endParaRPr lang="es-CO"/>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dPt>
          <c:dPt>
            <c:idx val="1"/>
            <c:bubble3D val="0"/>
            <c:spPr>
              <a:solidFill>
                <a:srgbClr val="92D050"/>
              </a:solidFill>
              <a:ln w="25400">
                <a:solidFill>
                  <a:schemeClr val="lt1"/>
                </a:solidFill>
              </a:ln>
              <a:effectLst/>
              <a:sp3d contourW="25400">
                <a:contourClr>
                  <a:schemeClr val="lt1"/>
                </a:contourClr>
              </a:sp3d>
            </c:spPr>
          </c:dPt>
          <c:dLbls>
            <c:dLbl>
              <c:idx val="0"/>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dirty="0" smtClean="0"/>
                      <a:t>17%</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5="http://schemas.microsoft.com/office/drawing/2012/chart" uri="{CE6537A1-D6FC-4f65-9D91-7224C49458BB}">
                  <c15:layout/>
                </c:ext>
              </c:extLst>
            </c:dLbl>
            <c:dLbl>
              <c:idx val="1"/>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dirty="0" smtClean="0"/>
                      <a:t>83%</a:t>
                    </a:r>
                    <a:endParaRPr lang="en-US" dirty="0"/>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Hoja1!$F$146:$F$147</c:f>
              <c:strCache>
                <c:ptCount val="2"/>
                <c:pt idx="0">
                  <c:v>COMPARENDOS 2018</c:v>
                </c:pt>
                <c:pt idx="1">
                  <c:v>INMOVILIZACIONES 2018</c:v>
                </c:pt>
              </c:strCache>
            </c:strRef>
          </c:cat>
          <c:val>
            <c:numRef>
              <c:f>Hoja1!$G$146:$G$147</c:f>
              <c:numCache>
                <c:formatCode>0%</c:formatCode>
                <c:ptCount val="2"/>
                <c:pt idx="0">
                  <c:v>0.17077854446035673</c:v>
                </c:pt>
                <c:pt idx="1">
                  <c:v>0.82922145553964333</c:v>
                </c:pt>
              </c:numCache>
            </c:numRef>
          </c:val>
        </c:ser>
        <c:dLbls>
          <c:showLegendKey val="0"/>
          <c:showVal val="0"/>
          <c:showCatName val="0"/>
          <c:showSerName val="0"/>
          <c:showPercent val="1"/>
          <c:showBubbleSize val="0"/>
          <c:showLeaderLines val="1"/>
        </c:dLbls>
      </c:pie3D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CO"/>
            </a:pPr>
            <a:r>
              <a:rPr lang="es-ES" sz="1200"/>
              <a:t>COMPORTAMIENTO INMOVILIZACIONES</a:t>
            </a:r>
          </a:p>
        </c:rich>
      </c:tx>
      <c:layout/>
      <c:overlay val="0"/>
    </c:title>
    <c:autoTitleDeleted val="0"/>
    <c:plotArea>
      <c:layout/>
      <c:barChart>
        <c:barDir val="col"/>
        <c:grouping val="clustered"/>
        <c:varyColors val="0"/>
        <c:ser>
          <c:idx val="0"/>
          <c:order val="0"/>
          <c:spPr>
            <a:solidFill>
              <a:srgbClr val="92D050"/>
            </a:solidFill>
          </c:spPr>
          <c:invertIfNegative val="0"/>
          <c:dLbls>
            <c:spPr>
              <a:noFill/>
              <a:ln>
                <a:noFill/>
              </a:ln>
              <a:effectLst/>
            </c:spPr>
            <c:txPr>
              <a:bodyPr/>
              <a:lstStyle/>
              <a:p>
                <a:pPr>
                  <a:defRPr lang="es-CO" sz="120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Hoja1!$B$154:$B$155</c:f>
              <c:strCache>
                <c:ptCount val="2"/>
                <c:pt idx="0">
                  <c:v>AÑO 2018</c:v>
                </c:pt>
                <c:pt idx="1">
                  <c:v>AÑO 2017</c:v>
                </c:pt>
              </c:strCache>
            </c:strRef>
          </c:cat>
          <c:val>
            <c:numRef>
              <c:f>Hoja1!$C$154:$C$155</c:f>
              <c:numCache>
                <c:formatCode>General</c:formatCode>
                <c:ptCount val="2"/>
                <c:pt idx="0">
                  <c:v>23534</c:v>
                </c:pt>
                <c:pt idx="1">
                  <c:v>27342</c:v>
                </c:pt>
              </c:numCache>
            </c:numRef>
          </c:val>
        </c:ser>
        <c:dLbls>
          <c:showLegendKey val="0"/>
          <c:showVal val="0"/>
          <c:showCatName val="0"/>
          <c:showSerName val="0"/>
          <c:showPercent val="0"/>
          <c:showBubbleSize val="0"/>
        </c:dLbls>
        <c:gapWidth val="150"/>
        <c:axId val="742640320"/>
        <c:axId val="750901984"/>
      </c:barChart>
      <c:catAx>
        <c:axId val="742640320"/>
        <c:scaling>
          <c:orientation val="minMax"/>
        </c:scaling>
        <c:delete val="0"/>
        <c:axPos val="b"/>
        <c:numFmt formatCode="General" sourceLinked="0"/>
        <c:majorTickMark val="out"/>
        <c:minorTickMark val="none"/>
        <c:tickLblPos val="nextTo"/>
        <c:txPr>
          <a:bodyPr/>
          <a:lstStyle/>
          <a:p>
            <a:pPr>
              <a:defRPr lang="es-CO" sz="1200"/>
            </a:pPr>
            <a:endParaRPr lang="es-CO"/>
          </a:p>
        </c:txPr>
        <c:crossAx val="750901984"/>
        <c:crosses val="autoZero"/>
        <c:auto val="1"/>
        <c:lblAlgn val="ctr"/>
        <c:lblOffset val="100"/>
        <c:noMultiLvlLbl val="0"/>
      </c:catAx>
      <c:valAx>
        <c:axId val="750901984"/>
        <c:scaling>
          <c:orientation val="minMax"/>
        </c:scaling>
        <c:delete val="1"/>
        <c:axPos val="l"/>
        <c:numFmt formatCode="General" sourceLinked="1"/>
        <c:majorTickMark val="out"/>
        <c:minorTickMark val="none"/>
        <c:tickLblPos val="none"/>
        <c:crossAx val="742640320"/>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B3AB54F0-4167-4F3D-998C-2F050AD0ECB4}" type="datetimeFigureOut">
              <a:rPr lang="es-CO" smtClean="0"/>
              <a:t>18/10/2018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3358808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3AB54F0-4167-4F3D-998C-2F050AD0ECB4}" type="datetimeFigureOut">
              <a:rPr lang="es-CO" smtClean="0"/>
              <a:t>18/10/2018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4104154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3AB54F0-4167-4F3D-998C-2F050AD0ECB4}" type="datetimeFigureOut">
              <a:rPr lang="es-CO" smtClean="0"/>
              <a:t>18/10/2018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283359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3AB54F0-4167-4F3D-998C-2F050AD0ECB4}" type="datetimeFigureOut">
              <a:rPr lang="es-CO" smtClean="0"/>
              <a:t>18/10/2018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220896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3AB54F0-4167-4F3D-998C-2F050AD0ECB4}" type="datetimeFigureOut">
              <a:rPr lang="es-CO" smtClean="0"/>
              <a:t>18/10/2018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1432587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B3AB54F0-4167-4F3D-998C-2F050AD0ECB4}" type="datetimeFigureOut">
              <a:rPr lang="es-CO" smtClean="0"/>
              <a:t>18/10/2018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174287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B3AB54F0-4167-4F3D-998C-2F050AD0ECB4}" type="datetimeFigureOut">
              <a:rPr lang="es-CO" smtClean="0"/>
              <a:t>18/10/2018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398498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B3AB54F0-4167-4F3D-998C-2F050AD0ECB4}" type="datetimeFigureOut">
              <a:rPr lang="es-CO" smtClean="0"/>
              <a:t>18/10/2018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113999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3AB54F0-4167-4F3D-998C-2F050AD0ECB4}" type="datetimeFigureOut">
              <a:rPr lang="es-CO" smtClean="0"/>
              <a:t>18/10/2018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294541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3AB54F0-4167-4F3D-998C-2F050AD0ECB4}" type="datetimeFigureOut">
              <a:rPr lang="es-CO" smtClean="0"/>
              <a:t>18/10/2018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111971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3AB54F0-4167-4F3D-998C-2F050AD0ECB4}" type="datetimeFigureOut">
              <a:rPr lang="es-CO" smtClean="0"/>
              <a:t>18/10/2018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81B0DBF-31BA-4D9C-BB71-81DE9BB31C49}" type="slidenum">
              <a:rPr lang="es-CO" smtClean="0"/>
              <a:t>‹Nº›</a:t>
            </a:fld>
            <a:endParaRPr lang="es-CO"/>
          </a:p>
        </p:txBody>
      </p:sp>
    </p:spTree>
    <p:extLst>
      <p:ext uri="{BB962C8B-B14F-4D97-AF65-F5344CB8AC3E}">
        <p14:creationId xmlns:p14="http://schemas.microsoft.com/office/powerpoint/2010/main" val="4176370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B54F0-4167-4F3D-998C-2F050AD0ECB4}" type="datetimeFigureOut">
              <a:rPr lang="es-CO" smtClean="0"/>
              <a:t>18/10/2018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B0DBF-31BA-4D9C-BB71-81DE9BB31C49}" type="slidenum">
              <a:rPr lang="es-CO" smtClean="0"/>
              <a:t>‹Nº›</a:t>
            </a:fld>
            <a:endParaRPr lang="es-CO"/>
          </a:p>
        </p:txBody>
      </p:sp>
    </p:spTree>
    <p:extLst>
      <p:ext uri="{BB962C8B-B14F-4D97-AF65-F5344CB8AC3E}">
        <p14:creationId xmlns:p14="http://schemas.microsoft.com/office/powerpoint/2010/main" val="186163817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937799" y="3025327"/>
            <a:ext cx="10515600" cy="1325563"/>
          </a:xfrm>
        </p:spPr>
        <p:txBody>
          <a:bodyPr/>
          <a:lstStyle/>
          <a:p>
            <a:r>
              <a:rPr lang="es-CO" dirty="0" smtClean="0"/>
              <a:t>   </a:t>
            </a:r>
            <a:r>
              <a:rPr lang="es-CO" dirty="0" smtClean="0"/>
              <a:t>REGULACION </a:t>
            </a:r>
            <a:r>
              <a:rPr lang="es-CO" dirty="0" smtClean="0"/>
              <a:t>Y CONTROL </a:t>
            </a:r>
            <a:r>
              <a:rPr lang="es-CO" dirty="0" smtClean="0"/>
              <a:t>SEPTIEMBRE</a:t>
            </a:r>
            <a:r>
              <a:rPr lang="es-CO" dirty="0" smtClean="0"/>
              <a:t> </a:t>
            </a:r>
            <a:r>
              <a:rPr lang="es-CO" dirty="0" smtClean="0"/>
              <a:t>2018</a:t>
            </a:r>
            <a:endParaRPr lang="es-CO" dirty="0"/>
          </a:p>
        </p:txBody>
      </p:sp>
    </p:spTree>
    <p:extLst>
      <p:ext uri="{BB962C8B-B14F-4D97-AF65-F5344CB8AC3E}">
        <p14:creationId xmlns:p14="http://schemas.microsoft.com/office/powerpoint/2010/main" val="3168227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597874" y="6436575"/>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5" name="10 Gráfico"/>
          <p:cNvGraphicFramePr>
            <a:graphicFrameLocks/>
          </p:cNvGraphicFramePr>
          <p:nvPr>
            <p:extLst>
              <p:ext uri="{D42A27DB-BD31-4B8C-83A1-F6EECF244321}">
                <p14:modId xmlns:p14="http://schemas.microsoft.com/office/powerpoint/2010/main" val="2083296207"/>
              </p:ext>
            </p:extLst>
          </p:nvPr>
        </p:nvGraphicFramePr>
        <p:xfrm>
          <a:off x="1030310" y="1287887"/>
          <a:ext cx="10006883" cy="48424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4398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Rectángulo"/>
          <p:cNvSpPr>
            <a:spLocks noChangeArrowheads="1"/>
          </p:cNvSpPr>
          <p:nvPr/>
        </p:nvSpPr>
        <p:spPr bwMode="auto">
          <a:xfrm>
            <a:off x="1532586" y="5737024"/>
            <a:ext cx="874871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s-CO" altLang="es-CO" sz="1400" i="1" dirty="0"/>
              <a:t>El número de comparendos impuestos  en </a:t>
            </a:r>
            <a:r>
              <a:rPr lang="es-CO" altLang="es-CO" sz="1400" i="1" dirty="0" smtClean="0"/>
              <a:t>Enero hasta </a:t>
            </a:r>
            <a:r>
              <a:rPr lang="es-CO" altLang="es-CO" sz="1400" i="1" dirty="0" smtClean="0"/>
              <a:t>Septiembre</a:t>
            </a:r>
            <a:r>
              <a:rPr lang="es-CO" altLang="es-CO" sz="1400" i="1" dirty="0" smtClean="0"/>
              <a:t> </a:t>
            </a:r>
            <a:r>
              <a:rPr lang="es-CO" altLang="es-CO" sz="1400" i="1" dirty="0" smtClean="0"/>
              <a:t>de 2018 </a:t>
            </a:r>
            <a:r>
              <a:rPr lang="es-CO" altLang="es-CO" sz="1400" i="1" dirty="0"/>
              <a:t>presentaron </a:t>
            </a:r>
            <a:r>
              <a:rPr lang="es-CO" altLang="es-CO" sz="1400" i="1" dirty="0" smtClean="0"/>
              <a:t>una disminución </a:t>
            </a:r>
            <a:r>
              <a:rPr lang="es-CO" altLang="es-CO" sz="1400" i="1" dirty="0"/>
              <a:t>del </a:t>
            </a:r>
            <a:r>
              <a:rPr lang="es-CO" altLang="es-CO" sz="1400" i="1" dirty="0" smtClean="0"/>
              <a:t>30% </a:t>
            </a:r>
            <a:r>
              <a:rPr lang="es-CO" altLang="es-CO" sz="1400" i="1" dirty="0"/>
              <a:t>con respecto  a lo impuesto del mismo periodo de </a:t>
            </a:r>
            <a:r>
              <a:rPr lang="es-CO" altLang="es-CO" sz="1400" i="1" dirty="0" smtClean="0"/>
              <a:t>2017</a:t>
            </a:r>
            <a:endParaRPr lang="es-CO" altLang="es-CO" sz="1400" i="1" dirty="0"/>
          </a:p>
          <a:p>
            <a:pPr algn="ctr" eaLnBrk="1" hangingPunct="1"/>
            <a:r>
              <a:rPr lang="es-CO" altLang="es-CO" sz="1400" i="1" dirty="0"/>
              <a:t> </a:t>
            </a:r>
            <a:endParaRPr lang="es-ES" altLang="es-CO" sz="1400" dirty="0"/>
          </a:p>
        </p:txBody>
      </p:sp>
      <p:sp>
        <p:nvSpPr>
          <p:cNvPr id="7" name="6 Rectángulo"/>
          <p:cNvSpPr/>
          <p:nvPr/>
        </p:nvSpPr>
        <p:spPr>
          <a:xfrm>
            <a:off x="-1636511" y="6475211"/>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6" name="1 Gráfico"/>
          <p:cNvGraphicFramePr>
            <a:graphicFrameLocks/>
          </p:cNvGraphicFramePr>
          <p:nvPr>
            <p:extLst>
              <p:ext uri="{D42A27DB-BD31-4B8C-83A1-F6EECF244321}">
                <p14:modId xmlns:p14="http://schemas.microsoft.com/office/powerpoint/2010/main" val="1098301953"/>
              </p:ext>
            </p:extLst>
          </p:nvPr>
        </p:nvGraphicFramePr>
        <p:xfrm>
          <a:off x="927279" y="1081825"/>
          <a:ext cx="10174310" cy="4430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9826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636511" y="6449453"/>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4" name="11 Gráfico"/>
          <p:cNvGraphicFramePr>
            <a:graphicFrameLocks/>
          </p:cNvGraphicFramePr>
          <p:nvPr>
            <p:extLst>
              <p:ext uri="{D42A27DB-BD31-4B8C-83A1-F6EECF244321}">
                <p14:modId xmlns:p14="http://schemas.microsoft.com/office/powerpoint/2010/main" val="1555555546"/>
              </p:ext>
            </p:extLst>
          </p:nvPr>
        </p:nvGraphicFramePr>
        <p:xfrm>
          <a:off x="1429555" y="1184856"/>
          <a:ext cx="9388699" cy="47523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7978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559238" y="6462332"/>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5" name="19 Gráfico"/>
          <p:cNvGraphicFramePr>
            <a:graphicFrameLocks/>
          </p:cNvGraphicFramePr>
          <p:nvPr>
            <p:extLst>
              <p:ext uri="{D42A27DB-BD31-4B8C-83A1-F6EECF244321}">
                <p14:modId xmlns:p14="http://schemas.microsoft.com/office/powerpoint/2010/main" val="1409002438"/>
              </p:ext>
            </p:extLst>
          </p:nvPr>
        </p:nvGraphicFramePr>
        <p:xfrm>
          <a:off x="1068946" y="1262130"/>
          <a:ext cx="9672034" cy="49841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0223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610753" y="6462332"/>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4" name="9 Gráfico"/>
          <p:cNvGraphicFramePr>
            <a:graphicFrameLocks/>
          </p:cNvGraphicFramePr>
          <p:nvPr>
            <p:extLst>
              <p:ext uri="{D42A27DB-BD31-4B8C-83A1-F6EECF244321}">
                <p14:modId xmlns:p14="http://schemas.microsoft.com/office/powerpoint/2010/main" val="1232020509"/>
              </p:ext>
            </p:extLst>
          </p:nvPr>
        </p:nvGraphicFramePr>
        <p:xfrm>
          <a:off x="1197735" y="1313645"/>
          <a:ext cx="9813702" cy="48553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3735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610753" y="6449454"/>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sp>
        <p:nvSpPr>
          <p:cNvPr id="6" name="7 CuadroTexto"/>
          <p:cNvSpPr txBox="1">
            <a:spLocks noChangeArrowheads="1"/>
          </p:cNvSpPr>
          <p:nvPr/>
        </p:nvSpPr>
        <p:spPr bwMode="auto">
          <a:xfrm>
            <a:off x="7653561" y="1052334"/>
            <a:ext cx="3168650" cy="1546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CO" altLang="es-CO" sz="1050" dirty="0">
                <a:latin typeface="Arial" panose="020B0604020202020204" pitchFamily="34" charset="0"/>
                <a:cs typeface="Arial" panose="020B0604020202020204" pitchFamily="34" charset="0"/>
              </a:rPr>
              <a:t>EL </a:t>
            </a:r>
            <a:r>
              <a:rPr lang="es-CO" altLang="es-CO" sz="1050" dirty="0" smtClean="0">
                <a:latin typeface="Arial" panose="020B0604020202020204" pitchFamily="34" charset="0"/>
                <a:cs typeface="Arial" panose="020B0604020202020204" pitchFamily="34" charset="0"/>
              </a:rPr>
              <a:t>51% </a:t>
            </a:r>
            <a:r>
              <a:rPr lang="es-CO" altLang="es-CO" sz="1050" dirty="0">
                <a:latin typeface="Arial" panose="020B0604020202020204" pitchFamily="34" charset="0"/>
                <a:cs typeface="Arial" panose="020B0604020202020204" pitchFamily="34" charset="0"/>
              </a:rPr>
              <a:t>DE LOS COMPARENDOS SE IMPUSIERON  A  MOTOCICLISTAS SIENDO EL PRIMER GRUPO DE INFRACTORES EN DEL AÑO. LOS AUTOMOVILES FUERON EL SEGUNDO GRUPO CON MAYOR NUMERO DE INFRACCIONES </a:t>
            </a:r>
            <a:r>
              <a:rPr lang="es-CO" altLang="es-CO" sz="1050" dirty="0" smtClean="0">
                <a:latin typeface="Arial" panose="020B0604020202020204" pitchFamily="34" charset="0"/>
                <a:cs typeface="Arial" panose="020B0604020202020204" pitchFamily="34" charset="0"/>
              </a:rPr>
              <a:t>(24% </a:t>
            </a:r>
            <a:r>
              <a:rPr lang="es-CO" altLang="es-CO" sz="1050" dirty="0">
                <a:latin typeface="Arial" panose="020B0604020202020204" pitchFamily="34" charset="0"/>
                <a:cs typeface="Arial" panose="020B0604020202020204" pitchFamily="34" charset="0"/>
              </a:rPr>
              <a:t>DEL TOTAL APROX). SE IMPUSIERON </a:t>
            </a:r>
            <a:r>
              <a:rPr lang="es-CO" altLang="es-CO" sz="1050" dirty="0" smtClean="0">
                <a:latin typeface="Arial" panose="020B0604020202020204" pitchFamily="34" charset="0"/>
                <a:cs typeface="Arial" panose="020B0604020202020204" pitchFamily="34" charset="0"/>
              </a:rPr>
              <a:t>MENOS </a:t>
            </a:r>
            <a:r>
              <a:rPr lang="es-CO" altLang="es-CO" sz="1050" dirty="0">
                <a:latin typeface="Arial" panose="020B0604020202020204" pitchFamily="34" charset="0"/>
                <a:cs typeface="Arial" panose="020B0604020202020204" pitchFamily="34" charset="0"/>
              </a:rPr>
              <a:t>INFRACCIONES A CONDUCTORES DE VEHICULOS PARTICULARES QUE EN </a:t>
            </a:r>
            <a:r>
              <a:rPr lang="es-CO" altLang="es-CO" sz="1050" dirty="0" smtClean="0">
                <a:latin typeface="Arial" panose="020B0604020202020204" pitchFamily="34" charset="0"/>
                <a:cs typeface="Arial" panose="020B0604020202020204" pitchFamily="34" charset="0"/>
              </a:rPr>
              <a:t>2017</a:t>
            </a:r>
            <a:endParaRPr lang="es-ES" altLang="es-CO" sz="1050" dirty="0"/>
          </a:p>
        </p:txBody>
      </p:sp>
      <p:graphicFrame>
        <p:nvGraphicFramePr>
          <p:cNvPr id="9" name="13 Gráfico"/>
          <p:cNvGraphicFramePr>
            <a:graphicFrameLocks/>
          </p:cNvGraphicFramePr>
          <p:nvPr>
            <p:extLst>
              <p:ext uri="{D42A27DB-BD31-4B8C-83A1-F6EECF244321}">
                <p14:modId xmlns:p14="http://schemas.microsoft.com/office/powerpoint/2010/main" val="3773379940"/>
              </p:ext>
            </p:extLst>
          </p:nvPr>
        </p:nvGraphicFramePr>
        <p:xfrm>
          <a:off x="1017432" y="1262130"/>
          <a:ext cx="4893972" cy="48682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14 Gráfico"/>
          <p:cNvGraphicFramePr>
            <a:graphicFrameLocks/>
          </p:cNvGraphicFramePr>
          <p:nvPr>
            <p:extLst>
              <p:ext uri="{D42A27DB-BD31-4B8C-83A1-F6EECF244321}">
                <p14:modId xmlns:p14="http://schemas.microsoft.com/office/powerpoint/2010/main" val="4124854843"/>
              </p:ext>
            </p:extLst>
          </p:nvPr>
        </p:nvGraphicFramePr>
        <p:xfrm>
          <a:off x="6568225" y="3068903"/>
          <a:ext cx="5331854" cy="293265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48690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597874" y="6462332"/>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sp>
        <p:nvSpPr>
          <p:cNvPr id="10" name="8 CuadroTexto"/>
          <p:cNvSpPr txBox="1"/>
          <p:nvPr/>
        </p:nvSpPr>
        <p:spPr>
          <a:xfrm>
            <a:off x="8023516" y="1303315"/>
            <a:ext cx="2936405" cy="1384995"/>
          </a:xfrm>
          <a:prstGeom prst="rect">
            <a:avLst/>
          </a:prstGeom>
          <a:noFill/>
        </p:spPr>
        <p:txBody>
          <a:bodyPr wrap="square">
            <a:spAutoFit/>
          </a:bodyPr>
          <a:lstStyle/>
          <a:p>
            <a:pPr algn="r" eaLnBrk="1" hangingPunct="1">
              <a:defRPr/>
            </a:pPr>
            <a:r>
              <a:rPr lang="es-CO" sz="1400" dirty="0">
                <a:latin typeface="+mn-lt"/>
              </a:rPr>
              <a:t>El </a:t>
            </a:r>
            <a:r>
              <a:rPr lang="es-CO" sz="1400" dirty="0"/>
              <a:t>9</a:t>
            </a:r>
            <a:r>
              <a:rPr lang="es-CO" sz="1400" dirty="0" smtClean="0">
                <a:latin typeface="+mn-lt"/>
              </a:rPr>
              <a:t>% </a:t>
            </a:r>
            <a:r>
              <a:rPr lang="es-CO" sz="1400" dirty="0">
                <a:latin typeface="+mn-lt"/>
              </a:rPr>
              <a:t>de  los comparendos impuestos se realizaron en la calle 30, otras vías donde se impusieron comparendos fueron la </a:t>
            </a:r>
            <a:r>
              <a:rPr lang="es-CO" sz="1400" dirty="0" smtClean="0">
                <a:latin typeface="+mn-lt"/>
              </a:rPr>
              <a:t>Circunvalar </a:t>
            </a:r>
            <a:r>
              <a:rPr lang="es-CO" sz="1400" dirty="0">
                <a:latin typeface="+mn-lt"/>
              </a:rPr>
              <a:t>con el </a:t>
            </a:r>
            <a:r>
              <a:rPr lang="es-CO" sz="1400" dirty="0"/>
              <a:t>8</a:t>
            </a:r>
            <a:r>
              <a:rPr lang="es-CO" sz="1400" dirty="0" smtClean="0">
                <a:latin typeface="+mn-lt"/>
              </a:rPr>
              <a:t>% </a:t>
            </a:r>
            <a:r>
              <a:rPr lang="es-CO" sz="1400" dirty="0">
                <a:latin typeface="+mn-lt"/>
              </a:rPr>
              <a:t>del total impuesto y la </a:t>
            </a:r>
            <a:r>
              <a:rPr lang="es-CO" sz="1400" dirty="0" smtClean="0"/>
              <a:t>Murillo</a:t>
            </a:r>
            <a:r>
              <a:rPr lang="es-CO" sz="1400" dirty="0" smtClean="0">
                <a:latin typeface="+mn-lt"/>
              </a:rPr>
              <a:t> </a:t>
            </a:r>
            <a:r>
              <a:rPr lang="es-CO" sz="1400" dirty="0">
                <a:latin typeface="+mn-lt"/>
              </a:rPr>
              <a:t>con el </a:t>
            </a:r>
            <a:r>
              <a:rPr lang="es-CO" sz="1400" dirty="0"/>
              <a:t>7</a:t>
            </a:r>
            <a:r>
              <a:rPr lang="es-CO" sz="1400" dirty="0" smtClean="0">
                <a:latin typeface="+mn-lt"/>
              </a:rPr>
              <a:t>% </a:t>
            </a:r>
            <a:r>
              <a:rPr lang="es-CO" sz="1400" dirty="0">
                <a:latin typeface="+mn-lt"/>
              </a:rPr>
              <a:t>del total impuesto aproximadamente</a:t>
            </a:r>
            <a:endParaRPr lang="es-ES" sz="1400" dirty="0">
              <a:latin typeface="+mn-lt"/>
            </a:endParaRPr>
          </a:p>
        </p:txBody>
      </p:sp>
      <p:graphicFrame>
        <p:nvGraphicFramePr>
          <p:cNvPr id="5" name="7 Gráfico"/>
          <p:cNvGraphicFramePr>
            <a:graphicFrameLocks/>
          </p:cNvGraphicFramePr>
          <p:nvPr>
            <p:extLst>
              <p:ext uri="{D42A27DB-BD31-4B8C-83A1-F6EECF244321}">
                <p14:modId xmlns:p14="http://schemas.microsoft.com/office/powerpoint/2010/main" val="811595057"/>
              </p:ext>
            </p:extLst>
          </p:nvPr>
        </p:nvGraphicFramePr>
        <p:xfrm>
          <a:off x="1043189" y="1197735"/>
          <a:ext cx="10148552" cy="49712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579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610753" y="6462332"/>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9" name="Gráfico 8"/>
          <p:cNvGraphicFramePr>
            <a:graphicFrameLocks/>
          </p:cNvGraphicFramePr>
          <p:nvPr>
            <p:extLst>
              <p:ext uri="{D42A27DB-BD31-4B8C-83A1-F6EECF244321}">
                <p14:modId xmlns:p14="http://schemas.microsoft.com/office/powerpoint/2010/main" val="1690241118"/>
              </p:ext>
            </p:extLst>
          </p:nvPr>
        </p:nvGraphicFramePr>
        <p:xfrm>
          <a:off x="6555346" y="1426334"/>
          <a:ext cx="4829578" cy="43562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15 Gráfico"/>
          <p:cNvGraphicFramePr>
            <a:graphicFrameLocks/>
          </p:cNvGraphicFramePr>
          <p:nvPr>
            <p:extLst>
              <p:ext uri="{D42A27DB-BD31-4B8C-83A1-F6EECF244321}">
                <p14:modId xmlns:p14="http://schemas.microsoft.com/office/powerpoint/2010/main" val="1605888039"/>
              </p:ext>
            </p:extLst>
          </p:nvPr>
        </p:nvGraphicFramePr>
        <p:xfrm>
          <a:off x="1146218" y="1326524"/>
          <a:ext cx="4662154" cy="480382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1552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Rectángulo"/>
          <p:cNvSpPr/>
          <p:nvPr/>
        </p:nvSpPr>
        <p:spPr>
          <a:xfrm>
            <a:off x="-1623632" y="6462332"/>
            <a:ext cx="9744075" cy="600164"/>
          </a:xfrm>
          <a:prstGeom prst="rect">
            <a:avLst/>
          </a:prstGeom>
        </p:spPr>
        <p:txBody>
          <a:bodyPr>
            <a:spAutoFit/>
          </a:bodyPr>
          <a:lstStyle/>
          <a:p>
            <a:pPr algn="ctr" eaLnBrk="1" hangingPunct="1">
              <a:defRPr/>
            </a:pPr>
            <a:endParaRPr lang="es-CO" sz="1100" b="1" dirty="0">
              <a:solidFill>
                <a:schemeClr val="tx1"/>
              </a:solidFill>
            </a:endParaRPr>
          </a:p>
          <a:p>
            <a:pPr algn="ctr" eaLnBrk="1" hangingPunct="1">
              <a:defRPr/>
            </a:pPr>
            <a:r>
              <a:rPr lang="es-CO" sz="1100" b="1" dirty="0">
                <a:solidFill>
                  <a:schemeClr val="tx1"/>
                </a:solidFill>
              </a:rPr>
              <a:t>Fuente: Comparendos digitados en sistema </a:t>
            </a:r>
            <a:r>
              <a:rPr lang="es-CO" sz="1100" b="1" dirty="0" smtClean="0"/>
              <a:t>Septiembre</a:t>
            </a:r>
            <a:r>
              <a:rPr lang="es-CO" sz="1100" b="1" dirty="0" smtClean="0"/>
              <a:t> 30</a:t>
            </a:r>
            <a:r>
              <a:rPr lang="es-CO" sz="1100" b="1" dirty="0" smtClean="0">
                <a:solidFill>
                  <a:schemeClr val="tx1"/>
                </a:solidFill>
              </a:rPr>
              <a:t> </a:t>
            </a:r>
            <a:r>
              <a:rPr lang="es-CO" sz="1100" b="1" dirty="0">
                <a:solidFill>
                  <a:schemeClr val="tx1"/>
                </a:solidFill>
              </a:rPr>
              <a:t>de </a:t>
            </a:r>
            <a:r>
              <a:rPr lang="es-CO" sz="1100" b="1" dirty="0" smtClean="0">
                <a:solidFill>
                  <a:schemeClr val="tx1"/>
                </a:solidFill>
              </a:rPr>
              <a:t>2018. </a:t>
            </a:r>
            <a:r>
              <a:rPr lang="es-CO" sz="1100" b="1" dirty="0">
                <a:solidFill>
                  <a:schemeClr val="tx1"/>
                </a:solidFill>
              </a:rPr>
              <a:t>Información preliminar y sujeta a cambios</a:t>
            </a:r>
          </a:p>
          <a:p>
            <a:pPr algn="ctr" eaLnBrk="1" hangingPunct="1">
              <a:defRPr/>
            </a:pPr>
            <a:endParaRPr lang="es-ES" sz="1100" dirty="0"/>
          </a:p>
        </p:txBody>
      </p:sp>
      <p:graphicFrame>
        <p:nvGraphicFramePr>
          <p:cNvPr id="5" name="16 Gráfico"/>
          <p:cNvGraphicFramePr>
            <a:graphicFrameLocks/>
          </p:cNvGraphicFramePr>
          <p:nvPr>
            <p:extLst>
              <p:ext uri="{D42A27DB-BD31-4B8C-83A1-F6EECF244321}">
                <p14:modId xmlns:p14="http://schemas.microsoft.com/office/powerpoint/2010/main" val="3745924244"/>
              </p:ext>
            </p:extLst>
          </p:nvPr>
        </p:nvGraphicFramePr>
        <p:xfrm>
          <a:off x="1056069" y="1262131"/>
          <a:ext cx="9697790" cy="48038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9942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TotalTime>
  <Words>329</Words>
  <Application>Microsoft Office PowerPoint</Application>
  <PresentationFormat>Panorámica</PresentationFormat>
  <Paragraphs>36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   REGULACION Y CONTROL SEPTIEMBRE 2018</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David Romero</dc:creator>
  <cp:lastModifiedBy>Lex Chapman</cp:lastModifiedBy>
  <cp:revision>35</cp:revision>
  <dcterms:created xsi:type="dcterms:W3CDTF">2017-01-18T14:57:02Z</dcterms:created>
  <dcterms:modified xsi:type="dcterms:W3CDTF">2018-10-18T21:20:45Z</dcterms:modified>
</cp:coreProperties>
</file>