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6" r:id="rId2"/>
    <p:sldId id="257" r:id="rId3"/>
    <p:sldId id="258" r:id="rId4"/>
    <p:sldId id="259" r:id="rId5"/>
    <p:sldId id="260" r:id="rId6"/>
    <p:sldId id="261" r:id="rId7"/>
    <p:sldId id="262" r:id="rId8"/>
    <p:sldId id="265" r:id="rId9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87" d="100"/>
          <a:sy n="87" d="100"/>
        </p:scale>
        <p:origin x="9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49F3B1-9A5A-4B3B-A283-06B50AB66E48}" type="datetimeFigureOut">
              <a:rPr lang="es-CO" smtClean="0"/>
              <a:t>3/10/2023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66FEFF-FBC9-4A9D-866C-50E2CC35EC5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31618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AADE1A-3F14-47A1-85A5-C1600B78C5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07E0E3D-DBB6-4FF1-A115-7669660675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74D35B3-3AAC-404D-8EE5-43812C8DE0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29B91-A1AA-42FB-B2FF-6F3CAFA2913B}" type="datetimeFigureOut">
              <a:rPr lang="es-CO" smtClean="0"/>
              <a:t>3/10/2023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ED535D1-8412-44D0-9736-C2E3CD302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DD34B5D-88D0-4EFA-AD55-4F66D8E1A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BDBE2-0991-4426-B17B-87AAD6F1CC5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69162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AE8B75-A455-4B5C-B9B6-8658303329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DE4F5248-B44B-4D8B-83B3-DB916B8C33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B2CB92A-8E83-4B99-A8F2-5C8855A03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29B91-A1AA-42FB-B2FF-6F3CAFA2913B}" type="datetimeFigureOut">
              <a:rPr lang="es-CO" smtClean="0"/>
              <a:t>3/10/2023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E0423D9-D214-43D3-96EC-F3AB548EE5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45C8394-4108-4A7E-B365-0D6A56E0C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BDBE2-0991-4426-B17B-87AAD6F1CC5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00203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C8C6A8C1-E97A-4DF1-9698-1BA6A97584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DB9639C-20D5-4678-8D4F-C2A2F9151E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DC0906B-CF2D-40FE-8E33-BD523736D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29B91-A1AA-42FB-B2FF-6F3CAFA2913B}" type="datetimeFigureOut">
              <a:rPr lang="es-CO" smtClean="0"/>
              <a:t>3/10/2023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6C2B60F-E47F-4341-8477-84BE00880F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EC2F62A-2FF2-4598-98CC-5BC1D41CD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BDBE2-0991-4426-B17B-87AAD6F1CC5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93780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753973-C88B-463B-A04E-ECC19EF95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8BBEFBA-A049-4351-99ED-9BA8D424FC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822BDEA-7953-43AF-B197-6BB1C878C6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29B91-A1AA-42FB-B2FF-6F3CAFA2913B}" type="datetimeFigureOut">
              <a:rPr lang="es-CO" smtClean="0"/>
              <a:t>3/10/2023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BE94EF3-6FF9-4846-813A-40FB87510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3B73045-0224-460E-BE2F-0A2A5BA45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BDBE2-0991-4426-B17B-87AAD6F1CC5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39831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790116-0F55-485D-A358-1D0AFF5510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D662472-192A-42C4-BF2B-3B74BA1C17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5A594EF-C057-4BCD-BCB3-7C4BA13BC2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29B91-A1AA-42FB-B2FF-6F3CAFA2913B}" type="datetimeFigureOut">
              <a:rPr lang="es-CO" smtClean="0"/>
              <a:t>3/10/2023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E21A4B2-FE43-4B7A-8B8F-51D76D8176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C2CEFC4-1009-466B-8BA4-1BCBA977D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BDBE2-0991-4426-B17B-87AAD6F1CC5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11925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CE41982-F567-4733-B1DB-13835140E5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38D3960-825D-48FB-9A5D-4C08F10653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E6585F4-2324-46B7-BB02-CE206B71B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E11A1FB-ACB9-48DF-9151-C22E78874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29B91-A1AA-42FB-B2FF-6F3CAFA2913B}" type="datetimeFigureOut">
              <a:rPr lang="es-CO" smtClean="0"/>
              <a:t>3/10/2023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909D570-AEA7-4729-B843-212590DE01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E4AFB96-9CDB-469A-B6E5-8681CBDDC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BDBE2-0991-4426-B17B-87AAD6F1CC5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42909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0E065F9-194B-41A3-8947-B167343C92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7B5352A-5A4A-4D18-B342-DF2C9CAF3A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9773527-8906-435B-8946-578AE45D40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CEB9886C-D529-49F4-B5F4-8A9FBE7E9F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CF8D941B-2AA5-4313-8970-5010A96939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DDFAE339-C45F-4F0D-8E82-C3D767B485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29B91-A1AA-42FB-B2FF-6F3CAFA2913B}" type="datetimeFigureOut">
              <a:rPr lang="es-CO" smtClean="0"/>
              <a:t>3/10/2023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C5512280-5C36-4C85-9543-DEEAF5075A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71054922-1679-4D87-B5BA-C0C6D306CC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BDBE2-0991-4426-B17B-87AAD6F1CC5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22798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4096AA7-3E2F-4FD1-B1A8-BAEE477A04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BE50405C-3E66-49D6-BA38-48EDEBCAD5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29B91-A1AA-42FB-B2FF-6F3CAFA2913B}" type="datetimeFigureOut">
              <a:rPr lang="es-CO" smtClean="0"/>
              <a:t>3/10/2023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3A6966E-AC9C-4905-A19B-8A3C19CCB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1BA8E4E-CEFD-48F2-8517-DFDE65D51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BDBE2-0991-4426-B17B-87AAD6F1CC5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0915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691D56FB-DB72-461D-8155-B0ED9BEAF0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29B91-A1AA-42FB-B2FF-6F3CAFA2913B}" type="datetimeFigureOut">
              <a:rPr lang="es-CO" smtClean="0"/>
              <a:t>3/10/2023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3417376F-8E69-439A-8807-7BF558BA3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64BD8DB-A262-40B4-9CC0-2598A2E60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BDBE2-0991-4426-B17B-87AAD6F1CC5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76350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7A7688-DBD8-4E23-8AC0-A2FE78FD78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5B77591-BF23-4987-88FF-1385FA46AE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60E7A8-B1D3-4FD3-B551-F0FC3E0AA7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E7FFA9E-C8FF-415E-A3A7-AFDBCBB71C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29B91-A1AA-42FB-B2FF-6F3CAFA2913B}" type="datetimeFigureOut">
              <a:rPr lang="es-CO" smtClean="0"/>
              <a:t>3/10/2023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41EB8C7-A80E-4D3C-96B4-122937B1B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9011892-69D6-4FDD-8771-0B4D2DAFD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BDBE2-0991-4426-B17B-87AAD6F1CC5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19323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51399BB-E817-42DD-91DC-DE3F340A2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FDA786B5-77C5-4CD7-A151-C098AA6E7A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D506A75-E18D-4D66-A2AE-79FC393297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38CC63C-47B6-4456-8D84-128C1A29F5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29B91-A1AA-42FB-B2FF-6F3CAFA2913B}" type="datetimeFigureOut">
              <a:rPr lang="es-CO" smtClean="0"/>
              <a:t>3/10/2023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E06890-7500-452C-83F0-D3AE5C807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6317C62-B615-4714-9BBD-11DE5575FD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BDBE2-0991-4426-B17B-87AAD6F1CC5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5718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AD2A225-D782-498F-B173-E88F0360F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DFEB9C1-FFB8-4834-AF05-3C2646E782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7D0390D-78BA-4B14-8CAC-5B89DF419D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29B91-A1AA-42FB-B2FF-6F3CAFA2913B}" type="datetimeFigureOut">
              <a:rPr lang="es-CO" smtClean="0"/>
              <a:t>3/10/2023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6898B36-FCCB-4778-BE9A-A857709BAC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DC1F05D-90C9-4F99-9E81-ED9018E990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4BDBE2-0991-4426-B17B-87AAD6F1CC5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56052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C85D68-EF6B-0976-3956-8664FAA14C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5586" y="220338"/>
            <a:ext cx="7249098" cy="1021378"/>
          </a:xfrm>
        </p:spPr>
        <p:txBody>
          <a:bodyPr>
            <a:normAutofit fontScale="90000"/>
          </a:bodyPr>
          <a:lstStyle/>
          <a:p>
            <a:pPr algn="ctr"/>
            <a:r>
              <a:rPr lang="es-419" dirty="0"/>
              <a:t>1.4.6.  Organigrama de la entidad</a:t>
            </a:r>
            <a:endParaRPr lang="es-CO" dirty="0"/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96C82C6C-2C8A-D4C6-73A9-A6445F2191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3557" y="1241715"/>
            <a:ext cx="11314323" cy="4916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6959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ángulo 92">
            <a:extLst>
              <a:ext uri="{FF2B5EF4-FFF2-40B4-BE49-F238E27FC236}">
                <a16:creationId xmlns:a16="http://schemas.microsoft.com/office/drawing/2014/main" id="{445A44AE-68D2-400B-A4DC-350D1F10CF1C}"/>
              </a:ext>
            </a:extLst>
          </p:cNvPr>
          <p:cNvSpPr/>
          <p:nvPr/>
        </p:nvSpPr>
        <p:spPr>
          <a:xfrm>
            <a:off x="1003908" y="2744558"/>
            <a:ext cx="11188092" cy="3968475"/>
          </a:xfrm>
          <a:prstGeom prst="rect">
            <a:avLst/>
          </a:prstGeom>
          <a:noFill/>
          <a:ln w="28575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AB9C5F63-A9CA-4AA6-9A98-080773DBB3EE}"/>
              </a:ext>
            </a:extLst>
          </p:cNvPr>
          <p:cNvSpPr/>
          <p:nvPr/>
        </p:nvSpPr>
        <p:spPr>
          <a:xfrm>
            <a:off x="1001961" y="1494079"/>
            <a:ext cx="11188092" cy="1139723"/>
          </a:xfrm>
          <a:prstGeom prst="rect">
            <a:avLst/>
          </a:prstGeom>
          <a:solidFill>
            <a:schemeClr val="accent1">
              <a:lumMod val="60000"/>
              <a:lumOff val="40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800" dirty="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9703C89B-96FA-4A06-801A-C6A1B32019E0}"/>
              </a:ext>
            </a:extLst>
          </p:cNvPr>
          <p:cNvSpPr/>
          <p:nvPr/>
        </p:nvSpPr>
        <p:spPr>
          <a:xfrm>
            <a:off x="1003908" y="415999"/>
            <a:ext cx="11188092" cy="990834"/>
          </a:xfrm>
          <a:prstGeom prst="rect">
            <a:avLst/>
          </a:prstGeom>
          <a:solidFill>
            <a:schemeClr val="accent1">
              <a:lumMod val="7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800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618332BD-3202-46ED-8BE2-F84AA88086C3}"/>
              </a:ext>
            </a:extLst>
          </p:cNvPr>
          <p:cNvSpPr txBox="1"/>
          <p:nvPr/>
        </p:nvSpPr>
        <p:spPr>
          <a:xfrm>
            <a:off x="5716785" y="616950"/>
            <a:ext cx="1995843" cy="57708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050" b="1" dirty="0"/>
              <a:t>Secretaria de Despacho</a:t>
            </a:r>
          </a:p>
          <a:p>
            <a:pPr algn="ctr"/>
            <a:r>
              <a:rPr lang="es-MX" sz="1050" dirty="0"/>
              <a:t> Sandra Milena Herrera Jiménez</a:t>
            </a:r>
          </a:p>
          <a:p>
            <a:pPr algn="ctr"/>
            <a:r>
              <a:rPr lang="es-MX" sz="1050" dirty="0"/>
              <a:t>Co 020     Gr 05</a:t>
            </a:r>
            <a:endParaRPr lang="es-CO" sz="1050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4D266FBE-B9E5-4DF5-950F-AFA25DF782EB}"/>
              </a:ext>
            </a:extLst>
          </p:cNvPr>
          <p:cNvSpPr txBox="1"/>
          <p:nvPr/>
        </p:nvSpPr>
        <p:spPr>
          <a:xfrm>
            <a:off x="0" y="774685"/>
            <a:ext cx="74874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50" b="1" dirty="0"/>
              <a:t>Secretaria de Despacho</a:t>
            </a:r>
            <a:endParaRPr lang="es-CO" sz="1050" b="1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06EA88E7-FDEA-45B7-809E-FA354DC11DB3}"/>
              </a:ext>
            </a:extLst>
          </p:cNvPr>
          <p:cNvSpPr txBox="1"/>
          <p:nvPr/>
        </p:nvSpPr>
        <p:spPr>
          <a:xfrm>
            <a:off x="-34721" y="1938927"/>
            <a:ext cx="102704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>
              <a:defRPr sz="1050" b="1"/>
            </a:lvl1pPr>
          </a:lstStyle>
          <a:p>
            <a:r>
              <a:rPr lang="es-MX" dirty="0"/>
              <a:t>Jefes de Oficina</a:t>
            </a:r>
            <a:endParaRPr lang="es-CO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234144C1-6E90-4007-B465-415DFA3CFDBB}"/>
              </a:ext>
            </a:extLst>
          </p:cNvPr>
          <p:cNvSpPr txBox="1"/>
          <p:nvPr/>
        </p:nvSpPr>
        <p:spPr>
          <a:xfrm>
            <a:off x="1174954" y="1936250"/>
            <a:ext cx="1219201" cy="46166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/>
              <a:t>Gestión de transito </a:t>
            </a:r>
          </a:p>
          <a:p>
            <a:pPr algn="ctr"/>
            <a:r>
              <a:rPr lang="es-MX" sz="800" dirty="0"/>
              <a:t>Marlown Gabriel Alcaraz Co 006     Gr 03 </a:t>
            </a:r>
            <a:endParaRPr lang="es-CO" sz="800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9C5A43F5-B366-41AF-972C-63F99F6A66B8}"/>
              </a:ext>
            </a:extLst>
          </p:cNvPr>
          <p:cNvSpPr txBox="1"/>
          <p:nvPr/>
        </p:nvSpPr>
        <p:spPr>
          <a:xfrm>
            <a:off x="2857234" y="1936250"/>
            <a:ext cx="1422255" cy="46166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/>
              <a:t>Control operativo de tránsito </a:t>
            </a:r>
            <a:r>
              <a:rPr lang="es-MX" sz="800" dirty="0"/>
              <a:t>Jaime Eduardo Niño Flores </a:t>
            </a:r>
          </a:p>
          <a:p>
            <a:pPr algn="ctr"/>
            <a:r>
              <a:rPr lang="es-MX" sz="800" dirty="0"/>
              <a:t>Co 006     Gr 03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4CA24B55-F7E8-4E43-A6F2-8F51D6829AC3}"/>
              </a:ext>
            </a:extLst>
          </p:cNvPr>
          <p:cNvSpPr txBox="1"/>
          <p:nvPr/>
        </p:nvSpPr>
        <p:spPr>
          <a:xfrm>
            <a:off x="4570708" y="1938927"/>
            <a:ext cx="1929688" cy="46166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/>
              <a:t>Educación y cultura para la seguridad vial   </a:t>
            </a:r>
            <a:r>
              <a:rPr lang="es-MX" sz="800" dirty="0"/>
              <a:t>Mónica Moreno Londoño </a:t>
            </a:r>
          </a:p>
          <a:p>
            <a:pPr algn="ctr"/>
            <a:r>
              <a:rPr lang="es-MX" sz="800" dirty="0"/>
              <a:t>Co 006     Gr 03</a:t>
            </a:r>
            <a:endParaRPr lang="es-CO" sz="800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8D48599C-33C3-498C-9A0D-815A6C85B4E2}"/>
              </a:ext>
            </a:extLst>
          </p:cNvPr>
          <p:cNvSpPr txBox="1"/>
          <p:nvPr/>
        </p:nvSpPr>
        <p:spPr>
          <a:xfrm>
            <a:off x="7001587" y="1936250"/>
            <a:ext cx="1671486" cy="46166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/>
              <a:t>Gestión estratégica e institucional</a:t>
            </a:r>
          </a:p>
          <a:p>
            <a:pPr algn="ctr"/>
            <a:r>
              <a:rPr lang="es-MX" sz="800" dirty="0"/>
              <a:t>Eucarias Antilia Navarro Manzur </a:t>
            </a:r>
          </a:p>
          <a:p>
            <a:pPr algn="ctr"/>
            <a:r>
              <a:rPr lang="es-MX" sz="800" dirty="0"/>
              <a:t>Co 006     Gr 03</a:t>
            </a:r>
            <a:endParaRPr lang="es-CO" sz="800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94010B15-DD0B-425A-A13B-D63C3EB3C7B4}"/>
              </a:ext>
            </a:extLst>
          </p:cNvPr>
          <p:cNvSpPr txBox="1"/>
          <p:nvPr/>
        </p:nvSpPr>
        <p:spPr>
          <a:xfrm>
            <a:off x="8974392" y="1936250"/>
            <a:ext cx="1309132" cy="46166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/>
              <a:t>Registro de transito </a:t>
            </a:r>
          </a:p>
          <a:p>
            <a:pPr algn="ctr"/>
            <a:r>
              <a:rPr lang="es-MX" sz="800" dirty="0"/>
              <a:t>Ivon de león Medina</a:t>
            </a:r>
          </a:p>
          <a:p>
            <a:pPr algn="ctr"/>
            <a:r>
              <a:rPr lang="es-MX" sz="800" dirty="0"/>
              <a:t>Co 006     Gr 03 </a:t>
            </a:r>
            <a:endParaRPr lang="es-CO" sz="800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D8B97FAF-0BE2-478D-B8D2-B67616376A4F}"/>
              </a:ext>
            </a:extLst>
          </p:cNvPr>
          <p:cNvSpPr txBox="1"/>
          <p:nvPr/>
        </p:nvSpPr>
        <p:spPr>
          <a:xfrm>
            <a:off x="10456606" y="1936250"/>
            <a:ext cx="1562310" cy="46166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/>
              <a:t>Procesos contravencionales </a:t>
            </a:r>
          </a:p>
          <a:p>
            <a:pPr algn="ctr"/>
            <a:r>
              <a:rPr lang="es-MX" sz="800" dirty="0"/>
              <a:t>Otilia del Carmen Ordoñez Pérez</a:t>
            </a:r>
          </a:p>
          <a:p>
            <a:pPr algn="ctr"/>
            <a:r>
              <a:rPr lang="es-MX" sz="800" dirty="0"/>
              <a:t>Co 006     Gr 03 </a:t>
            </a:r>
            <a:endParaRPr lang="es-CO" sz="800" dirty="0"/>
          </a:p>
        </p:txBody>
      </p:sp>
      <p:cxnSp>
        <p:nvCxnSpPr>
          <p:cNvPr id="15" name="Conector recto 14">
            <a:extLst>
              <a:ext uri="{FF2B5EF4-FFF2-40B4-BE49-F238E27FC236}">
                <a16:creationId xmlns:a16="http://schemas.microsoft.com/office/drawing/2014/main" id="{9185CA40-71CB-45CF-A769-3B3FC91E98DC}"/>
              </a:ext>
            </a:extLst>
          </p:cNvPr>
          <p:cNvCxnSpPr>
            <a:cxnSpLocks/>
          </p:cNvCxnSpPr>
          <p:nvPr/>
        </p:nvCxnSpPr>
        <p:spPr>
          <a:xfrm>
            <a:off x="1784555" y="1859306"/>
            <a:ext cx="9403537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04F42151-3817-45CB-8148-CF498938156B}"/>
              </a:ext>
            </a:extLst>
          </p:cNvPr>
          <p:cNvCxnSpPr>
            <a:endCxn id="5" idx="0"/>
          </p:cNvCxnSpPr>
          <p:nvPr/>
        </p:nvCxnSpPr>
        <p:spPr>
          <a:xfrm>
            <a:off x="1784554" y="1859306"/>
            <a:ext cx="1" cy="7694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19">
            <a:extLst>
              <a:ext uri="{FF2B5EF4-FFF2-40B4-BE49-F238E27FC236}">
                <a16:creationId xmlns:a16="http://schemas.microsoft.com/office/drawing/2014/main" id="{CE0F302E-60F6-4D47-8EE2-4EA657F436CB}"/>
              </a:ext>
            </a:extLst>
          </p:cNvPr>
          <p:cNvCxnSpPr/>
          <p:nvPr/>
        </p:nvCxnSpPr>
        <p:spPr>
          <a:xfrm>
            <a:off x="3559228" y="1859305"/>
            <a:ext cx="1" cy="7694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22820FA7-CF80-47CC-9299-7B14361DC34A}"/>
              </a:ext>
            </a:extLst>
          </p:cNvPr>
          <p:cNvCxnSpPr/>
          <p:nvPr/>
        </p:nvCxnSpPr>
        <p:spPr>
          <a:xfrm>
            <a:off x="5535552" y="1864154"/>
            <a:ext cx="1" cy="7694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21">
            <a:extLst>
              <a:ext uri="{FF2B5EF4-FFF2-40B4-BE49-F238E27FC236}">
                <a16:creationId xmlns:a16="http://schemas.microsoft.com/office/drawing/2014/main" id="{A024A184-F703-4776-AD40-D26DCFFC2A03}"/>
              </a:ext>
            </a:extLst>
          </p:cNvPr>
          <p:cNvCxnSpPr/>
          <p:nvPr/>
        </p:nvCxnSpPr>
        <p:spPr>
          <a:xfrm>
            <a:off x="7837330" y="1859305"/>
            <a:ext cx="1" cy="7694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22">
            <a:extLst>
              <a:ext uri="{FF2B5EF4-FFF2-40B4-BE49-F238E27FC236}">
                <a16:creationId xmlns:a16="http://schemas.microsoft.com/office/drawing/2014/main" id="{05B3C822-6805-4CFF-88D7-D5CCA91EC48D}"/>
              </a:ext>
            </a:extLst>
          </p:cNvPr>
          <p:cNvCxnSpPr/>
          <p:nvPr/>
        </p:nvCxnSpPr>
        <p:spPr>
          <a:xfrm>
            <a:off x="9628957" y="1854458"/>
            <a:ext cx="1" cy="7694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>
            <a:extLst>
              <a:ext uri="{FF2B5EF4-FFF2-40B4-BE49-F238E27FC236}">
                <a16:creationId xmlns:a16="http://schemas.microsoft.com/office/drawing/2014/main" id="{356C8E0C-7806-4DE2-9538-885DBAF10DD9}"/>
              </a:ext>
            </a:extLst>
          </p:cNvPr>
          <p:cNvCxnSpPr/>
          <p:nvPr/>
        </p:nvCxnSpPr>
        <p:spPr>
          <a:xfrm>
            <a:off x="11188091" y="1854458"/>
            <a:ext cx="1" cy="7694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24">
            <a:extLst>
              <a:ext uri="{FF2B5EF4-FFF2-40B4-BE49-F238E27FC236}">
                <a16:creationId xmlns:a16="http://schemas.microsoft.com/office/drawing/2014/main" id="{7D96F95E-E763-4482-9F4B-6DC44AD18662}"/>
              </a:ext>
            </a:extLst>
          </p:cNvPr>
          <p:cNvCxnSpPr>
            <a:cxnSpLocks/>
          </p:cNvCxnSpPr>
          <p:nvPr/>
        </p:nvCxnSpPr>
        <p:spPr>
          <a:xfrm>
            <a:off x="6705333" y="1684653"/>
            <a:ext cx="0" cy="16754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25">
            <a:extLst>
              <a:ext uri="{FF2B5EF4-FFF2-40B4-BE49-F238E27FC236}">
                <a16:creationId xmlns:a16="http://schemas.microsoft.com/office/drawing/2014/main" id="{11332ADC-5490-49C6-9BC6-F18FCC81A003}"/>
              </a:ext>
            </a:extLst>
          </p:cNvPr>
          <p:cNvCxnSpPr>
            <a:cxnSpLocks/>
          </p:cNvCxnSpPr>
          <p:nvPr/>
        </p:nvCxnSpPr>
        <p:spPr>
          <a:xfrm flipH="1">
            <a:off x="6700268" y="1192410"/>
            <a:ext cx="4800" cy="524461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uadroTexto 26">
            <a:extLst>
              <a:ext uri="{FF2B5EF4-FFF2-40B4-BE49-F238E27FC236}">
                <a16:creationId xmlns:a16="http://schemas.microsoft.com/office/drawing/2014/main" id="{5A669101-BA13-4D17-AD7F-494190401BB3}"/>
              </a:ext>
            </a:extLst>
          </p:cNvPr>
          <p:cNvSpPr txBox="1"/>
          <p:nvPr/>
        </p:nvSpPr>
        <p:spPr>
          <a:xfrm>
            <a:off x="5094920" y="3674295"/>
            <a:ext cx="1422255" cy="461665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/>
              <a:t>Asesor Comunicaciones </a:t>
            </a:r>
          </a:p>
          <a:p>
            <a:pPr algn="ctr"/>
            <a:r>
              <a:rPr lang="es-MX" sz="800" dirty="0"/>
              <a:t>María claudia Cuello Lascano Co 105     Gr 07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30FE6ED1-44A3-41A9-852A-FE5F88973FA9}"/>
              </a:ext>
            </a:extLst>
          </p:cNvPr>
          <p:cNvSpPr txBox="1"/>
          <p:nvPr/>
        </p:nvSpPr>
        <p:spPr>
          <a:xfrm>
            <a:off x="1324" y="4036039"/>
            <a:ext cx="887628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>
              <a:defRPr sz="1050" b="1"/>
            </a:lvl1pPr>
          </a:lstStyle>
          <a:p>
            <a:pPr algn="ctr"/>
            <a:r>
              <a:rPr lang="es-MX" dirty="0"/>
              <a:t>Asesorías y equipos de Despacho </a:t>
            </a:r>
            <a:endParaRPr lang="es-CO" dirty="0"/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5AD3F4F2-D53B-4215-8810-3898892E4C10}"/>
              </a:ext>
            </a:extLst>
          </p:cNvPr>
          <p:cNvSpPr txBox="1"/>
          <p:nvPr/>
        </p:nvSpPr>
        <p:spPr>
          <a:xfrm>
            <a:off x="6827991" y="3085741"/>
            <a:ext cx="1422255" cy="461665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/>
              <a:t>Asistente de Despacho </a:t>
            </a:r>
          </a:p>
          <a:p>
            <a:pPr algn="ctr"/>
            <a:r>
              <a:rPr lang="es-MX" sz="800" dirty="0"/>
              <a:t>Diana Ivonne Isaza Castillo </a:t>
            </a:r>
          </a:p>
          <a:p>
            <a:pPr algn="ctr"/>
            <a:r>
              <a:rPr lang="es-MX" sz="800" dirty="0"/>
              <a:t>Co 314     Gr 05</a:t>
            </a:r>
          </a:p>
        </p:txBody>
      </p:sp>
      <p:cxnSp>
        <p:nvCxnSpPr>
          <p:cNvPr id="37" name="Conector recto 36">
            <a:extLst>
              <a:ext uri="{FF2B5EF4-FFF2-40B4-BE49-F238E27FC236}">
                <a16:creationId xmlns:a16="http://schemas.microsoft.com/office/drawing/2014/main" id="{4C9F6417-22EC-41C5-9E70-AE653340307F}"/>
              </a:ext>
            </a:extLst>
          </p:cNvPr>
          <p:cNvCxnSpPr>
            <a:cxnSpLocks/>
          </p:cNvCxnSpPr>
          <p:nvPr/>
        </p:nvCxnSpPr>
        <p:spPr>
          <a:xfrm flipH="1" flipV="1">
            <a:off x="6517175" y="3901587"/>
            <a:ext cx="187892" cy="19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ángulo 38">
            <a:extLst>
              <a:ext uri="{FF2B5EF4-FFF2-40B4-BE49-F238E27FC236}">
                <a16:creationId xmlns:a16="http://schemas.microsoft.com/office/drawing/2014/main" id="{C52B67E7-F96F-4B20-89AC-D9545D6CA976}"/>
              </a:ext>
            </a:extLst>
          </p:cNvPr>
          <p:cNvSpPr/>
          <p:nvPr/>
        </p:nvSpPr>
        <p:spPr>
          <a:xfrm>
            <a:off x="1955409" y="3404382"/>
            <a:ext cx="2996255" cy="857407"/>
          </a:xfrm>
          <a:prstGeom prst="rect">
            <a:avLst/>
          </a:prstGeom>
          <a:noFill/>
          <a:ln w="28575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cxnSp>
        <p:nvCxnSpPr>
          <p:cNvPr id="40" name="Conector recto 39">
            <a:extLst>
              <a:ext uri="{FF2B5EF4-FFF2-40B4-BE49-F238E27FC236}">
                <a16:creationId xmlns:a16="http://schemas.microsoft.com/office/drawing/2014/main" id="{93C25FFD-D2B8-4A00-BE56-69AFC41B3EED}"/>
              </a:ext>
            </a:extLst>
          </p:cNvPr>
          <p:cNvCxnSpPr>
            <a:cxnSpLocks/>
            <a:stCxn id="27" idx="1"/>
          </p:cNvCxnSpPr>
          <p:nvPr/>
        </p:nvCxnSpPr>
        <p:spPr>
          <a:xfrm flipH="1">
            <a:off x="4951666" y="3905128"/>
            <a:ext cx="143254" cy="19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CuadroTexto 42">
            <a:extLst>
              <a:ext uri="{FF2B5EF4-FFF2-40B4-BE49-F238E27FC236}">
                <a16:creationId xmlns:a16="http://schemas.microsoft.com/office/drawing/2014/main" id="{0F0B7BCF-A12B-4B70-BFE2-BF16924E16ED}"/>
              </a:ext>
            </a:extLst>
          </p:cNvPr>
          <p:cNvSpPr txBox="1"/>
          <p:nvPr/>
        </p:nvSpPr>
        <p:spPr>
          <a:xfrm>
            <a:off x="1959990" y="3450268"/>
            <a:ext cx="30428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800" b="1" dirty="0"/>
              <a:t>Asesor</a:t>
            </a:r>
            <a:r>
              <a:rPr lang="es-MX" sz="800" dirty="0"/>
              <a:t> Ana Herrera Torres     Co 105   Gr 02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800" b="1" dirty="0"/>
              <a:t>Profesional</a:t>
            </a:r>
            <a:r>
              <a:rPr lang="es-MX" sz="800" dirty="0"/>
              <a:t>  Carla Meyer Bermúdez    Co 219  Gr 01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800" b="1" dirty="0"/>
              <a:t>Técnico</a:t>
            </a:r>
            <a:r>
              <a:rPr lang="es-MX" sz="800" dirty="0"/>
              <a:t> Malca de la torre Montes   Co 314  Gr 04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800" b="1" dirty="0"/>
              <a:t>Auxiliar Administrativo </a:t>
            </a:r>
            <a:r>
              <a:rPr lang="es-MX" sz="800" dirty="0"/>
              <a:t>Roger Esteban Henríquez   Co 407  Gr 02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800" b="1" dirty="0"/>
              <a:t>Contratista Profesional</a:t>
            </a:r>
            <a:r>
              <a:rPr lang="es-MX" sz="800" dirty="0"/>
              <a:t> Ana Gabriel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800" b="1" dirty="0"/>
              <a:t>Contratista a poyo a la gestión  </a:t>
            </a:r>
            <a:r>
              <a:rPr lang="es-MX" sz="800" dirty="0"/>
              <a:t>Andrés Osorio </a:t>
            </a:r>
          </a:p>
        </p:txBody>
      </p:sp>
      <p:cxnSp>
        <p:nvCxnSpPr>
          <p:cNvPr id="44" name="Conector recto 43">
            <a:extLst>
              <a:ext uri="{FF2B5EF4-FFF2-40B4-BE49-F238E27FC236}">
                <a16:creationId xmlns:a16="http://schemas.microsoft.com/office/drawing/2014/main" id="{E0CB9676-1CF9-4251-A4D9-1597435BDAD7}"/>
              </a:ext>
            </a:extLst>
          </p:cNvPr>
          <p:cNvCxnSpPr>
            <a:cxnSpLocks/>
            <a:stCxn id="30" idx="1"/>
          </p:cNvCxnSpPr>
          <p:nvPr/>
        </p:nvCxnSpPr>
        <p:spPr>
          <a:xfrm flipH="1">
            <a:off x="6714707" y="3316574"/>
            <a:ext cx="11328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CuadroTexto 44">
            <a:extLst>
              <a:ext uri="{FF2B5EF4-FFF2-40B4-BE49-F238E27FC236}">
                <a16:creationId xmlns:a16="http://schemas.microsoft.com/office/drawing/2014/main" id="{B1FBA48E-224C-486B-A3B7-0BAA5A8E2684}"/>
              </a:ext>
            </a:extLst>
          </p:cNvPr>
          <p:cNvSpPr txBox="1"/>
          <p:nvPr/>
        </p:nvSpPr>
        <p:spPr>
          <a:xfrm>
            <a:off x="6908678" y="4089829"/>
            <a:ext cx="1422255" cy="461665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/>
              <a:t>Asesor Legal</a:t>
            </a:r>
          </a:p>
          <a:p>
            <a:pPr algn="ctr"/>
            <a:r>
              <a:rPr lang="es-MX" sz="800" dirty="0"/>
              <a:t>Castor Manuel Lovera Castillo Co 105     Gr 07</a:t>
            </a:r>
          </a:p>
        </p:txBody>
      </p:sp>
      <p:cxnSp>
        <p:nvCxnSpPr>
          <p:cNvPr id="46" name="Conector recto 45">
            <a:extLst>
              <a:ext uri="{FF2B5EF4-FFF2-40B4-BE49-F238E27FC236}">
                <a16:creationId xmlns:a16="http://schemas.microsoft.com/office/drawing/2014/main" id="{C009C40D-E481-486B-AEFA-2276628C7D7E}"/>
              </a:ext>
            </a:extLst>
          </p:cNvPr>
          <p:cNvCxnSpPr>
            <a:cxnSpLocks/>
            <a:stCxn id="45" idx="1"/>
          </p:cNvCxnSpPr>
          <p:nvPr/>
        </p:nvCxnSpPr>
        <p:spPr>
          <a:xfrm flipH="1">
            <a:off x="6691618" y="4320662"/>
            <a:ext cx="21706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ector recto 46">
            <a:extLst>
              <a:ext uri="{FF2B5EF4-FFF2-40B4-BE49-F238E27FC236}">
                <a16:creationId xmlns:a16="http://schemas.microsoft.com/office/drawing/2014/main" id="{715FB5F1-33EF-4AF0-9161-8605EB4C1769}"/>
              </a:ext>
            </a:extLst>
          </p:cNvPr>
          <p:cNvCxnSpPr>
            <a:cxnSpLocks/>
            <a:stCxn id="52" idx="1"/>
            <a:endCxn id="45" idx="3"/>
          </p:cNvCxnSpPr>
          <p:nvPr/>
        </p:nvCxnSpPr>
        <p:spPr>
          <a:xfrm flipH="1" flipV="1">
            <a:off x="8330933" y="4320662"/>
            <a:ext cx="203345" cy="27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uadroTexto 50">
            <a:extLst>
              <a:ext uri="{FF2B5EF4-FFF2-40B4-BE49-F238E27FC236}">
                <a16:creationId xmlns:a16="http://schemas.microsoft.com/office/drawing/2014/main" id="{8EB57F01-1918-4080-8210-7D1C3FB1206E}"/>
              </a:ext>
            </a:extLst>
          </p:cNvPr>
          <p:cNvSpPr txBox="1"/>
          <p:nvPr/>
        </p:nvSpPr>
        <p:spPr>
          <a:xfrm>
            <a:off x="8533096" y="3839757"/>
            <a:ext cx="30428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800" b="1"/>
              <a:t>Asesor</a:t>
            </a:r>
            <a:r>
              <a:rPr lang="es-MX" sz="800"/>
              <a:t> Alex Cudriz España Co 105  Gr 01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800" b="1"/>
              <a:t>Técnico</a:t>
            </a:r>
            <a:r>
              <a:rPr lang="es-MX" sz="800"/>
              <a:t> Gilda Coronado Navarro Co 314  Gr 01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800" b="1"/>
              <a:t>Técnico</a:t>
            </a:r>
            <a:r>
              <a:rPr lang="es-MX" sz="800"/>
              <a:t> Laura Cerchiaro Figueroa Co 314  Gr 04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800" b="1"/>
              <a:t>Técnico</a:t>
            </a:r>
            <a:r>
              <a:rPr lang="es-MX" sz="800"/>
              <a:t> Ciro Orozco Ayala Co 314  Gr 01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800" b="1"/>
              <a:t>Técnico </a:t>
            </a:r>
            <a:r>
              <a:rPr lang="es-MX" sz="800"/>
              <a:t>Liceth María Araujo Cera Co 314  Gr 01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800" b="1"/>
              <a:t>Técnico</a:t>
            </a:r>
            <a:r>
              <a:rPr lang="es-MX" sz="800"/>
              <a:t> Claudia Ariza Serrato Co 314  Gr 01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800" b="1"/>
              <a:t>Contratista Profesional</a:t>
            </a:r>
            <a:r>
              <a:rPr lang="es-MX" sz="800"/>
              <a:t> Breiner Gómez Cuadro</a:t>
            </a:r>
            <a:endParaRPr lang="es-MX" sz="800" dirty="0"/>
          </a:p>
        </p:txBody>
      </p:sp>
      <p:sp>
        <p:nvSpPr>
          <p:cNvPr id="52" name="Rectángulo 51">
            <a:extLst>
              <a:ext uri="{FF2B5EF4-FFF2-40B4-BE49-F238E27FC236}">
                <a16:creationId xmlns:a16="http://schemas.microsoft.com/office/drawing/2014/main" id="{66F84BCF-C824-4083-B719-B55CEACD2187}"/>
              </a:ext>
            </a:extLst>
          </p:cNvPr>
          <p:cNvSpPr/>
          <p:nvPr/>
        </p:nvSpPr>
        <p:spPr>
          <a:xfrm>
            <a:off x="8534278" y="3854740"/>
            <a:ext cx="3017447" cy="932399"/>
          </a:xfrm>
          <a:prstGeom prst="rect">
            <a:avLst/>
          </a:prstGeom>
          <a:noFill/>
          <a:ln w="28575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20EA7EB8-5E3A-48EC-9A8D-54F2F8E4F4B1}"/>
              </a:ext>
            </a:extLst>
          </p:cNvPr>
          <p:cNvSpPr txBox="1"/>
          <p:nvPr/>
        </p:nvSpPr>
        <p:spPr>
          <a:xfrm>
            <a:off x="5296287" y="4774860"/>
            <a:ext cx="1133860" cy="461665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/>
              <a:t>Asesor Mejoramiento </a:t>
            </a:r>
          </a:p>
          <a:p>
            <a:pPr algn="ctr"/>
            <a:r>
              <a:rPr lang="es-MX" sz="800" dirty="0"/>
              <a:t>Ana Saltarín Jimenes</a:t>
            </a:r>
          </a:p>
          <a:p>
            <a:pPr algn="ctr"/>
            <a:r>
              <a:rPr lang="es-MX" sz="800" dirty="0"/>
              <a:t> Co 105     Gr 06</a:t>
            </a:r>
          </a:p>
        </p:txBody>
      </p:sp>
      <p:cxnSp>
        <p:nvCxnSpPr>
          <p:cNvPr id="58" name="Conector recto 57">
            <a:extLst>
              <a:ext uri="{FF2B5EF4-FFF2-40B4-BE49-F238E27FC236}">
                <a16:creationId xmlns:a16="http://schemas.microsoft.com/office/drawing/2014/main" id="{E9E1C159-737C-42EA-B4DE-642F67803AD3}"/>
              </a:ext>
            </a:extLst>
          </p:cNvPr>
          <p:cNvCxnSpPr>
            <a:cxnSpLocks/>
            <a:endCxn id="57" idx="3"/>
          </p:cNvCxnSpPr>
          <p:nvPr/>
        </p:nvCxnSpPr>
        <p:spPr>
          <a:xfrm flipH="1">
            <a:off x="6430147" y="5005692"/>
            <a:ext cx="242950" cy="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ángulo 61">
            <a:extLst>
              <a:ext uri="{FF2B5EF4-FFF2-40B4-BE49-F238E27FC236}">
                <a16:creationId xmlns:a16="http://schemas.microsoft.com/office/drawing/2014/main" id="{EA76A3D5-DFE6-4E21-8DEB-0330C3ED5E81}"/>
              </a:ext>
            </a:extLst>
          </p:cNvPr>
          <p:cNvSpPr/>
          <p:nvPr/>
        </p:nvSpPr>
        <p:spPr>
          <a:xfrm>
            <a:off x="1959990" y="4657205"/>
            <a:ext cx="2979233" cy="683220"/>
          </a:xfrm>
          <a:prstGeom prst="rect">
            <a:avLst/>
          </a:prstGeom>
          <a:noFill/>
          <a:ln w="28575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64" name="CuadroTexto 63">
            <a:extLst>
              <a:ext uri="{FF2B5EF4-FFF2-40B4-BE49-F238E27FC236}">
                <a16:creationId xmlns:a16="http://schemas.microsoft.com/office/drawing/2014/main" id="{768A2492-4EA2-45F2-9C31-FD76F17D653E}"/>
              </a:ext>
            </a:extLst>
          </p:cNvPr>
          <p:cNvSpPr txBox="1"/>
          <p:nvPr/>
        </p:nvSpPr>
        <p:spPr>
          <a:xfrm>
            <a:off x="1936456" y="4657205"/>
            <a:ext cx="30428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800" b="1" dirty="0"/>
              <a:t>Asesor </a:t>
            </a:r>
            <a:r>
              <a:rPr lang="es-MX" sz="800" dirty="0"/>
              <a:t>Jorge Sierra Estrada    Co 105 Gr 01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800" b="1" dirty="0"/>
              <a:t>Profesional</a:t>
            </a:r>
            <a:r>
              <a:rPr lang="es-MX" sz="800" dirty="0"/>
              <a:t> Alejandro Gabriel Corrales Mendoza    Co 219  Gr 01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800" b="1" dirty="0"/>
              <a:t>Contratista Profesional </a:t>
            </a:r>
            <a:r>
              <a:rPr lang="es-MX" sz="800" dirty="0"/>
              <a:t>Malka Cárdenas Durango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800" b="1" dirty="0"/>
              <a:t>Contratista Profesional </a:t>
            </a:r>
            <a:r>
              <a:rPr lang="es-MX" sz="800" dirty="0"/>
              <a:t>Ernestina Rosa Cantillo García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800" b="1" dirty="0"/>
              <a:t>Contratista Profesional </a:t>
            </a:r>
            <a:r>
              <a:rPr lang="es-MX" sz="800" dirty="0"/>
              <a:t>Alfonso Diaz Llanos </a:t>
            </a:r>
          </a:p>
        </p:txBody>
      </p:sp>
      <p:cxnSp>
        <p:nvCxnSpPr>
          <p:cNvPr id="65" name="Conector recto 64">
            <a:extLst>
              <a:ext uri="{FF2B5EF4-FFF2-40B4-BE49-F238E27FC236}">
                <a16:creationId xmlns:a16="http://schemas.microsoft.com/office/drawing/2014/main" id="{84A8216C-A23E-4932-B66C-994BCBEA47A4}"/>
              </a:ext>
            </a:extLst>
          </p:cNvPr>
          <p:cNvCxnSpPr>
            <a:cxnSpLocks/>
            <a:stCxn id="57" idx="1"/>
            <a:endCxn id="62" idx="3"/>
          </p:cNvCxnSpPr>
          <p:nvPr/>
        </p:nvCxnSpPr>
        <p:spPr>
          <a:xfrm flipH="1" flipV="1">
            <a:off x="4939223" y="4998815"/>
            <a:ext cx="357064" cy="687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CuadroTexto 67">
            <a:extLst>
              <a:ext uri="{FF2B5EF4-FFF2-40B4-BE49-F238E27FC236}">
                <a16:creationId xmlns:a16="http://schemas.microsoft.com/office/drawing/2014/main" id="{4B9FFCB1-65B0-4819-90A2-0E9E35A8CF01}"/>
              </a:ext>
            </a:extLst>
          </p:cNvPr>
          <p:cNvSpPr txBox="1"/>
          <p:nvPr/>
        </p:nvSpPr>
        <p:spPr>
          <a:xfrm>
            <a:off x="6971591" y="5119107"/>
            <a:ext cx="1262065" cy="461665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/>
              <a:t>Asesor</a:t>
            </a:r>
          </a:p>
          <a:p>
            <a:pPr algn="ctr"/>
            <a:r>
              <a:rPr lang="es-MX" sz="800" dirty="0"/>
              <a:t>Martin Juvinao Martínez </a:t>
            </a:r>
          </a:p>
          <a:p>
            <a:pPr algn="ctr"/>
            <a:r>
              <a:rPr lang="es-MX" sz="800" dirty="0"/>
              <a:t>Co 105     Gr 06</a:t>
            </a:r>
          </a:p>
        </p:txBody>
      </p:sp>
      <p:cxnSp>
        <p:nvCxnSpPr>
          <p:cNvPr id="69" name="Conector recto 68">
            <a:extLst>
              <a:ext uri="{FF2B5EF4-FFF2-40B4-BE49-F238E27FC236}">
                <a16:creationId xmlns:a16="http://schemas.microsoft.com/office/drawing/2014/main" id="{CC8A21AD-67D5-4C95-8FA0-C1CF73221510}"/>
              </a:ext>
            </a:extLst>
          </p:cNvPr>
          <p:cNvCxnSpPr>
            <a:cxnSpLocks/>
            <a:stCxn id="68" idx="1"/>
          </p:cNvCxnSpPr>
          <p:nvPr/>
        </p:nvCxnSpPr>
        <p:spPr>
          <a:xfrm flipH="1">
            <a:off x="6690953" y="5349940"/>
            <a:ext cx="28063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CuadroTexto 70">
            <a:extLst>
              <a:ext uri="{FF2B5EF4-FFF2-40B4-BE49-F238E27FC236}">
                <a16:creationId xmlns:a16="http://schemas.microsoft.com/office/drawing/2014/main" id="{D9A1A10D-1E3E-4DCF-B3E2-585986B59FF1}"/>
              </a:ext>
            </a:extLst>
          </p:cNvPr>
          <p:cNvSpPr txBox="1"/>
          <p:nvPr/>
        </p:nvSpPr>
        <p:spPr>
          <a:xfrm>
            <a:off x="5143570" y="5560839"/>
            <a:ext cx="1356826" cy="461665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/>
              <a:t>Asesor</a:t>
            </a:r>
          </a:p>
          <a:p>
            <a:pPr algn="ctr"/>
            <a:r>
              <a:rPr lang="es-MX" sz="800" dirty="0"/>
              <a:t>Nicolle Sundheim González </a:t>
            </a:r>
          </a:p>
          <a:p>
            <a:pPr algn="ctr"/>
            <a:r>
              <a:rPr lang="es-MX" sz="800" dirty="0"/>
              <a:t>Co 105     Gr 06</a:t>
            </a:r>
          </a:p>
        </p:txBody>
      </p:sp>
      <p:cxnSp>
        <p:nvCxnSpPr>
          <p:cNvPr id="73" name="Conector recto 72">
            <a:extLst>
              <a:ext uri="{FF2B5EF4-FFF2-40B4-BE49-F238E27FC236}">
                <a16:creationId xmlns:a16="http://schemas.microsoft.com/office/drawing/2014/main" id="{8B1E7595-06CE-41C9-9161-928312B69928}"/>
              </a:ext>
            </a:extLst>
          </p:cNvPr>
          <p:cNvCxnSpPr>
            <a:cxnSpLocks/>
            <a:endCxn id="71" idx="3"/>
          </p:cNvCxnSpPr>
          <p:nvPr/>
        </p:nvCxnSpPr>
        <p:spPr>
          <a:xfrm flipH="1">
            <a:off x="6500396" y="5791672"/>
            <a:ext cx="19122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CuadroTexto 75">
            <a:extLst>
              <a:ext uri="{FF2B5EF4-FFF2-40B4-BE49-F238E27FC236}">
                <a16:creationId xmlns:a16="http://schemas.microsoft.com/office/drawing/2014/main" id="{8BD32720-01B1-44B8-B82D-3EF43B2879E1}"/>
              </a:ext>
            </a:extLst>
          </p:cNvPr>
          <p:cNvSpPr txBox="1"/>
          <p:nvPr/>
        </p:nvSpPr>
        <p:spPr>
          <a:xfrm>
            <a:off x="6939459" y="5923115"/>
            <a:ext cx="1216401" cy="461665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/>
              <a:t>Asesor</a:t>
            </a:r>
          </a:p>
          <a:p>
            <a:pPr algn="ctr"/>
            <a:r>
              <a:rPr lang="es-MX" sz="800" dirty="0"/>
              <a:t>Claudio Gómez Gamarra Co 105     Gr 06</a:t>
            </a:r>
          </a:p>
        </p:txBody>
      </p:sp>
      <p:cxnSp>
        <p:nvCxnSpPr>
          <p:cNvPr id="77" name="Conector recto 76">
            <a:extLst>
              <a:ext uri="{FF2B5EF4-FFF2-40B4-BE49-F238E27FC236}">
                <a16:creationId xmlns:a16="http://schemas.microsoft.com/office/drawing/2014/main" id="{2799F321-F221-48D4-AADD-5C93B515887E}"/>
              </a:ext>
            </a:extLst>
          </p:cNvPr>
          <p:cNvCxnSpPr>
            <a:cxnSpLocks/>
            <a:stCxn id="76" idx="1"/>
          </p:cNvCxnSpPr>
          <p:nvPr/>
        </p:nvCxnSpPr>
        <p:spPr>
          <a:xfrm flipH="1">
            <a:off x="6685640" y="6153948"/>
            <a:ext cx="253819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CuadroTexto 47">
            <a:extLst>
              <a:ext uri="{FF2B5EF4-FFF2-40B4-BE49-F238E27FC236}">
                <a16:creationId xmlns:a16="http://schemas.microsoft.com/office/drawing/2014/main" id="{ACAF7DC1-8FA9-4212-8C0D-4949192CED72}"/>
              </a:ext>
            </a:extLst>
          </p:cNvPr>
          <p:cNvSpPr txBox="1"/>
          <p:nvPr/>
        </p:nvSpPr>
        <p:spPr>
          <a:xfrm>
            <a:off x="5255016" y="6267747"/>
            <a:ext cx="1216401" cy="33855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/>
              <a:t>Contratista</a:t>
            </a:r>
            <a:r>
              <a:rPr lang="es-MX" sz="800" dirty="0"/>
              <a:t> </a:t>
            </a:r>
            <a:r>
              <a:rPr lang="es-MX" sz="800" b="1" dirty="0"/>
              <a:t>Profesional</a:t>
            </a:r>
            <a:r>
              <a:rPr lang="es-MX" sz="800" dirty="0"/>
              <a:t> </a:t>
            </a:r>
          </a:p>
          <a:p>
            <a:pPr algn="ctr"/>
            <a:r>
              <a:rPr lang="es-MX" sz="800" dirty="0"/>
              <a:t>Frank Sarmiento </a:t>
            </a:r>
          </a:p>
        </p:txBody>
      </p:sp>
      <p:cxnSp>
        <p:nvCxnSpPr>
          <p:cNvPr id="49" name="Conector recto 48">
            <a:extLst>
              <a:ext uri="{FF2B5EF4-FFF2-40B4-BE49-F238E27FC236}">
                <a16:creationId xmlns:a16="http://schemas.microsoft.com/office/drawing/2014/main" id="{41885F77-5C32-476A-8F34-CBFB9B0D863F}"/>
              </a:ext>
            </a:extLst>
          </p:cNvPr>
          <p:cNvCxnSpPr>
            <a:cxnSpLocks/>
          </p:cNvCxnSpPr>
          <p:nvPr/>
        </p:nvCxnSpPr>
        <p:spPr>
          <a:xfrm flipH="1">
            <a:off x="6471418" y="6437024"/>
            <a:ext cx="24328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ángulo 49">
            <a:extLst>
              <a:ext uri="{FF2B5EF4-FFF2-40B4-BE49-F238E27FC236}">
                <a16:creationId xmlns:a16="http://schemas.microsoft.com/office/drawing/2014/main" id="{74FFEB1D-2E1A-4E6A-9564-6082C02ED458}"/>
              </a:ext>
            </a:extLst>
          </p:cNvPr>
          <p:cNvSpPr/>
          <p:nvPr/>
        </p:nvSpPr>
        <p:spPr>
          <a:xfrm>
            <a:off x="1404257" y="73656"/>
            <a:ext cx="95848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419" dirty="0"/>
              <a:t>1.4.6.1 </a:t>
            </a:r>
            <a:r>
              <a:rPr lang="es-CO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ORGANIGRAMA SECRETARIA DISTRITAL DE TRANSITO Y SEGURIDAD VIAL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292217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ángulo 41">
            <a:extLst>
              <a:ext uri="{FF2B5EF4-FFF2-40B4-BE49-F238E27FC236}">
                <a16:creationId xmlns:a16="http://schemas.microsoft.com/office/drawing/2014/main" id="{2E4C9666-233E-4248-AA46-F24F0CA3EE98}"/>
              </a:ext>
            </a:extLst>
          </p:cNvPr>
          <p:cNvSpPr/>
          <p:nvPr/>
        </p:nvSpPr>
        <p:spPr>
          <a:xfrm>
            <a:off x="1021482" y="1458313"/>
            <a:ext cx="11170518" cy="3363070"/>
          </a:xfrm>
          <a:prstGeom prst="rect">
            <a:avLst/>
          </a:prstGeom>
          <a:solidFill>
            <a:schemeClr val="accent1">
              <a:lumMod val="40000"/>
              <a:lumOff val="60000"/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7" name="Rectángulo 26">
            <a:extLst>
              <a:ext uri="{FF2B5EF4-FFF2-40B4-BE49-F238E27FC236}">
                <a16:creationId xmlns:a16="http://schemas.microsoft.com/office/drawing/2014/main" id="{67A6A7D2-D5CB-4125-A8DD-1D8D64ADB8BD}"/>
              </a:ext>
            </a:extLst>
          </p:cNvPr>
          <p:cNvSpPr/>
          <p:nvPr/>
        </p:nvSpPr>
        <p:spPr>
          <a:xfrm>
            <a:off x="1021482" y="621572"/>
            <a:ext cx="11170518" cy="763173"/>
          </a:xfrm>
          <a:prstGeom prst="rect">
            <a:avLst/>
          </a:prstGeom>
          <a:solidFill>
            <a:schemeClr val="accent1">
              <a:lumMod val="7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800" dirty="0"/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697710BC-56BD-422E-A115-32D1F31959F3}"/>
              </a:ext>
            </a:extLst>
          </p:cNvPr>
          <p:cNvSpPr/>
          <p:nvPr/>
        </p:nvSpPr>
        <p:spPr>
          <a:xfrm>
            <a:off x="4137002" y="125353"/>
            <a:ext cx="7115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1.4.6.2 ORGANIGRAMA OFICINA GESTIÓN ESTRATÉGICA E INSTITUCIONAL </a:t>
            </a:r>
            <a:endParaRPr lang="es-CO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2B11F53C-BE3C-49CD-B753-1ADD160764D5}"/>
              </a:ext>
            </a:extLst>
          </p:cNvPr>
          <p:cNvSpPr txBox="1"/>
          <p:nvPr/>
        </p:nvSpPr>
        <p:spPr>
          <a:xfrm>
            <a:off x="5563173" y="1921793"/>
            <a:ext cx="1184284" cy="415498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800"/>
            </a:lvl1pPr>
          </a:lstStyle>
          <a:p>
            <a:r>
              <a:rPr lang="es-MX" sz="1000" b="1" dirty="0"/>
              <a:t>Administrativo y financiero</a:t>
            </a:r>
            <a:endParaRPr lang="es-CO" sz="1000" b="1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981E135F-C325-4225-BD3F-F8EBCA3D1FF5}"/>
              </a:ext>
            </a:extLst>
          </p:cNvPr>
          <p:cNvSpPr txBox="1"/>
          <p:nvPr/>
        </p:nvSpPr>
        <p:spPr>
          <a:xfrm>
            <a:off x="5782425" y="697910"/>
            <a:ext cx="2533657" cy="57708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050" b="1" dirty="0"/>
              <a:t>Jefa de Gestión Estratégica e Institucional</a:t>
            </a:r>
          </a:p>
          <a:p>
            <a:pPr algn="ctr"/>
            <a:r>
              <a:rPr lang="es-MX" sz="1050" dirty="0"/>
              <a:t>Eucaris Navarro Manzur     </a:t>
            </a:r>
          </a:p>
          <a:p>
            <a:pPr algn="ctr"/>
            <a:r>
              <a:rPr lang="es-MX" sz="1050" dirty="0"/>
              <a:t>Co 006  Gr 03 </a:t>
            </a:r>
            <a:endParaRPr lang="es-CO" sz="1050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8351CF88-C911-47BD-950B-83E25E864553}"/>
              </a:ext>
            </a:extLst>
          </p:cNvPr>
          <p:cNvSpPr txBox="1"/>
          <p:nvPr/>
        </p:nvSpPr>
        <p:spPr>
          <a:xfrm>
            <a:off x="1792493" y="1512872"/>
            <a:ext cx="3608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800" b="1" dirty="0"/>
              <a:t>Asesor </a:t>
            </a:r>
            <a:r>
              <a:rPr lang="es-MX" sz="800" dirty="0"/>
              <a:t>Karen Zarate Herrera      Co 105   Gr 01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800" b="1" dirty="0"/>
              <a:t>Profesional Universitario   </a:t>
            </a:r>
            <a:r>
              <a:rPr lang="es-MX" sz="800" dirty="0"/>
              <a:t>Celeste de León Seña    Co 219     Gr 01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800" b="1" dirty="0"/>
              <a:t>Técnico Operativo </a:t>
            </a:r>
            <a:r>
              <a:rPr lang="es-MX" sz="800" dirty="0"/>
              <a:t>Ruby Fontalvo Ribón    Co 314     Gr 01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800" b="1" dirty="0"/>
              <a:t>Técnico Operativo </a:t>
            </a:r>
            <a:r>
              <a:rPr lang="es-MX" sz="800" dirty="0"/>
              <a:t>Yeris Gonzalez Barraza     Co 314     Gr 01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800" b="1" dirty="0"/>
              <a:t>Técnico Operativo </a:t>
            </a:r>
            <a:r>
              <a:rPr lang="es-MX" sz="800" dirty="0"/>
              <a:t>Reina Henriquez Frias   Co 314     Gr 04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800" b="1" dirty="0"/>
              <a:t>Técnico Operativo </a:t>
            </a:r>
            <a:r>
              <a:rPr lang="es-MX" sz="800" dirty="0"/>
              <a:t>Milena Castro Pinto         Co 314     Gr 01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800" b="1" dirty="0"/>
              <a:t>Técnico Operativo </a:t>
            </a:r>
            <a:r>
              <a:rPr lang="es-MX" sz="800" dirty="0"/>
              <a:t>Orlando Gutierrez Cure        Co 314     Gr 04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800" b="1" dirty="0"/>
              <a:t>Auxiliar Administrativo </a:t>
            </a:r>
            <a:r>
              <a:rPr lang="es-MX" sz="800" dirty="0"/>
              <a:t>Yina Garay Fuerte        Co 407     Gr 04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800" b="1" dirty="0"/>
              <a:t>Auxiliar Administrativo </a:t>
            </a:r>
            <a:r>
              <a:rPr lang="es-CO" sz="800" dirty="0"/>
              <a:t>Marilyn del Carmen Araujo Herrera   </a:t>
            </a:r>
            <a:r>
              <a:rPr lang="es-MX" sz="800" dirty="0"/>
              <a:t>Co 407     Gr 02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42CCBEE9-4E22-45D6-BC28-A4E94E689227}"/>
              </a:ext>
            </a:extLst>
          </p:cNvPr>
          <p:cNvSpPr/>
          <p:nvPr/>
        </p:nvSpPr>
        <p:spPr>
          <a:xfrm>
            <a:off x="1831222" y="1545883"/>
            <a:ext cx="3523336" cy="1167318"/>
          </a:xfrm>
          <a:prstGeom prst="rect">
            <a:avLst/>
          </a:prstGeom>
          <a:noFill/>
          <a:ln w="28575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47D0688E-60F8-4CA7-9151-998A8BB96FDD}"/>
              </a:ext>
            </a:extLst>
          </p:cNvPr>
          <p:cNvCxnSpPr>
            <a:cxnSpLocks/>
            <a:stCxn id="7" idx="2"/>
          </p:cNvCxnSpPr>
          <p:nvPr/>
        </p:nvCxnSpPr>
        <p:spPr>
          <a:xfrm flipH="1">
            <a:off x="6916804" y="1274991"/>
            <a:ext cx="132450" cy="262901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E0C065F3-651A-43D8-BF03-B24FA3F3DAFE}"/>
              </a:ext>
            </a:extLst>
          </p:cNvPr>
          <p:cNvCxnSpPr>
            <a:cxnSpLocks/>
            <a:endCxn id="4" idx="3"/>
          </p:cNvCxnSpPr>
          <p:nvPr/>
        </p:nvCxnSpPr>
        <p:spPr>
          <a:xfrm flipH="1">
            <a:off x="6747457" y="2129542"/>
            <a:ext cx="16470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>
            <a:extLst>
              <a:ext uri="{FF2B5EF4-FFF2-40B4-BE49-F238E27FC236}">
                <a16:creationId xmlns:a16="http://schemas.microsoft.com/office/drawing/2014/main" id="{79375094-4CCD-4709-840C-3D6D3D89D5F0}"/>
              </a:ext>
            </a:extLst>
          </p:cNvPr>
          <p:cNvCxnSpPr>
            <a:cxnSpLocks/>
            <a:stCxn id="4" idx="1"/>
            <a:endCxn id="10" idx="3"/>
          </p:cNvCxnSpPr>
          <p:nvPr/>
        </p:nvCxnSpPr>
        <p:spPr>
          <a:xfrm flipH="1">
            <a:off x="5354558" y="2129542"/>
            <a:ext cx="20861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uadroTexto 17">
            <a:extLst>
              <a:ext uri="{FF2B5EF4-FFF2-40B4-BE49-F238E27FC236}">
                <a16:creationId xmlns:a16="http://schemas.microsoft.com/office/drawing/2014/main" id="{BEC657F4-7E59-492B-B7C6-2E6B1B75692B}"/>
              </a:ext>
            </a:extLst>
          </p:cNvPr>
          <p:cNvSpPr txBox="1"/>
          <p:nvPr/>
        </p:nvSpPr>
        <p:spPr>
          <a:xfrm>
            <a:off x="7183642" y="2459285"/>
            <a:ext cx="1132441" cy="253916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000" b="1"/>
            </a:lvl1pPr>
          </a:lstStyle>
          <a:p>
            <a:r>
              <a:rPr lang="es-MX" dirty="0"/>
              <a:t>Área de Sistemas </a:t>
            </a:r>
            <a:endParaRPr lang="es-CO" dirty="0"/>
          </a:p>
        </p:txBody>
      </p: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1518F4CB-C903-4A0F-861D-D2B1201993AB}"/>
              </a:ext>
            </a:extLst>
          </p:cNvPr>
          <p:cNvCxnSpPr>
            <a:cxnSpLocks/>
            <a:stCxn id="18" idx="1"/>
          </p:cNvCxnSpPr>
          <p:nvPr/>
        </p:nvCxnSpPr>
        <p:spPr>
          <a:xfrm flipH="1">
            <a:off x="6913424" y="2586243"/>
            <a:ext cx="27021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uadroTexto 20">
            <a:extLst>
              <a:ext uri="{FF2B5EF4-FFF2-40B4-BE49-F238E27FC236}">
                <a16:creationId xmlns:a16="http://schemas.microsoft.com/office/drawing/2014/main" id="{C86AC01A-DB66-474E-A8B3-3FAB047BE9C9}"/>
              </a:ext>
            </a:extLst>
          </p:cNvPr>
          <p:cNvSpPr txBox="1"/>
          <p:nvPr/>
        </p:nvSpPr>
        <p:spPr>
          <a:xfrm>
            <a:off x="8579324" y="2295393"/>
            <a:ext cx="29602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800" b="1" dirty="0"/>
              <a:t>Asesor  </a:t>
            </a:r>
            <a:r>
              <a:rPr lang="es-MX" sz="800" dirty="0"/>
              <a:t>Juan Reyes Torregrosa      Co 105   Gr 04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800" b="1" dirty="0"/>
              <a:t>Profesional Universitario </a:t>
            </a:r>
            <a:r>
              <a:rPr lang="es-MX" sz="800" dirty="0"/>
              <a:t>Álvaro Corro Pareja     Co 219   Gr 06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800" b="1" dirty="0"/>
              <a:t>Técnico Operativo </a:t>
            </a:r>
            <a:r>
              <a:rPr lang="es-CO" sz="800" dirty="0"/>
              <a:t>Walter González Pacheco      </a:t>
            </a:r>
            <a:r>
              <a:rPr lang="es-MX" sz="800" dirty="0"/>
              <a:t>Co 314   Gr 01</a:t>
            </a:r>
            <a:endParaRPr lang="es-CO" sz="8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800" b="1" dirty="0"/>
              <a:t>Técnico Operativo </a:t>
            </a:r>
            <a:r>
              <a:rPr lang="es-MX" sz="800" dirty="0"/>
              <a:t>Cesar Arroyo Rico       Co 314   Gr 04</a:t>
            </a: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45A59F04-ACCE-4856-9436-20C688E77318}"/>
              </a:ext>
            </a:extLst>
          </p:cNvPr>
          <p:cNvSpPr/>
          <p:nvPr/>
        </p:nvSpPr>
        <p:spPr>
          <a:xfrm>
            <a:off x="8608329" y="2294654"/>
            <a:ext cx="2902210" cy="585514"/>
          </a:xfrm>
          <a:prstGeom prst="rect">
            <a:avLst/>
          </a:prstGeom>
          <a:noFill/>
          <a:ln w="28575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cxnSp>
        <p:nvCxnSpPr>
          <p:cNvPr id="23" name="Conector recto 22">
            <a:extLst>
              <a:ext uri="{FF2B5EF4-FFF2-40B4-BE49-F238E27FC236}">
                <a16:creationId xmlns:a16="http://schemas.microsoft.com/office/drawing/2014/main" id="{A827560F-F527-4B94-90D7-079E941C7CC7}"/>
              </a:ext>
            </a:extLst>
          </p:cNvPr>
          <p:cNvCxnSpPr>
            <a:cxnSpLocks/>
            <a:stCxn id="22" idx="1"/>
            <a:endCxn id="18" idx="3"/>
          </p:cNvCxnSpPr>
          <p:nvPr/>
        </p:nvCxnSpPr>
        <p:spPr>
          <a:xfrm flipH="1" flipV="1">
            <a:off x="8316083" y="2586243"/>
            <a:ext cx="292246" cy="116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uadroTexto 27">
            <a:extLst>
              <a:ext uri="{FF2B5EF4-FFF2-40B4-BE49-F238E27FC236}">
                <a16:creationId xmlns:a16="http://schemas.microsoft.com/office/drawing/2014/main" id="{438C3075-BEEE-45C3-A1B7-52D63F502E41}"/>
              </a:ext>
            </a:extLst>
          </p:cNvPr>
          <p:cNvSpPr txBox="1"/>
          <p:nvPr/>
        </p:nvSpPr>
        <p:spPr>
          <a:xfrm>
            <a:off x="5561807" y="3777049"/>
            <a:ext cx="1132441" cy="253916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000" b="1"/>
            </a:lvl1pPr>
          </a:lstStyle>
          <a:p>
            <a:r>
              <a:rPr lang="es-MX" dirty="0"/>
              <a:t>Área de Archivo</a:t>
            </a:r>
            <a:endParaRPr lang="es-CO" dirty="0"/>
          </a:p>
        </p:txBody>
      </p:sp>
      <p:cxnSp>
        <p:nvCxnSpPr>
          <p:cNvPr id="29" name="Conector recto 28">
            <a:extLst>
              <a:ext uri="{FF2B5EF4-FFF2-40B4-BE49-F238E27FC236}">
                <a16:creationId xmlns:a16="http://schemas.microsoft.com/office/drawing/2014/main" id="{CF1BA2F1-94E4-4BF2-A1DB-F1C3A7D7EB33}"/>
              </a:ext>
            </a:extLst>
          </p:cNvPr>
          <p:cNvCxnSpPr>
            <a:cxnSpLocks/>
            <a:endCxn id="28" idx="3"/>
          </p:cNvCxnSpPr>
          <p:nvPr/>
        </p:nvCxnSpPr>
        <p:spPr>
          <a:xfrm flipH="1">
            <a:off x="6694248" y="3904007"/>
            <a:ext cx="22454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uadroTexto 19">
            <a:extLst>
              <a:ext uri="{FF2B5EF4-FFF2-40B4-BE49-F238E27FC236}">
                <a16:creationId xmlns:a16="http://schemas.microsoft.com/office/drawing/2014/main" id="{5B3DFD72-271C-4F7B-A760-3E47D9C62D43}"/>
              </a:ext>
            </a:extLst>
          </p:cNvPr>
          <p:cNvSpPr txBox="1"/>
          <p:nvPr/>
        </p:nvSpPr>
        <p:spPr>
          <a:xfrm>
            <a:off x="1795873" y="3303842"/>
            <a:ext cx="3608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800" b="1" dirty="0"/>
              <a:t>Asesor  </a:t>
            </a:r>
            <a:r>
              <a:rPr lang="es-MX" sz="800" dirty="0"/>
              <a:t>Camilo Roa Mercado       Co 105   Gr 02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800" b="1" dirty="0"/>
              <a:t>Técnico Operativo </a:t>
            </a:r>
            <a:r>
              <a:rPr lang="es-CO" sz="800" dirty="0"/>
              <a:t>Damaris Sánchez Rojas     </a:t>
            </a:r>
            <a:r>
              <a:rPr lang="es-MX" sz="800" dirty="0"/>
              <a:t>Co 314   Gr 01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800" b="1" dirty="0"/>
              <a:t>Técnico Operativo </a:t>
            </a:r>
            <a:r>
              <a:rPr lang="es-MX" sz="800" dirty="0"/>
              <a:t>Inmaculada García Jiménez     Co 314   Gr 04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800" b="1" dirty="0"/>
              <a:t>Técnico Operativo </a:t>
            </a:r>
            <a:r>
              <a:rPr lang="es-MX" sz="800" dirty="0"/>
              <a:t>Cindy Castro Castillo     Co 314   Gr 04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800" b="1" dirty="0"/>
              <a:t>Auxiliar Administrativo  </a:t>
            </a:r>
            <a:r>
              <a:rPr lang="es-MX" sz="800" dirty="0"/>
              <a:t>Adriana Morales Campo     Co 407   Gr 02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800" b="1" dirty="0"/>
              <a:t>Auxiliar Administrativo </a:t>
            </a:r>
            <a:r>
              <a:rPr lang="es-MX" sz="800" dirty="0"/>
              <a:t>Vanessa Osuna Torres      Co 407   Gr 02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800" b="1" dirty="0"/>
              <a:t>Auxiliar Administrativo </a:t>
            </a:r>
            <a:r>
              <a:rPr lang="es-MX" sz="800" dirty="0"/>
              <a:t>Guadalupe María Escorcia Páez      Co 407   Gr 02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800" b="1" dirty="0"/>
              <a:t>Auxiliar Administrativo </a:t>
            </a:r>
            <a:r>
              <a:rPr lang="es-MX" sz="800" dirty="0"/>
              <a:t>Willington Enrique Hernández Tapaisa    Co 407   Gr 02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800" b="1" dirty="0"/>
              <a:t>Auxiliar Administrativo </a:t>
            </a:r>
            <a:r>
              <a:rPr lang="es-MX" sz="800" dirty="0"/>
              <a:t>Moisés Córdoba lozano      Co 407   Gr 02</a:t>
            </a:r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95D9F2E0-4366-4A21-AC87-5C03D018C88B}"/>
              </a:ext>
            </a:extLst>
          </p:cNvPr>
          <p:cNvSpPr/>
          <p:nvPr/>
        </p:nvSpPr>
        <p:spPr>
          <a:xfrm>
            <a:off x="1820299" y="3319649"/>
            <a:ext cx="3579651" cy="1167318"/>
          </a:xfrm>
          <a:prstGeom prst="rect">
            <a:avLst/>
          </a:prstGeom>
          <a:noFill/>
          <a:ln w="28575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cxnSp>
        <p:nvCxnSpPr>
          <p:cNvPr id="25" name="Conector recto 24">
            <a:extLst>
              <a:ext uri="{FF2B5EF4-FFF2-40B4-BE49-F238E27FC236}">
                <a16:creationId xmlns:a16="http://schemas.microsoft.com/office/drawing/2014/main" id="{9C08DA0F-25EF-439C-9235-FDA658C85845}"/>
              </a:ext>
            </a:extLst>
          </p:cNvPr>
          <p:cNvCxnSpPr>
            <a:cxnSpLocks/>
            <a:stCxn id="28" idx="1"/>
            <a:endCxn id="20" idx="3"/>
          </p:cNvCxnSpPr>
          <p:nvPr/>
        </p:nvCxnSpPr>
        <p:spPr>
          <a:xfrm flipH="1">
            <a:off x="5404697" y="3904007"/>
            <a:ext cx="15711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CuadroTexto 42">
            <a:extLst>
              <a:ext uri="{FF2B5EF4-FFF2-40B4-BE49-F238E27FC236}">
                <a16:creationId xmlns:a16="http://schemas.microsoft.com/office/drawing/2014/main" id="{4C6A29B6-7C25-4D50-A8DA-21D0519BF1F5}"/>
              </a:ext>
            </a:extLst>
          </p:cNvPr>
          <p:cNvSpPr txBox="1"/>
          <p:nvPr/>
        </p:nvSpPr>
        <p:spPr>
          <a:xfrm>
            <a:off x="-5561" y="901528"/>
            <a:ext cx="10270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>
              <a:defRPr sz="1050" b="1"/>
            </a:lvl1pPr>
          </a:lstStyle>
          <a:p>
            <a:r>
              <a:rPr lang="es-MX" dirty="0"/>
              <a:t>Jefe de Oficina</a:t>
            </a:r>
            <a:endParaRPr lang="es-CO" dirty="0"/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AD17EC1F-DCAE-469C-BC4A-C7F70F76FE55}"/>
              </a:ext>
            </a:extLst>
          </p:cNvPr>
          <p:cNvSpPr txBox="1"/>
          <p:nvPr/>
        </p:nvSpPr>
        <p:spPr>
          <a:xfrm>
            <a:off x="64146" y="2880168"/>
            <a:ext cx="887628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>
              <a:defRPr sz="1050" b="1"/>
            </a:lvl1pPr>
          </a:lstStyle>
          <a:p>
            <a:pPr algn="ctr"/>
            <a:r>
              <a:rPr lang="es-MX" dirty="0"/>
              <a:t>Asesorías y equipos de trabajo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6986784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ángulo 41">
            <a:extLst>
              <a:ext uri="{FF2B5EF4-FFF2-40B4-BE49-F238E27FC236}">
                <a16:creationId xmlns:a16="http://schemas.microsoft.com/office/drawing/2014/main" id="{99060B50-6C48-A77C-D1EF-DCCB0C965557}"/>
              </a:ext>
            </a:extLst>
          </p:cNvPr>
          <p:cNvSpPr/>
          <p:nvPr/>
        </p:nvSpPr>
        <p:spPr>
          <a:xfrm>
            <a:off x="1021482" y="1462739"/>
            <a:ext cx="11170518" cy="3333873"/>
          </a:xfrm>
          <a:prstGeom prst="rect">
            <a:avLst/>
          </a:prstGeom>
          <a:solidFill>
            <a:schemeClr val="accent1">
              <a:lumMod val="40000"/>
              <a:lumOff val="60000"/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36" name="Rectángulo 35">
            <a:extLst>
              <a:ext uri="{FF2B5EF4-FFF2-40B4-BE49-F238E27FC236}">
                <a16:creationId xmlns:a16="http://schemas.microsoft.com/office/drawing/2014/main" id="{A2F96B9A-ABFF-46AB-A885-C0FC518054CF}"/>
              </a:ext>
            </a:extLst>
          </p:cNvPr>
          <p:cNvSpPr/>
          <p:nvPr/>
        </p:nvSpPr>
        <p:spPr>
          <a:xfrm>
            <a:off x="1021482" y="621572"/>
            <a:ext cx="11170518" cy="763173"/>
          </a:xfrm>
          <a:prstGeom prst="rect">
            <a:avLst/>
          </a:prstGeom>
          <a:solidFill>
            <a:schemeClr val="accent1">
              <a:lumMod val="7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800" dirty="0"/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FF7FF617-613D-434D-9B38-7FADCF14E6A8}"/>
              </a:ext>
            </a:extLst>
          </p:cNvPr>
          <p:cNvSpPr/>
          <p:nvPr/>
        </p:nvSpPr>
        <p:spPr>
          <a:xfrm>
            <a:off x="3867540" y="46856"/>
            <a:ext cx="58156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1.4.6.2 ORGANIGRAMA </a:t>
            </a:r>
            <a:r>
              <a:rPr lang="es-MX" dirty="0">
                <a:latin typeface="Calibri" panose="020F0502020204030204" pitchFamily="34" charset="0"/>
                <a:cs typeface="Times New Roman" panose="02020603050405020304" pitchFamily="18" charset="0"/>
              </a:rPr>
              <a:t>CONTROL OPERATIVO DE TRANSITO </a:t>
            </a:r>
            <a:endParaRPr lang="es-CO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6F068F10-3A6D-4E56-89B2-EBDB3D83B5F3}"/>
              </a:ext>
            </a:extLst>
          </p:cNvPr>
          <p:cNvSpPr txBox="1"/>
          <p:nvPr/>
        </p:nvSpPr>
        <p:spPr>
          <a:xfrm>
            <a:off x="-5561" y="901528"/>
            <a:ext cx="10270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>
              <a:defRPr sz="1050" b="1"/>
            </a:lvl1pPr>
          </a:lstStyle>
          <a:p>
            <a:r>
              <a:rPr lang="es-MX" dirty="0"/>
              <a:t>Jefe de Oficina</a:t>
            </a:r>
            <a:endParaRPr lang="es-CO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0B25E6C5-3602-4092-BDEC-1EE77CBF14A8}"/>
              </a:ext>
            </a:extLst>
          </p:cNvPr>
          <p:cNvSpPr txBox="1"/>
          <p:nvPr/>
        </p:nvSpPr>
        <p:spPr>
          <a:xfrm>
            <a:off x="5388376" y="704728"/>
            <a:ext cx="2436729" cy="57708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1050" b="1"/>
            </a:lvl1pPr>
          </a:lstStyle>
          <a:p>
            <a:r>
              <a:rPr lang="es-MX" dirty="0"/>
              <a:t>Jefe Control Operativo de Transito</a:t>
            </a:r>
          </a:p>
          <a:p>
            <a:r>
              <a:rPr lang="es-MX" dirty="0"/>
              <a:t> </a:t>
            </a:r>
            <a:r>
              <a:rPr lang="es-MX" b="0" dirty="0"/>
              <a:t>Jaime Eduardo Niño Flores </a:t>
            </a:r>
          </a:p>
          <a:p>
            <a:r>
              <a:rPr lang="es-MX" b="0" dirty="0"/>
              <a:t>Co 006     Gr 03</a:t>
            </a:r>
          </a:p>
        </p:txBody>
      </p: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BC05CF03-EBD5-4E82-9086-040A7D2A46E2}"/>
              </a:ext>
            </a:extLst>
          </p:cNvPr>
          <p:cNvCxnSpPr>
            <a:cxnSpLocks/>
            <a:stCxn id="5" idx="2"/>
            <a:endCxn id="8" idx="0"/>
          </p:cNvCxnSpPr>
          <p:nvPr/>
        </p:nvCxnSpPr>
        <p:spPr>
          <a:xfrm flipH="1">
            <a:off x="6606740" y="1281809"/>
            <a:ext cx="1" cy="29649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uadroTexto 7">
            <a:extLst>
              <a:ext uri="{FF2B5EF4-FFF2-40B4-BE49-F238E27FC236}">
                <a16:creationId xmlns:a16="http://schemas.microsoft.com/office/drawing/2014/main" id="{EB8569D4-4D2B-4902-A400-1327F549ADB2}"/>
              </a:ext>
            </a:extLst>
          </p:cNvPr>
          <p:cNvSpPr txBox="1"/>
          <p:nvPr/>
        </p:nvSpPr>
        <p:spPr>
          <a:xfrm>
            <a:off x="5789659" y="1578302"/>
            <a:ext cx="1634162" cy="33855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Asesor</a:t>
            </a:r>
            <a:r>
              <a:rPr lang="es-CO" sz="800" dirty="0"/>
              <a:t> Carmen Sofia Calvo Pardo </a:t>
            </a:r>
            <a:r>
              <a:rPr lang="es-MX" sz="800" dirty="0"/>
              <a:t> </a:t>
            </a:r>
          </a:p>
          <a:p>
            <a:pPr algn="ctr"/>
            <a:r>
              <a:rPr lang="es-MX" sz="800" dirty="0"/>
              <a:t>Co 105     Gr 02</a:t>
            </a:r>
          </a:p>
        </p:txBody>
      </p:sp>
      <p:sp>
        <p:nvSpPr>
          <p:cNvPr id="11" name="3 Rectángulo">
            <a:extLst>
              <a:ext uri="{FF2B5EF4-FFF2-40B4-BE49-F238E27FC236}">
                <a16:creationId xmlns:a16="http://schemas.microsoft.com/office/drawing/2014/main" id="{619AD5B5-0C28-44DD-A259-0648AAFD35D4}"/>
              </a:ext>
            </a:extLst>
          </p:cNvPr>
          <p:cNvSpPr/>
          <p:nvPr/>
        </p:nvSpPr>
        <p:spPr>
          <a:xfrm>
            <a:off x="1266940" y="2170323"/>
            <a:ext cx="1876953" cy="338554"/>
          </a:xfrm>
          <a:prstGeom prst="rect">
            <a:avLst/>
          </a:prstGeom>
          <a:noFill/>
          <a:ln w="19050"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jurídico- convenio policía </a:t>
            </a:r>
          </a:p>
          <a:p>
            <a:pPr algn="ctr"/>
            <a:r>
              <a:rPr lang="es-CO" sz="800" b="1" dirty="0"/>
              <a:t>Contratista</a:t>
            </a:r>
            <a:r>
              <a:rPr lang="es-CO" sz="800" dirty="0"/>
              <a:t>  </a:t>
            </a:r>
            <a:r>
              <a:rPr lang="es-CO" sz="800" dirty="0">
                <a:solidFill>
                  <a:schemeClr val="tx1"/>
                </a:solidFill>
              </a:rPr>
              <a:t>Andrea vera </a:t>
            </a:r>
          </a:p>
        </p:txBody>
      </p:sp>
      <p:sp>
        <p:nvSpPr>
          <p:cNvPr id="12" name="3 Rectángulo">
            <a:extLst>
              <a:ext uri="{FF2B5EF4-FFF2-40B4-BE49-F238E27FC236}">
                <a16:creationId xmlns:a16="http://schemas.microsoft.com/office/drawing/2014/main" id="{078B8C37-1F14-4B4C-83AA-0B5F6A52AE6E}"/>
              </a:ext>
            </a:extLst>
          </p:cNvPr>
          <p:cNvSpPr/>
          <p:nvPr/>
        </p:nvSpPr>
        <p:spPr>
          <a:xfrm>
            <a:off x="1242530" y="2622630"/>
            <a:ext cx="1901363" cy="338554"/>
          </a:xfrm>
          <a:prstGeom prst="rect">
            <a:avLst/>
          </a:prstGeom>
          <a:noFill/>
          <a:ln w="19050"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Apoyo</a:t>
            </a:r>
          </a:p>
          <a:p>
            <a:pPr algn="ctr"/>
            <a:r>
              <a:rPr lang="es-CO" sz="800" b="1" dirty="0"/>
              <a:t>Contratista Roberto Julio</a:t>
            </a:r>
          </a:p>
        </p:txBody>
      </p:sp>
      <p:sp>
        <p:nvSpPr>
          <p:cNvPr id="14" name="3 Rectángulo">
            <a:extLst>
              <a:ext uri="{FF2B5EF4-FFF2-40B4-BE49-F238E27FC236}">
                <a16:creationId xmlns:a16="http://schemas.microsoft.com/office/drawing/2014/main" id="{03CFAC1F-D9AE-4A37-81A5-4D143AE39C17}"/>
              </a:ext>
            </a:extLst>
          </p:cNvPr>
          <p:cNvSpPr/>
          <p:nvPr/>
        </p:nvSpPr>
        <p:spPr>
          <a:xfrm>
            <a:off x="1199497" y="3812577"/>
            <a:ext cx="1984766" cy="707886"/>
          </a:xfrm>
          <a:prstGeom prst="rect">
            <a:avLst/>
          </a:prstGeom>
          <a:noFill/>
          <a:ln w="19050"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Contratista Mallori Rendon Rosales</a:t>
            </a:r>
          </a:p>
          <a:p>
            <a:pPr algn="ctr"/>
            <a:r>
              <a:rPr lang="es-CO" sz="800" b="1" dirty="0"/>
              <a:t>Contratista Liceth Marina Montes Daza </a:t>
            </a:r>
          </a:p>
          <a:p>
            <a:pPr algn="ctr"/>
            <a:r>
              <a:rPr lang="es-CO" sz="800" b="1" dirty="0"/>
              <a:t>Contratista Juan Carlos Vásquez Hoyos</a:t>
            </a:r>
          </a:p>
          <a:p>
            <a:pPr algn="ctr"/>
            <a:r>
              <a:rPr lang="es-CO" sz="800" b="1" dirty="0"/>
              <a:t>Contratista Ester María Herrera Canate</a:t>
            </a:r>
          </a:p>
          <a:p>
            <a:pPr algn="ctr"/>
            <a:r>
              <a:rPr lang="es-CO" sz="800" b="1" dirty="0"/>
              <a:t>Contratista Vilma Guzmán</a:t>
            </a: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9B05DBD9-6AB0-4B50-83A0-F35F9819FBC5}"/>
              </a:ext>
            </a:extLst>
          </p:cNvPr>
          <p:cNvSpPr/>
          <p:nvPr/>
        </p:nvSpPr>
        <p:spPr>
          <a:xfrm>
            <a:off x="1242529" y="3341373"/>
            <a:ext cx="1901363" cy="246221"/>
          </a:xfrm>
          <a:prstGeom prst="rect">
            <a:avLst/>
          </a:prstGeom>
          <a:noFill/>
          <a:ln w="19050"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ABOGADOS PQRS:  </a:t>
            </a:r>
          </a:p>
        </p:txBody>
      </p:sp>
      <p:sp>
        <p:nvSpPr>
          <p:cNvPr id="19" name="3 Rectángulo">
            <a:extLst>
              <a:ext uri="{FF2B5EF4-FFF2-40B4-BE49-F238E27FC236}">
                <a16:creationId xmlns:a16="http://schemas.microsoft.com/office/drawing/2014/main" id="{73966BDF-9645-45DA-8ACF-E860459CA45A}"/>
              </a:ext>
            </a:extLst>
          </p:cNvPr>
          <p:cNvSpPr/>
          <p:nvPr/>
        </p:nvSpPr>
        <p:spPr>
          <a:xfrm>
            <a:off x="3343275" y="2181225"/>
            <a:ext cx="1901354" cy="338680"/>
          </a:xfrm>
          <a:prstGeom prst="rect">
            <a:avLst/>
          </a:prstGeom>
          <a:noFill/>
          <a:ln w="19050"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Coordinador VTA</a:t>
            </a:r>
          </a:p>
          <a:p>
            <a:pPr algn="ctr"/>
            <a:r>
              <a:rPr lang="es-CO" sz="800" b="1" dirty="0"/>
              <a:t>Contratista Luz Daris Rivera </a:t>
            </a: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A74E27E4-DCB2-4ABA-ABDF-7611FC010619}"/>
              </a:ext>
            </a:extLst>
          </p:cNvPr>
          <p:cNvSpPr/>
          <p:nvPr/>
        </p:nvSpPr>
        <p:spPr>
          <a:xfrm>
            <a:off x="3312055" y="2630930"/>
            <a:ext cx="1933797" cy="338554"/>
          </a:xfrm>
          <a:prstGeom prst="rect">
            <a:avLst/>
          </a:prstGeom>
          <a:noFill/>
          <a:ln w="19050"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PROF. Universitario Apoyo Jurídico</a:t>
            </a:r>
          </a:p>
          <a:p>
            <a:pPr algn="ctr"/>
            <a:r>
              <a:rPr lang="es-CO" sz="800" b="1" dirty="0"/>
              <a:t>Contratista Jesús Antonio Lázaro Salcedo</a:t>
            </a: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B90FCF90-6FA3-4094-AA0E-BD83060991E7}"/>
              </a:ext>
            </a:extLst>
          </p:cNvPr>
          <p:cNvSpPr/>
          <p:nvPr/>
        </p:nvSpPr>
        <p:spPr>
          <a:xfrm>
            <a:off x="5370196" y="2158513"/>
            <a:ext cx="2116285" cy="954107"/>
          </a:xfrm>
          <a:prstGeom prst="rect">
            <a:avLst/>
          </a:prstGeom>
          <a:noFill/>
          <a:ln w="19050"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Comparendera electrónicas-Visitas PQRSD</a:t>
            </a:r>
          </a:p>
          <a:p>
            <a:pPr algn="ctr"/>
            <a:r>
              <a:rPr lang="es-CO" sz="800" b="1" dirty="0"/>
              <a:t>Técnicos Operativos Walber Diaz Alarza</a:t>
            </a:r>
          </a:p>
          <a:p>
            <a:pPr algn="ctr"/>
            <a:r>
              <a:rPr lang="es-MX" sz="800" b="1" dirty="0"/>
              <a:t>Co 314     Gr 01</a:t>
            </a:r>
          </a:p>
          <a:p>
            <a:pPr algn="ctr"/>
            <a:endParaRPr lang="es-CO" sz="800" b="1" dirty="0"/>
          </a:p>
          <a:p>
            <a:pPr algn="ctr"/>
            <a:r>
              <a:rPr lang="es-CO" sz="800" b="1" dirty="0"/>
              <a:t>Alcohosensores-Visitas PQRS</a:t>
            </a:r>
          </a:p>
          <a:p>
            <a:pPr algn="ctr"/>
            <a:r>
              <a:rPr lang="es-CO" sz="800" b="1" dirty="0"/>
              <a:t>Técnicos Operativos Franklin parejo de la rosa</a:t>
            </a:r>
          </a:p>
          <a:p>
            <a:pPr algn="ctr"/>
            <a:r>
              <a:rPr lang="es-MX" sz="800" b="1" dirty="0"/>
              <a:t>Co 314     Gr 01</a:t>
            </a: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EE0D773B-7F36-421E-8F51-CFBD7304EE0E}"/>
              </a:ext>
            </a:extLst>
          </p:cNvPr>
          <p:cNvSpPr/>
          <p:nvPr/>
        </p:nvSpPr>
        <p:spPr>
          <a:xfrm>
            <a:off x="7696200" y="2181225"/>
            <a:ext cx="1731150" cy="338554"/>
          </a:xfrm>
          <a:prstGeom prst="rect">
            <a:avLst/>
          </a:prstGeom>
          <a:noFill/>
          <a:ln w="19050"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Coordinador Operativo</a:t>
            </a:r>
          </a:p>
          <a:p>
            <a:pPr algn="ctr"/>
            <a:r>
              <a:rPr lang="es-CO" sz="800" b="1" dirty="0"/>
              <a:t>Contratista Leonardo Elles</a:t>
            </a:r>
          </a:p>
        </p:txBody>
      </p:sp>
      <p:sp>
        <p:nvSpPr>
          <p:cNvPr id="27" name="Rectángulo 26">
            <a:extLst>
              <a:ext uri="{FF2B5EF4-FFF2-40B4-BE49-F238E27FC236}">
                <a16:creationId xmlns:a16="http://schemas.microsoft.com/office/drawing/2014/main" id="{606AF10E-A3B4-48C2-9061-12A986FE4BC6}"/>
              </a:ext>
            </a:extLst>
          </p:cNvPr>
          <p:cNvSpPr/>
          <p:nvPr/>
        </p:nvSpPr>
        <p:spPr>
          <a:xfrm>
            <a:off x="7715250" y="2657475"/>
            <a:ext cx="1712100" cy="338554"/>
          </a:xfrm>
          <a:prstGeom prst="rect">
            <a:avLst/>
          </a:prstGeom>
          <a:noFill/>
          <a:ln w="19050"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CUADRANTE 1</a:t>
            </a:r>
          </a:p>
          <a:p>
            <a:pPr algn="ctr"/>
            <a:r>
              <a:rPr lang="es-CO" sz="800" b="1" dirty="0"/>
              <a:t>Contratista Omar Trujillo</a:t>
            </a: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F1A9AE32-125D-4EF5-AA49-F9515141B2A0}"/>
              </a:ext>
            </a:extLst>
          </p:cNvPr>
          <p:cNvSpPr/>
          <p:nvPr/>
        </p:nvSpPr>
        <p:spPr>
          <a:xfrm>
            <a:off x="7705724" y="3162300"/>
            <a:ext cx="1721625" cy="338554"/>
          </a:xfrm>
          <a:prstGeom prst="rect">
            <a:avLst/>
          </a:prstGeom>
          <a:noFill/>
          <a:ln w="19050"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CUADRANTE 2</a:t>
            </a:r>
          </a:p>
          <a:p>
            <a:pPr algn="ctr"/>
            <a:r>
              <a:rPr lang="es-CO" sz="800" b="1" dirty="0"/>
              <a:t>Contratista Glaimer Polo Contratista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0579A582-D7E9-4055-8C5A-ACA9CFC39808}"/>
              </a:ext>
            </a:extLst>
          </p:cNvPr>
          <p:cNvSpPr/>
          <p:nvPr/>
        </p:nvSpPr>
        <p:spPr>
          <a:xfrm>
            <a:off x="7681358" y="3643300"/>
            <a:ext cx="1745992" cy="338554"/>
          </a:xfrm>
          <a:prstGeom prst="rect">
            <a:avLst/>
          </a:prstGeom>
          <a:noFill/>
          <a:ln w="19050"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CUADRANTE 3 Y 4</a:t>
            </a:r>
          </a:p>
          <a:p>
            <a:pPr algn="ctr"/>
            <a:r>
              <a:rPr lang="es-CO" sz="800" b="1" dirty="0"/>
              <a:t>Contratista Jhaan Castro</a:t>
            </a:r>
          </a:p>
        </p:txBody>
      </p:sp>
      <p:sp>
        <p:nvSpPr>
          <p:cNvPr id="33" name="Rectángulo 32">
            <a:extLst>
              <a:ext uri="{FF2B5EF4-FFF2-40B4-BE49-F238E27FC236}">
                <a16:creationId xmlns:a16="http://schemas.microsoft.com/office/drawing/2014/main" id="{708D3ED4-6026-4E6D-ABB6-504D75B733E9}"/>
              </a:ext>
            </a:extLst>
          </p:cNvPr>
          <p:cNvSpPr/>
          <p:nvPr/>
        </p:nvSpPr>
        <p:spPr>
          <a:xfrm>
            <a:off x="9610725" y="2171699"/>
            <a:ext cx="2342589" cy="338554"/>
          </a:xfrm>
          <a:prstGeom prst="rect">
            <a:avLst/>
          </a:prstGeom>
          <a:noFill/>
          <a:ln w="19050"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PROF ESP. Estadística- Control de Calidad Procesos</a:t>
            </a:r>
          </a:p>
          <a:p>
            <a:pPr algn="ctr"/>
            <a:r>
              <a:rPr lang="es-CO" sz="800" b="1" dirty="0"/>
              <a:t>Contratista Lex Adrián Chapman </a:t>
            </a:r>
          </a:p>
        </p:txBody>
      </p:sp>
      <p:sp>
        <p:nvSpPr>
          <p:cNvPr id="35" name="Rectángulo 34">
            <a:extLst>
              <a:ext uri="{FF2B5EF4-FFF2-40B4-BE49-F238E27FC236}">
                <a16:creationId xmlns:a16="http://schemas.microsoft.com/office/drawing/2014/main" id="{EA82D857-3E58-4FD5-A94F-17A423C02B74}"/>
              </a:ext>
            </a:extLst>
          </p:cNvPr>
          <p:cNvSpPr/>
          <p:nvPr/>
        </p:nvSpPr>
        <p:spPr>
          <a:xfrm>
            <a:off x="9622228" y="2630930"/>
            <a:ext cx="2331086" cy="338554"/>
          </a:xfrm>
          <a:prstGeom prst="rect">
            <a:avLst/>
          </a:prstGeom>
          <a:noFill/>
          <a:ln w="19050"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Apoyo</a:t>
            </a:r>
          </a:p>
          <a:p>
            <a:pPr algn="ctr"/>
            <a:r>
              <a:rPr lang="es-CO" sz="800" b="1" dirty="0"/>
              <a:t>Contratista Álvaro Alexander Cano Ramírez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AB20A18C-5B21-4F70-B07D-F5D57824E0F1}"/>
              </a:ext>
            </a:extLst>
          </p:cNvPr>
          <p:cNvSpPr txBox="1"/>
          <p:nvPr/>
        </p:nvSpPr>
        <p:spPr>
          <a:xfrm>
            <a:off x="64146" y="2880168"/>
            <a:ext cx="887628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>
              <a:defRPr sz="1050" b="1"/>
            </a:lvl1pPr>
          </a:lstStyle>
          <a:p>
            <a:pPr algn="ctr"/>
            <a:r>
              <a:rPr lang="es-MX" dirty="0"/>
              <a:t>Asesorías y equipos de trabajo</a:t>
            </a:r>
            <a:endParaRPr lang="es-CO" dirty="0"/>
          </a:p>
        </p:txBody>
      </p:sp>
      <p:cxnSp>
        <p:nvCxnSpPr>
          <p:cNvPr id="39" name="Conector recto 38">
            <a:extLst>
              <a:ext uri="{FF2B5EF4-FFF2-40B4-BE49-F238E27FC236}">
                <a16:creationId xmlns:a16="http://schemas.microsoft.com/office/drawing/2014/main" id="{DD7AB0C7-FCCC-498A-8C06-B9A38F234031}"/>
              </a:ext>
            </a:extLst>
          </p:cNvPr>
          <p:cNvCxnSpPr>
            <a:cxnSpLocks/>
          </p:cNvCxnSpPr>
          <p:nvPr/>
        </p:nvCxnSpPr>
        <p:spPr>
          <a:xfrm flipH="1">
            <a:off x="6604782" y="1917327"/>
            <a:ext cx="1960" cy="24206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42">
            <a:extLst>
              <a:ext uri="{FF2B5EF4-FFF2-40B4-BE49-F238E27FC236}">
                <a16:creationId xmlns:a16="http://schemas.microsoft.com/office/drawing/2014/main" id="{E2D03C77-223C-47D7-A1B3-386E3ED064B6}"/>
              </a:ext>
            </a:extLst>
          </p:cNvPr>
          <p:cNvCxnSpPr>
            <a:cxnSpLocks/>
          </p:cNvCxnSpPr>
          <p:nvPr/>
        </p:nvCxnSpPr>
        <p:spPr>
          <a:xfrm>
            <a:off x="2193210" y="2037596"/>
            <a:ext cx="859456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27">
            <a:extLst>
              <a:ext uri="{FF2B5EF4-FFF2-40B4-BE49-F238E27FC236}">
                <a16:creationId xmlns:a16="http://schemas.microsoft.com/office/drawing/2014/main" id="{A3EAF13F-728D-423C-94DC-940299F6C1D5}"/>
              </a:ext>
            </a:extLst>
          </p:cNvPr>
          <p:cNvCxnSpPr>
            <a:cxnSpLocks/>
            <a:endCxn id="11" idx="0"/>
          </p:cNvCxnSpPr>
          <p:nvPr/>
        </p:nvCxnSpPr>
        <p:spPr>
          <a:xfrm>
            <a:off x="2193212" y="2037596"/>
            <a:ext cx="12205" cy="13272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31">
            <a:extLst>
              <a:ext uri="{FF2B5EF4-FFF2-40B4-BE49-F238E27FC236}">
                <a16:creationId xmlns:a16="http://schemas.microsoft.com/office/drawing/2014/main" id="{ACFBC472-239F-49F6-A319-337B49EC2286}"/>
              </a:ext>
            </a:extLst>
          </p:cNvPr>
          <p:cNvCxnSpPr>
            <a:cxnSpLocks/>
            <a:stCxn id="11" idx="2"/>
            <a:endCxn id="12" idx="0"/>
          </p:cNvCxnSpPr>
          <p:nvPr/>
        </p:nvCxnSpPr>
        <p:spPr>
          <a:xfrm flipH="1">
            <a:off x="2193212" y="2508877"/>
            <a:ext cx="12205" cy="11375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33">
            <a:extLst>
              <a:ext uri="{FF2B5EF4-FFF2-40B4-BE49-F238E27FC236}">
                <a16:creationId xmlns:a16="http://schemas.microsoft.com/office/drawing/2014/main" id="{BEA3BE8E-545A-46D1-A7F3-594D2F61E1B7}"/>
              </a:ext>
            </a:extLst>
          </p:cNvPr>
          <p:cNvCxnSpPr>
            <a:cxnSpLocks/>
            <a:stCxn id="12" idx="2"/>
            <a:endCxn id="15" idx="0"/>
          </p:cNvCxnSpPr>
          <p:nvPr/>
        </p:nvCxnSpPr>
        <p:spPr>
          <a:xfrm flipH="1">
            <a:off x="2193211" y="2961184"/>
            <a:ext cx="1" cy="38018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39">
            <a:extLst>
              <a:ext uri="{FF2B5EF4-FFF2-40B4-BE49-F238E27FC236}">
                <a16:creationId xmlns:a16="http://schemas.microsoft.com/office/drawing/2014/main" id="{AC068924-6ECA-407F-AA30-1E3C4F4E24EA}"/>
              </a:ext>
            </a:extLst>
          </p:cNvPr>
          <p:cNvCxnSpPr>
            <a:cxnSpLocks/>
            <a:stCxn id="15" idx="2"/>
            <a:endCxn id="14" idx="0"/>
          </p:cNvCxnSpPr>
          <p:nvPr/>
        </p:nvCxnSpPr>
        <p:spPr>
          <a:xfrm flipH="1">
            <a:off x="2191880" y="3556817"/>
            <a:ext cx="1331" cy="25576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43">
            <a:extLst>
              <a:ext uri="{FF2B5EF4-FFF2-40B4-BE49-F238E27FC236}">
                <a16:creationId xmlns:a16="http://schemas.microsoft.com/office/drawing/2014/main" id="{0E4B7374-F83C-4F9A-96D2-F75C9F34344F}"/>
              </a:ext>
            </a:extLst>
          </p:cNvPr>
          <p:cNvCxnSpPr>
            <a:cxnSpLocks/>
            <a:endCxn id="19" idx="0"/>
          </p:cNvCxnSpPr>
          <p:nvPr/>
        </p:nvCxnSpPr>
        <p:spPr>
          <a:xfrm>
            <a:off x="4277732" y="2037596"/>
            <a:ext cx="16220" cy="14362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ector recto 47">
            <a:extLst>
              <a:ext uri="{FF2B5EF4-FFF2-40B4-BE49-F238E27FC236}">
                <a16:creationId xmlns:a16="http://schemas.microsoft.com/office/drawing/2014/main" id="{5F57E7F1-2398-453E-AF49-BEC2E0CD4845}"/>
              </a:ext>
            </a:extLst>
          </p:cNvPr>
          <p:cNvCxnSpPr>
            <a:cxnSpLocks/>
            <a:stCxn id="20" idx="0"/>
            <a:endCxn id="19" idx="2"/>
          </p:cNvCxnSpPr>
          <p:nvPr/>
        </p:nvCxnSpPr>
        <p:spPr>
          <a:xfrm flipV="1">
            <a:off x="4278954" y="2519905"/>
            <a:ext cx="14998" cy="11102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ector recto 50">
            <a:extLst>
              <a:ext uri="{FF2B5EF4-FFF2-40B4-BE49-F238E27FC236}">
                <a16:creationId xmlns:a16="http://schemas.microsoft.com/office/drawing/2014/main" id="{F6A5DD40-B755-49AF-89BC-8D707111BD7E}"/>
              </a:ext>
            </a:extLst>
          </p:cNvPr>
          <p:cNvCxnSpPr>
            <a:cxnSpLocks/>
            <a:stCxn id="25" idx="0"/>
          </p:cNvCxnSpPr>
          <p:nvPr/>
        </p:nvCxnSpPr>
        <p:spPr>
          <a:xfrm flipH="1" flipV="1">
            <a:off x="8554354" y="2037596"/>
            <a:ext cx="7421" cy="14362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ector recto 51">
            <a:extLst>
              <a:ext uri="{FF2B5EF4-FFF2-40B4-BE49-F238E27FC236}">
                <a16:creationId xmlns:a16="http://schemas.microsoft.com/office/drawing/2014/main" id="{8CC90EAE-BE00-42E4-9175-277AC76054F4}"/>
              </a:ext>
            </a:extLst>
          </p:cNvPr>
          <p:cNvCxnSpPr>
            <a:cxnSpLocks/>
            <a:stCxn id="27" idx="0"/>
            <a:endCxn id="25" idx="2"/>
          </p:cNvCxnSpPr>
          <p:nvPr/>
        </p:nvCxnSpPr>
        <p:spPr>
          <a:xfrm flipH="1" flipV="1">
            <a:off x="8561775" y="2519779"/>
            <a:ext cx="9525" cy="13769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ector recto 52">
            <a:extLst>
              <a:ext uri="{FF2B5EF4-FFF2-40B4-BE49-F238E27FC236}">
                <a16:creationId xmlns:a16="http://schemas.microsoft.com/office/drawing/2014/main" id="{75FC2363-0AEE-40C3-8E1E-82205625EF32}"/>
              </a:ext>
            </a:extLst>
          </p:cNvPr>
          <p:cNvCxnSpPr>
            <a:cxnSpLocks/>
            <a:stCxn id="29" idx="0"/>
            <a:endCxn id="27" idx="2"/>
          </p:cNvCxnSpPr>
          <p:nvPr/>
        </p:nvCxnSpPr>
        <p:spPr>
          <a:xfrm flipV="1">
            <a:off x="8566537" y="2996029"/>
            <a:ext cx="4763" cy="16627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ector recto 59">
            <a:extLst>
              <a:ext uri="{FF2B5EF4-FFF2-40B4-BE49-F238E27FC236}">
                <a16:creationId xmlns:a16="http://schemas.microsoft.com/office/drawing/2014/main" id="{015686F4-AE06-4743-8A53-FB9EC3216719}"/>
              </a:ext>
            </a:extLst>
          </p:cNvPr>
          <p:cNvCxnSpPr>
            <a:cxnSpLocks/>
            <a:stCxn id="31" idx="0"/>
            <a:endCxn id="29" idx="2"/>
          </p:cNvCxnSpPr>
          <p:nvPr/>
        </p:nvCxnSpPr>
        <p:spPr>
          <a:xfrm flipV="1">
            <a:off x="8554354" y="3500854"/>
            <a:ext cx="12183" cy="14244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ector recto 62">
            <a:extLst>
              <a:ext uri="{FF2B5EF4-FFF2-40B4-BE49-F238E27FC236}">
                <a16:creationId xmlns:a16="http://schemas.microsoft.com/office/drawing/2014/main" id="{0F0F7B6B-415A-4AE6-9685-9A4BA25F30AE}"/>
              </a:ext>
            </a:extLst>
          </p:cNvPr>
          <p:cNvCxnSpPr>
            <a:cxnSpLocks/>
          </p:cNvCxnSpPr>
          <p:nvPr/>
        </p:nvCxnSpPr>
        <p:spPr>
          <a:xfrm flipV="1">
            <a:off x="10787771" y="2038573"/>
            <a:ext cx="0" cy="14277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ector recto 66">
            <a:extLst>
              <a:ext uri="{FF2B5EF4-FFF2-40B4-BE49-F238E27FC236}">
                <a16:creationId xmlns:a16="http://schemas.microsoft.com/office/drawing/2014/main" id="{80BD435F-C6E2-47DD-99CC-D4E6208BEB50}"/>
              </a:ext>
            </a:extLst>
          </p:cNvPr>
          <p:cNvCxnSpPr>
            <a:cxnSpLocks/>
            <a:stCxn id="35" idx="0"/>
            <a:endCxn id="33" idx="2"/>
          </p:cNvCxnSpPr>
          <p:nvPr/>
        </p:nvCxnSpPr>
        <p:spPr>
          <a:xfrm flipH="1" flipV="1">
            <a:off x="10782020" y="2510253"/>
            <a:ext cx="5751" cy="12067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83535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ángulo 27">
            <a:extLst>
              <a:ext uri="{FF2B5EF4-FFF2-40B4-BE49-F238E27FC236}">
                <a16:creationId xmlns:a16="http://schemas.microsoft.com/office/drawing/2014/main" id="{1549E571-84CC-9CD0-E9F3-26B1F06BF1BA}"/>
              </a:ext>
            </a:extLst>
          </p:cNvPr>
          <p:cNvSpPr/>
          <p:nvPr/>
        </p:nvSpPr>
        <p:spPr>
          <a:xfrm>
            <a:off x="1021482" y="1458313"/>
            <a:ext cx="11170518" cy="3363070"/>
          </a:xfrm>
          <a:prstGeom prst="rect">
            <a:avLst/>
          </a:prstGeom>
          <a:solidFill>
            <a:schemeClr val="accent1">
              <a:lumMod val="40000"/>
              <a:lumOff val="60000"/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A56C1AF4-261A-4A86-B9AA-A3623D0042C4}"/>
              </a:ext>
            </a:extLst>
          </p:cNvPr>
          <p:cNvSpPr/>
          <p:nvPr/>
        </p:nvSpPr>
        <p:spPr>
          <a:xfrm>
            <a:off x="1021482" y="621572"/>
            <a:ext cx="11170518" cy="763173"/>
          </a:xfrm>
          <a:prstGeom prst="rect">
            <a:avLst/>
          </a:prstGeom>
          <a:solidFill>
            <a:schemeClr val="accent1">
              <a:lumMod val="7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800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3C2A6B87-0BE7-4F8B-9A8F-5741399C6257}"/>
              </a:ext>
            </a:extLst>
          </p:cNvPr>
          <p:cNvSpPr txBox="1"/>
          <p:nvPr/>
        </p:nvSpPr>
        <p:spPr>
          <a:xfrm>
            <a:off x="5357192" y="714617"/>
            <a:ext cx="2089724" cy="57708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050" b="1" dirty="0"/>
              <a:t>Jefa Procesos Contravencionales </a:t>
            </a:r>
          </a:p>
          <a:p>
            <a:pPr algn="ctr"/>
            <a:r>
              <a:rPr lang="es-MX" sz="1050" dirty="0"/>
              <a:t>Otilia del Carmen Ordoñez Pérez</a:t>
            </a:r>
          </a:p>
          <a:p>
            <a:pPr algn="ctr"/>
            <a:r>
              <a:rPr lang="es-MX" sz="1050" dirty="0"/>
              <a:t>Co 006     Gr 03 </a:t>
            </a:r>
            <a:endParaRPr lang="es-CO" sz="1050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2F322C23-50B6-4C28-B49F-EBDE08AF1CD4}"/>
              </a:ext>
            </a:extLst>
          </p:cNvPr>
          <p:cNvSpPr txBox="1"/>
          <p:nvPr/>
        </p:nvSpPr>
        <p:spPr>
          <a:xfrm>
            <a:off x="-5561" y="901528"/>
            <a:ext cx="10270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>
              <a:defRPr sz="1050" b="1"/>
            </a:lvl1pPr>
          </a:lstStyle>
          <a:p>
            <a:r>
              <a:rPr lang="es-MX" dirty="0"/>
              <a:t>Jefe de Oficina</a:t>
            </a:r>
            <a:endParaRPr lang="es-CO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DC45B25-FF8A-45CE-AC98-C1621DF9A1BF}"/>
              </a:ext>
            </a:extLst>
          </p:cNvPr>
          <p:cNvSpPr txBox="1"/>
          <p:nvPr/>
        </p:nvSpPr>
        <p:spPr>
          <a:xfrm>
            <a:off x="6993275" y="1507017"/>
            <a:ext cx="1634162" cy="215444"/>
          </a:xfrm>
          <a:prstGeom prst="rect">
            <a:avLst/>
          </a:prstGeom>
          <a:noFill/>
          <a:ln w="19050">
            <a:solidFill>
              <a:srgbClr val="4472C4"/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algn="ctr">
              <a:defRPr sz="800" b="1"/>
            </a:lvl1pPr>
          </a:lstStyle>
          <a:p>
            <a:r>
              <a:rPr lang="es-MX" dirty="0"/>
              <a:t>Asistente y enlace del SIGOB</a:t>
            </a:r>
          </a:p>
        </p:txBody>
      </p:sp>
      <p:sp>
        <p:nvSpPr>
          <p:cNvPr id="6" name="Rectángulo redondeado 54">
            <a:extLst>
              <a:ext uri="{FF2B5EF4-FFF2-40B4-BE49-F238E27FC236}">
                <a16:creationId xmlns:a16="http://schemas.microsoft.com/office/drawing/2014/main" id="{BC654485-CD57-4AD3-9A3C-48654BCD5052}"/>
              </a:ext>
            </a:extLst>
          </p:cNvPr>
          <p:cNvSpPr/>
          <p:nvPr/>
        </p:nvSpPr>
        <p:spPr>
          <a:xfrm>
            <a:off x="3012682" y="1982366"/>
            <a:ext cx="2741043" cy="215444"/>
          </a:xfrm>
          <a:prstGeom prst="rect">
            <a:avLst/>
          </a:prstGeom>
          <a:noFill/>
          <a:ln w="19050"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Inspecciones de Tránsito y Atención al Usuario</a:t>
            </a:r>
          </a:p>
        </p:txBody>
      </p:sp>
      <p:sp>
        <p:nvSpPr>
          <p:cNvPr id="7" name="Rectángulo redondeado 8">
            <a:extLst>
              <a:ext uri="{FF2B5EF4-FFF2-40B4-BE49-F238E27FC236}">
                <a16:creationId xmlns:a16="http://schemas.microsoft.com/office/drawing/2014/main" id="{1A7F58A0-3276-4A11-BACF-D14E3A5069C4}"/>
              </a:ext>
            </a:extLst>
          </p:cNvPr>
          <p:cNvSpPr/>
          <p:nvPr/>
        </p:nvSpPr>
        <p:spPr>
          <a:xfrm>
            <a:off x="2459490" y="2587275"/>
            <a:ext cx="1745544" cy="215444"/>
          </a:xfrm>
          <a:prstGeom prst="rect">
            <a:avLst/>
          </a:prstGeom>
          <a:noFill/>
          <a:ln w="19050"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Coordinación Comparendos Físicos</a:t>
            </a:r>
          </a:p>
        </p:txBody>
      </p:sp>
      <p:sp>
        <p:nvSpPr>
          <p:cNvPr id="8" name="Rectángulo redondeado 60">
            <a:extLst>
              <a:ext uri="{FF2B5EF4-FFF2-40B4-BE49-F238E27FC236}">
                <a16:creationId xmlns:a16="http://schemas.microsoft.com/office/drawing/2014/main" id="{96939FF7-8324-4E3A-8660-7A9DED34BCF6}"/>
              </a:ext>
            </a:extLst>
          </p:cNvPr>
          <p:cNvSpPr/>
          <p:nvPr/>
        </p:nvSpPr>
        <p:spPr>
          <a:xfrm>
            <a:off x="4517203" y="2584169"/>
            <a:ext cx="2386408" cy="215444"/>
          </a:xfrm>
          <a:prstGeom prst="rect">
            <a:avLst/>
          </a:prstGeom>
          <a:noFill/>
          <a:ln w="19050"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Coordinación Comparendos Ayudas Tecnológicas</a:t>
            </a:r>
          </a:p>
        </p:txBody>
      </p:sp>
      <p:sp>
        <p:nvSpPr>
          <p:cNvPr id="9" name="Rectángulo redondeado 65">
            <a:hlinkClick r:id="" action="ppaction://noaction"/>
            <a:extLst>
              <a:ext uri="{FF2B5EF4-FFF2-40B4-BE49-F238E27FC236}">
                <a16:creationId xmlns:a16="http://schemas.microsoft.com/office/drawing/2014/main" id="{D65C635F-4B68-4432-B35A-7DC67E57DFD6}"/>
              </a:ext>
            </a:extLst>
          </p:cNvPr>
          <p:cNvSpPr/>
          <p:nvPr/>
        </p:nvSpPr>
        <p:spPr>
          <a:xfrm>
            <a:off x="2526516" y="2923588"/>
            <a:ext cx="697792" cy="215444"/>
          </a:xfrm>
          <a:prstGeom prst="rect">
            <a:avLst/>
          </a:prstGeom>
          <a:noFill/>
          <a:ln w="19050"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Inspectores</a:t>
            </a:r>
          </a:p>
        </p:txBody>
      </p:sp>
      <p:sp>
        <p:nvSpPr>
          <p:cNvPr id="10" name="Rectángulo redondeado 66">
            <a:hlinkClick r:id="" action="ppaction://noaction"/>
            <a:extLst>
              <a:ext uri="{FF2B5EF4-FFF2-40B4-BE49-F238E27FC236}">
                <a16:creationId xmlns:a16="http://schemas.microsoft.com/office/drawing/2014/main" id="{E095B80E-5451-4D9A-A209-E2678A7DF212}"/>
              </a:ext>
            </a:extLst>
          </p:cNvPr>
          <p:cNvSpPr/>
          <p:nvPr/>
        </p:nvSpPr>
        <p:spPr>
          <a:xfrm>
            <a:off x="2526516" y="3260267"/>
            <a:ext cx="1021146" cy="215444"/>
          </a:xfrm>
          <a:prstGeom prst="rect">
            <a:avLst/>
          </a:prstGeom>
          <a:noFill/>
          <a:ln w="19050"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Atención Al Usuario </a:t>
            </a:r>
          </a:p>
        </p:txBody>
      </p:sp>
      <p:sp>
        <p:nvSpPr>
          <p:cNvPr id="11" name="Rectángulo redondeado 157">
            <a:hlinkClick r:id="" action="ppaction://noaction"/>
            <a:extLst>
              <a:ext uri="{FF2B5EF4-FFF2-40B4-BE49-F238E27FC236}">
                <a16:creationId xmlns:a16="http://schemas.microsoft.com/office/drawing/2014/main" id="{F496F1D1-58F6-4980-BB86-8C30912B6D03}"/>
              </a:ext>
            </a:extLst>
          </p:cNvPr>
          <p:cNvSpPr/>
          <p:nvPr/>
        </p:nvSpPr>
        <p:spPr>
          <a:xfrm>
            <a:off x="2526516" y="3563714"/>
            <a:ext cx="1125787" cy="215444"/>
          </a:xfrm>
          <a:prstGeom prst="rect">
            <a:avLst/>
          </a:prstGeom>
          <a:noFill/>
          <a:ln w="19050"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Asignación Resolución </a:t>
            </a:r>
          </a:p>
        </p:txBody>
      </p:sp>
      <p:sp>
        <p:nvSpPr>
          <p:cNvPr id="12" name="Rectángulo redondeado 67">
            <a:hlinkClick r:id="" action="ppaction://noaction"/>
            <a:extLst>
              <a:ext uri="{FF2B5EF4-FFF2-40B4-BE49-F238E27FC236}">
                <a16:creationId xmlns:a16="http://schemas.microsoft.com/office/drawing/2014/main" id="{18B0E9E1-D23F-4A2D-9963-3169F6BC9A50}"/>
              </a:ext>
            </a:extLst>
          </p:cNvPr>
          <p:cNvSpPr/>
          <p:nvPr/>
        </p:nvSpPr>
        <p:spPr>
          <a:xfrm>
            <a:off x="2526516" y="3846420"/>
            <a:ext cx="970616" cy="215444"/>
          </a:xfrm>
          <a:prstGeom prst="rect">
            <a:avLst/>
          </a:prstGeom>
          <a:noFill/>
          <a:ln w="19050"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Atención Tutela</a:t>
            </a:r>
          </a:p>
        </p:txBody>
      </p:sp>
      <p:sp>
        <p:nvSpPr>
          <p:cNvPr id="13" name="Rectángulo redondeado 136">
            <a:hlinkClick r:id="" action="ppaction://noaction"/>
            <a:extLst>
              <a:ext uri="{FF2B5EF4-FFF2-40B4-BE49-F238E27FC236}">
                <a16:creationId xmlns:a16="http://schemas.microsoft.com/office/drawing/2014/main" id="{CA72A175-C898-4C07-9506-1276CAF590E0}"/>
              </a:ext>
            </a:extLst>
          </p:cNvPr>
          <p:cNvSpPr/>
          <p:nvPr/>
        </p:nvSpPr>
        <p:spPr>
          <a:xfrm>
            <a:off x="2526516" y="4150184"/>
            <a:ext cx="1174037" cy="215444"/>
          </a:xfrm>
          <a:prstGeom prst="rect">
            <a:avLst/>
          </a:prstGeom>
          <a:noFill/>
          <a:ln w="19050"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Reportes y Estadísticas</a:t>
            </a:r>
          </a:p>
        </p:txBody>
      </p:sp>
      <p:sp>
        <p:nvSpPr>
          <p:cNvPr id="14" name="Rectángulo redondeado 139">
            <a:hlinkClick r:id="" action="ppaction://noaction"/>
            <a:extLst>
              <a:ext uri="{FF2B5EF4-FFF2-40B4-BE49-F238E27FC236}">
                <a16:creationId xmlns:a16="http://schemas.microsoft.com/office/drawing/2014/main" id="{D02AD93A-5742-4C24-9564-CB9201CC0415}"/>
              </a:ext>
            </a:extLst>
          </p:cNvPr>
          <p:cNvSpPr/>
          <p:nvPr/>
        </p:nvSpPr>
        <p:spPr>
          <a:xfrm>
            <a:off x="2526516" y="4453948"/>
            <a:ext cx="1488731" cy="215444"/>
          </a:xfrm>
          <a:prstGeom prst="rect">
            <a:avLst/>
          </a:prstGeom>
          <a:noFill/>
          <a:ln w="19050"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Apoyo Gestión Mejoramiento</a:t>
            </a:r>
          </a:p>
        </p:txBody>
      </p:sp>
      <p:sp>
        <p:nvSpPr>
          <p:cNvPr id="15" name="Rectángulo redondeado 80">
            <a:hlinkClick r:id="" action="ppaction://noaction"/>
            <a:extLst>
              <a:ext uri="{FF2B5EF4-FFF2-40B4-BE49-F238E27FC236}">
                <a16:creationId xmlns:a16="http://schemas.microsoft.com/office/drawing/2014/main" id="{3AF6DC73-07B4-47FC-ABA1-CD63C0805F6B}"/>
              </a:ext>
            </a:extLst>
          </p:cNvPr>
          <p:cNvSpPr/>
          <p:nvPr/>
        </p:nvSpPr>
        <p:spPr>
          <a:xfrm>
            <a:off x="4594886" y="2926952"/>
            <a:ext cx="1172604" cy="215444"/>
          </a:xfrm>
          <a:prstGeom prst="rect">
            <a:avLst/>
          </a:prstGeom>
          <a:noFill/>
          <a:ln w="19050"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Inspectores </a:t>
            </a:r>
          </a:p>
        </p:txBody>
      </p:sp>
      <p:sp>
        <p:nvSpPr>
          <p:cNvPr id="16" name="Rectángulo redondeado 81">
            <a:hlinkClick r:id="" action="ppaction://noaction"/>
            <a:extLst>
              <a:ext uri="{FF2B5EF4-FFF2-40B4-BE49-F238E27FC236}">
                <a16:creationId xmlns:a16="http://schemas.microsoft.com/office/drawing/2014/main" id="{79B58686-14C1-4177-A875-0CBECA62E447}"/>
              </a:ext>
            </a:extLst>
          </p:cNvPr>
          <p:cNvSpPr/>
          <p:nvPr/>
        </p:nvSpPr>
        <p:spPr>
          <a:xfrm>
            <a:off x="4599168" y="3259262"/>
            <a:ext cx="1826519" cy="215444"/>
          </a:xfrm>
          <a:prstGeom prst="rect">
            <a:avLst/>
          </a:prstGeom>
          <a:noFill/>
          <a:ln w="19050"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  Atención Al Usuario   Construseñales</a:t>
            </a:r>
          </a:p>
        </p:txBody>
      </p:sp>
      <p:sp>
        <p:nvSpPr>
          <p:cNvPr id="17" name="Rectángulo redondeado 82">
            <a:hlinkClick r:id="" action="ppaction://noaction"/>
            <a:extLst>
              <a:ext uri="{FF2B5EF4-FFF2-40B4-BE49-F238E27FC236}">
                <a16:creationId xmlns:a16="http://schemas.microsoft.com/office/drawing/2014/main" id="{A630A587-AC66-4E6D-B08E-CD713E5E28DC}"/>
              </a:ext>
            </a:extLst>
          </p:cNvPr>
          <p:cNvSpPr/>
          <p:nvPr/>
        </p:nvSpPr>
        <p:spPr>
          <a:xfrm>
            <a:off x="4601823" y="3557540"/>
            <a:ext cx="1117461" cy="215444"/>
          </a:xfrm>
          <a:prstGeom prst="rect">
            <a:avLst/>
          </a:prstGeom>
          <a:noFill/>
          <a:ln w="19050"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Atención Tutela </a:t>
            </a:r>
          </a:p>
        </p:txBody>
      </p:sp>
      <p:sp>
        <p:nvSpPr>
          <p:cNvPr id="18" name="Rectángulo redondeado 106">
            <a:extLst>
              <a:ext uri="{FF2B5EF4-FFF2-40B4-BE49-F238E27FC236}">
                <a16:creationId xmlns:a16="http://schemas.microsoft.com/office/drawing/2014/main" id="{87806696-CEF1-4291-ABD5-271CCBBBB8CA}"/>
              </a:ext>
            </a:extLst>
          </p:cNvPr>
          <p:cNvSpPr/>
          <p:nvPr/>
        </p:nvSpPr>
        <p:spPr>
          <a:xfrm>
            <a:off x="7182997" y="2566930"/>
            <a:ext cx="1381197" cy="215444"/>
          </a:xfrm>
          <a:prstGeom prst="rect">
            <a:avLst/>
          </a:prstGeom>
          <a:noFill/>
          <a:ln w="19050"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Oficina Asesora de Tránsito</a:t>
            </a:r>
          </a:p>
        </p:txBody>
      </p:sp>
      <p:sp>
        <p:nvSpPr>
          <p:cNvPr id="19" name="Rectángulo redondeado 113">
            <a:hlinkClick r:id="" action="ppaction://noaction"/>
            <a:extLst>
              <a:ext uri="{FF2B5EF4-FFF2-40B4-BE49-F238E27FC236}">
                <a16:creationId xmlns:a16="http://schemas.microsoft.com/office/drawing/2014/main" id="{4CAB61D8-0853-441F-AEEA-68C71D871894}"/>
              </a:ext>
            </a:extLst>
          </p:cNvPr>
          <p:cNvSpPr/>
          <p:nvPr/>
        </p:nvSpPr>
        <p:spPr>
          <a:xfrm>
            <a:off x="7222027" y="2926952"/>
            <a:ext cx="1154513" cy="215444"/>
          </a:xfrm>
          <a:prstGeom prst="rect">
            <a:avLst/>
          </a:prstGeom>
          <a:noFill/>
          <a:ln w="19050"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Recursos de Apelación </a:t>
            </a:r>
          </a:p>
        </p:txBody>
      </p:sp>
      <p:sp>
        <p:nvSpPr>
          <p:cNvPr id="20" name="Rectángulo redondeado 117">
            <a:hlinkClick r:id="" action="ppaction://noaction"/>
            <a:extLst>
              <a:ext uri="{FF2B5EF4-FFF2-40B4-BE49-F238E27FC236}">
                <a16:creationId xmlns:a16="http://schemas.microsoft.com/office/drawing/2014/main" id="{84FF18B0-F5AA-4B49-9F50-4FFBFB38D4A9}"/>
              </a:ext>
            </a:extLst>
          </p:cNvPr>
          <p:cNvSpPr/>
          <p:nvPr/>
        </p:nvSpPr>
        <p:spPr>
          <a:xfrm>
            <a:off x="7227117" y="3265322"/>
            <a:ext cx="1269618" cy="215444"/>
          </a:xfrm>
          <a:prstGeom prst="rect">
            <a:avLst/>
          </a:prstGeom>
          <a:noFill/>
          <a:ln w="19050"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Reincidencia </a:t>
            </a:r>
          </a:p>
        </p:txBody>
      </p:sp>
      <p:sp>
        <p:nvSpPr>
          <p:cNvPr id="21" name="Rectángulo redondeado 119">
            <a:hlinkClick r:id="" action="ppaction://noaction"/>
            <a:extLst>
              <a:ext uri="{FF2B5EF4-FFF2-40B4-BE49-F238E27FC236}">
                <a16:creationId xmlns:a16="http://schemas.microsoft.com/office/drawing/2014/main" id="{218D216D-D810-4241-BE8D-D0CE8459C46D}"/>
              </a:ext>
            </a:extLst>
          </p:cNvPr>
          <p:cNvSpPr/>
          <p:nvPr/>
        </p:nvSpPr>
        <p:spPr>
          <a:xfrm>
            <a:off x="7182998" y="3525398"/>
            <a:ext cx="1060175" cy="215444"/>
          </a:xfrm>
          <a:prstGeom prst="rect">
            <a:avLst/>
          </a:prstGeom>
          <a:noFill/>
          <a:ln w="19050"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Archivo</a:t>
            </a:r>
          </a:p>
        </p:txBody>
      </p:sp>
      <p:sp>
        <p:nvSpPr>
          <p:cNvPr id="22" name="Rectángulo redondeado 122">
            <a:extLst>
              <a:ext uri="{FF2B5EF4-FFF2-40B4-BE49-F238E27FC236}">
                <a16:creationId xmlns:a16="http://schemas.microsoft.com/office/drawing/2014/main" id="{A5E01840-0F91-4E21-8EC8-0DCB2DEF39F9}"/>
              </a:ext>
            </a:extLst>
          </p:cNvPr>
          <p:cNvSpPr/>
          <p:nvPr/>
        </p:nvSpPr>
        <p:spPr>
          <a:xfrm>
            <a:off x="1140100" y="2584169"/>
            <a:ext cx="1031150" cy="215444"/>
          </a:xfrm>
          <a:prstGeom prst="rect">
            <a:avLst/>
          </a:prstGeom>
          <a:noFill/>
          <a:ln w="19050"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Atención PQRSD </a:t>
            </a:r>
          </a:p>
        </p:txBody>
      </p:sp>
      <p:cxnSp>
        <p:nvCxnSpPr>
          <p:cNvPr id="23" name="Conector recto 22">
            <a:extLst>
              <a:ext uri="{FF2B5EF4-FFF2-40B4-BE49-F238E27FC236}">
                <a16:creationId xmlns:a16="http://schemas.microsoft.com/office/drawing/2014/main" id="{DC4DDC10-EE68-4724-8895-AF4A5E55FB2C}"/>
              </a:ext>
            </a:extLst>
          </p:cNvPr>
          <p:cNvCxnSpPr>
            <a:cxnSpLocks/>
            <a:stCxn id="3" idx="2"/>
          </p:cNvCxnSpPr>
          <p:nvPr/>
        </p:nvCxnSpPr>
        <p:spPr>
          <a:xfrm>
            <a:off x="6402054" y="1291698"/>
            <a:ext cx="0" cy="56930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28">
            <a:extLst>
              <a:ext uri="{FF2B5EF4-FFF2-40B4-BE49-F238E27FC236}">
                <a16:creationId xmlns:a16="http://schemas.microsoft.com/office/drawing/2014/main" id="{BDBF3EF4-77DA-4DC4-8F13-5966C9D86BD4}"/>
              </a:ext>
            </a:extLst>
          </p:cNvPr>
          <p:cNvCxnSpPr>
            <a:cxnSpLocks/>
            <a:endCxn id="5" idx="1"/>
          </p:cNvCxnSpPr>
          <p:nvPr/>
        </p:nvCxnSpPr>
        <p:spPr>
          <a:xfrm>
            <a:off x="6406690" y="1614739"/>
            <a:ext cx="58658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32">
            <a:extLst>
              <a:ext uri="{FF2B5EF4-FFF2-40B4-BE49-F238E27FC236}">
                <a16:creationId xmlns:a16="http://schemas.microsoft.com/office/drawing/2014/main" id="{DA8CA9CA-9CA0-43F0-AA64-C9D58EFD5BFC}"/>
              </a:ext>
            </a:extLst>
          </p:cNvPr>
          <p:cNvCxnSpPr>
            <a:cxnSpLocks/>
          </p:cNvCxnSpPr>
          <p:nvPr/>
        </p:nvCxnSpPr>
        <p:spPr>
          <a:xfrm>
            <a:off x="1637495" y="2415948"/>
            <a:ext cx="622443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ángulo redondeado 83">
            <a:hlinkClick r:id="" action="ppaction://noaction"/>
            <a:extLst>
              <a:ext uri="{FF2B5EF4-FFF2-40B4-BE49-F238E27FC236}">
                <a16:creationId xmlns:a16="http://schemas.microsoft.com/office/drawing/2014/main" id="{9430E685-D55E-4361-976F-717766036D7E}"/>
              </a:ext>
            </a:extLst>
          </p:cNvPr>
          <p:cNvSpPr/>
          <p:nvPr/>
        </p:nvSpPr>
        <p:spPr>
          <a:xfrm>
            <a:off x="4594886" y="3844000"/>
            <a:ext cx="964034" cy="215444"/>
          </a:xfrm>
          <a:prstGeom prst="rect">
            <a:avLst/>
          </a:prstGeom>
          <a:noFill/>
          <a:ln w="19050"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Atención PQRSD </a:t>
            </a:r>
          </a:p>
        </p:txBody>
      </p:sp>
      <p:cxnSp>
        <p:nvCxnSpPr>
          <p:cNvPr id="36" name="Conector recto 35">
            <a:extLst>
              <a:ext uri="{FF2B5EF4-FFF2-40B4-BE49-F238E27FC236}">
                <a16:creationId xmlns:a16="http://schemas.microsoft.com/office/drawing/2014/main" id="{02F6B3DF-106E-4B19-A194-94A9D4CBB0C4}"/>
              </a:ext>
            </a:extLst>
          </p:cNvPr>
          <p:cNvCxnSpPr>
            <a:cxnSpLocks/>
            <a:endCxn id="22" idx="0"/>
          </p:cNvCxnSpPr>
          <p:nvPr/>
        </p:nvCxnSpPr>
        <p:spPr>
          <a:xfrm>
            <a:off x="1655675" y="2415948"/>
            <a:ext cx="0" cy="16822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cto 38">
            <a:extLst>
              <a:ext uri="{FF2B5EF4-FFF2-40B4-BE49-F238E27FC236}">
                <a16:creationId xmlns:a16="http://schemas.microsoft.com/office/drawing/2014/main" id="{B875BF6D-47D2-4BEC-A885-8F47A3F42F1A}"/>
              </a:ext>
            </a:extLst>
          </p:cNvPr>
          <p:cNvCxnSpPr>
            <a:cxnSpLocks/>
            <a:endCxn id="8" idx="0"/>
          </p:cNvCxnSpPr>
          <p:nvPr/>
        </p:nvCxnSpPr>
        <p:spPr>
          <a:xfrm>
            <a:off x="5710407" y="2415948"/>
            <a:ext cx="0" cy="16822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39">
            <a:extLst>
              <a:ext uri="{FF2B5EF4-FFF2-40B4-BE49-F238E27FC236}">
                <a16:creationId xmlns:a16="http://schemas.microsoft.com/office/drawing/2014/main" id="{F44839EC-B3D2-4369-B7E5-A8B1054093BC}"/>
              </a:ext>
            </a:extLst>
          </p:cNvPr>
          <p:cNvCxnSpPr>
            <a:cxnSpLocks/>
            <a:endCxn id="7" idx="0"/>
          </p:cNvCxnSpPr>
          <p:nvPr/>
        </p:nvCxnSpPr>
        <p:spPr>
          <a:xfrm>
            <a:off x="3332262" y="2415948"/>
            <a:ext cx="0" cy="17132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recto 40">
            <a:extLst>
              <a:ext uri="{FF2B5EF4-FFF2-40B4-BE49-F238E27FC236}">
                <a16:creationId xmlns:a16="http://schemas.microsoft.com/office/drawing/2014/main" id="{A3088455-9A7B-488A-AA6C-0EFDE18F4961}"/>
              </a:ext>
            </a:extLst>
          </p:cNvPr>
          <p:cNvCxnSpPr>
            <a:cxnSpLocks/>
            <a:endCxn id="18" idx="0"/>
          </p:cNvCxnSpPr>
          <p:nvPr/>
        </p:nvCxnSpPr>
        <p:spPr>
          <a:xfrm>
            <a:off x="7861926" y="2415948"/>
            <a:ext cx="11670" cy="15098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ctor recto 48">
            <a:extLst>
              <a:ext uri="{FF2B5EF4-FFF2-40B4-BE49-F238E27FC236}">
                <a16:creationId xmlns:a16="http://schemas.microsoft.com/office/drawing/2014/main" id="{D27BF28F-04CA-4319-9D46-3CA858390835}"/>
              </a:ext>
            </a:extLst>
          </p:cNvPr>
          <p:cNvCxnSpPr>
            <a:cxnSpLocks/>
          </p:cNvCxnSpPr>
          <p:nvPr/>
        </p:nvCxnSpPr>
        <p:spPr>
          <a:xfrm>
            <a:off x="2317538" y="2677457"/>
            <a:ext cx="0" cy="190783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ector recto 49">
            <a:extLst>
              <a:ext uri="{FF2B5EF4-FFF2-40B4-BE49-F238E27FC236}">
                <a16:creationId xmlns:a16="http://schemas.microsoft.com/office/drawing/2014/main" id="{6A993555-472A-47FF-BA40-EA6BCF85DF53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2313290" y="2694997"/>
            <a:ext cx="1462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ector recto 54">
            <a:extLst>
              <a:ext uri="{FF2B5EF4-FFF2-40B4-BE49-F238E27FC236}">
                <a16:creationId xmlns:a16="http://schemas.microsoft.com/office/drawing/2014/main" id="{84E6888A-6E83-489F-962A-3C7E69B783FA}"/>
              </a:ext>
            </a:extLst>
          </p:cNvPr>
          <p:cNvCxnSpPr>
            <a:cxnSpLocks/>
            <a:endCxn id="9" idx="1"/>
          </p:cNvCxnSpPr>
          <p:nvPr/>
        </p:nvCxnSpPr>
        <p:spPr>
          <a:xfrm>
            <a:off x="2313290" y="3031310"/>
            <a:ext cx="21322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ector recto 55">
            <a:extLst>
              <a:ext uri="{FF2B5EF4-FFF2-40B4-BE49-F238E27FC236}">
                <a16:creationId xmlns:a16="http://schemas.microsoft.com/office/drawing/2014/main" id="{87213068-7139-4193-8F81-9370E0549204}"/>
              </a:ext>
            </a:extLst>
          </p:cNvPr>
          <p:cNvCxnSpPr>
            <a:cxnSpLocks/>
            <a:endCxn id="10" idx="1"/>
          </p:cNvCxnSpPr>
          <p:nvPr/>
        </p:nvCxnSpPr>
        <p:spPr>
          <a:xfrm>
            <a:off x="2313290" y="3367395"/>
            <a:ext cx="213226" cy="59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ector recto 56">
            <a:extLst>
              <a:ext uri="{FF2B5EF4-FFF2-40B4-BE49-F238E27FC236}">
                <a16:creationId xmlns:a16="http://schemas.microsoft.com/office/drawing/2014/main" id="{3E400095-CFEF-4F39-AFA2-B55781A58EAC}"/>
              </a:ext>
            </a:extLst>
          </p:cNvPr>
          <p:cNvCxnSpPr>
            <a:cxnSpLocks/>
            <a:endCxn id="12" idx="1"/>
          </p:cNvCxnSpPr>
          <p:nvPr/>
        </p:nvCxnSpPr>
        <p:spPr>
          <a:xfrm>
            <a:off x="2313290" y="3951722"/>
            <a:ext cx="213226" cy="242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ector recto 57">
            <a:extLst>
              <a:ext uri="{FF2B5EF4-FFF2-40B4-BE49-F238E27FC236}">
                <a16:creationId xmlns:a16="http://schemas.microsoft.com/office/drawing/2014/main" id="{228E84B1-5AED-470C-8EB3-9D1777F3111D}"/>
              </a:ext>
            </a:extLst>
          </p:cNvPr>
          <p:cNvCxnSpPr>
            <a:cxnSpLocks/>
            <a:endCxn id="11" idx="1"/>
          </p:cNvCxnSpPr>
          <p:nvPr/>
        </p:nvCxnSpPr>
        <p:spPr>
          <a:xfrm>
            <a:off x="2313290" y="3671436"/>
            <a:ext cx="21322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ector recto 58">
            <a:extLst>
              <a:ext uri="{FF2B5EF4-FFF2-40B4-BE49-F238E27FC236}">
                <a16:creationId xmlns:a16="http://schemas.microsoft.com/office/drawing/2014/main" id="{CCCA6B75-86E0-4593-8756-FC6A977D6456}"/>
              </a:ext>
            </a:extLst>
          </p:cNvPr>
          <p:cNvCxnSpPr>
            <a:cxnSpLocks/>
            <a:endCxn id="13" idx="1"/>
          </p:cNvCxnSpPr>
          <p:nvPr/>
        </p:nvCxnSpPr>
        <p:spPr>
          <a:xfrm>
            <a:off x="2313290" y="4257906"/>
            <a:ext cx="21322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ector recto 68">
            <a:extLst>
              <a:ext uri="{FF2B5EF4-FFF2-40B4-BE49-F238E27FC236}">
                <a16:creationId xmlns:a16="http://schemas.microsoft.com/office/drawing/2014/main" id="{8BA7E636-E7C5-4BEA-A5F9-4C95952E627C}"/>
              </a:ext>
            </a:extLst>
          </p:cNvPr>
          <p:cNvCxnSpPr>
            <a:cxnSpLocks/>
            <a:endCxn id="14" idx="1"/>
          </p:cNvCxnSpPr>
          <p:nvPr/>
        </p:nvCxnSpPr>
        <p:spPr>
          <a:xfrm>
            <a:off x="2313290" y="4561670"/>
            <a:ext cx="21322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ector recto 73">
            <a:extLst>
              <a:ext uri="{FF2B5EF4-FFF2-40B4-BE49-F238E27FC236}">
                <a16:creationId xmlns:a16="http://schemas.microsoft.com/office/drawing/2014/main" id="{3ACDC52A-822A-4839-9A9F-53368CF53131}"/>
              </a:ext>
            </a:extLst>
          </p:cNvPr>
          <p:cNvCxnSpPr>
            <a:cxnSpLocks/>
            <a:endCxn id="8" idx="1"/>
          </p:cNvCxnSpPr>
          <p:nvPr/>
        </p:nvCxnSpPr>
        <p:spPr>
          <a:xfrm>
            <a:off x="4370141" y="2691891"/>
            <a:ext cx="14706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ector recto 76">
            <a:extLst>
              <a:ext uri="{FF2B5EF4-FFF2-40B4-BE49-F238E27FC236}">
                <a16:creationId xmlns:a16="http://schemas.microsoft.com/office/drawing/2014/main" id="{74C419D9-5CB0-4C6D-B611-86645BAB765E}"/>
              </a:ext>
            </a:extLst>
          </p:cNvPr>
          <p:cNvCxnSpPr>
            <a:cxnSpLocks/>
          </p:cNvCxnSpPr>
          <p:nvPr/>
        </p:nvCxnSpPr>
        <p:spPr>
          <a:xfrm>
            <a:off x="4367761" y="2674783"/>
            <a:ext cx="0" cy="129795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ector recto 78">
            <a:extLst>
              <a:ext uri="{FF2B5EF4-FFF2-40B4-BE49-F238E27FC236}">
                <a16:creationId xmlns:a16="http://schemas.microsoft.com/office/drawing/2014/main" id="{6B423BC9-756C-4508-A637-C377533063C5}"/>
              </a:ext>
            </a:extLst>
          </p:cNvPr>
          <p:cNvCxnSpPr>
            <a:cxnSpLocks/>
            <a:endCxn id="15" idx="1"/>
          </p:cNvCxnSpPr>
          <p:nvPr/>
        </p:nvCxnSpPr>
        <p:spPr>
          <a:xfrm flipV="1">
            <a:off x="4381660" y="3034674"/>
            <a:ext cx="213226" cy="53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ector recto 80">
            <a:extLst>
              <a:ext uri="{FF2B5EF4-FFF2-40B4-BE49-F238E27FC236}">
                <a16:creationId xmlns:a16="http://schemas.microsoft.com/office/drawing/2014/main" id="{13A3D7C7-3EFF-41F5-A692-BD8DA3CDAA6B}"/>
              </a:ext>
            </a:extLst>
          </p:cNvPr>
          <p:cNvCxnSpPr>
            <a:cxnSpLocks/>
            <a:endCxn id="16" idx="1"/>
          </p:cNvCxnSpPr>
          <p:nvPr/>
        </p:nvCxnSpPr>
        <p:spPr>
          <a:xfrm>
            <a:off x="4373737" y="3366984"/>
            <a:ext cx="22543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ector recto 81">
            <a:extLst>
              <a:ext uri="{FF2B5EF4-FFF2-40B4-BE49-F238E27FC236}">
                <a16:creationId xmlns:a16="http://schemas.microsoft.com/office/drawing/2014/main" id="{6829CAE1-00D3-4FA1-8FB8-D9D89CDD41A2}"/>
              </a:ext>
            </a:extLst>
          </p:cNvPr>
          <p:cNvCxnSpPr>
            <a:cxnSpLocks/>
            <a:endCxn id="17" idx="1"/>
          </p:cNvCxnSpPr>
          <p:nvPr/>
        </p:nvCxnSpPr>
        <p:spPr>
          <a:xfrm flipV="1">
            <a:off x="4356015" y="3665262"/>
            <a:ext cx="245808" cy="53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ector recto 85">
            <a:extLst>
              <a:ext uri="{FF2B5EF4-FFF2-40B4-BE49-F238E27FC236}">
                <a16:creationId xmlns:a16="http://schemas.microsoft.com/office/drawing/2014/main" id="{1C32E3AB-3314-4708-A8DB-6678938A37AF}"/>
              </a:ext>
            </a:extLst>
          </p:cNvPr>
          <p:cNvCxnSpPr>
            <a:cxnSpLocks/>
            <a:endCxn id="35" idx="1"/>
          </p:cNvCxnSpPr>
          <p:nvPr/>
        </p:nvCxnSpPr>
        <p:spPr>
          <a:xfrm>
            <a:off x="4367761" y="3951722"/>
            <a:ext cx="22712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onector recto 92">
            <a:extLst>
              <a:ext uri="{FF2B5EF4-FFF2-40B4-BE49-F238E27FC236}">
                <a16:creationId xmlns:a16="http://schemas.microsoft.com/office/drawing/2014/main" id="{210A1AD0-226A-4E3C-8AF7-A047E63A1B19}"/>
              </a:ext>
            </a:extLst>
          </p:cNvPr>
          <p:cNvCxnSpPr>
            <a:cxnSpLocks/>
            <a:endCxn id="18" idx="1"/>
          </p:cNvCxnSpPr>
          <p:nvPr/>
        </p:nvCxnSpPr>
        <p:spPr>
          <a:xfrm>
            <a:off x="7013457" y="2669184"/>
            <a:ext cx="169540" cy="546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Conector recto 94">
            <a:extLst>
              <a:ext uri="{FF2B5EF4-FFF2-40B4-BE49-F238E27FC236}">
                <a16:creationId xmlns:a16="http://schemas.microsoft.com/office/drawing/2014/main" id="{87C87450-1FA3-4869-9E8C-7FAC1891DC07}"/>
              </a:ext>
            </a:extLst>
          </p:cNvPr>
          <p:cNvCxnSpPr>
            <a:cxnSpLocks/>
          </p:cNvCxnSpPr>
          <p:nvPr/>
        </p:nvCxnSpPr>
        <p:spPr>
          <a:xfrm>
            <a:off x="7013457" y="2653768"/>
            <a:ext cx="0" cy="101149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Conector recto 95">
            <a:extLst>
              <a:ext uri="{FF2B5EF4-FFF2-40B4-BE49-F238E27FC236}">
                <a16:creationId xmlns:a16="http://schemas.microsoft.com/office/drawing/2014/main" id="{10D1A93C-D11C-42B3-B923-EA650BACE34E}"/>
              </a:ext>
            </a:extLst>
          </p:cNvPr>
          <p:cNvCxnSpPr>
            <a:cxnSpLocks/>
            <a:endCxn id="19" idx="1"/>
          </p:cNvCxnSpPr>
          <p:nvPr/>
        </p:nvCxnSpPr>
        <p:spPr>
          <a:xfrm>
            <a:off x="7013457" y="3034674"/>
            <a:ext cx="20857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onector recto 98">
            <a:extLst>
              <a:ext uri="{FF2B5EF4-FFF2-40B4-BE49-F238E27FC236}">
                <a16:creationId xmlns:a16="http://schemas.microsoft.com/office/drawing/2014/main" id="{365CDCB6-F98B-4C6A-AD6C-8564A3CC804A}"/>
              </a:ext>
            </a:extLst>
          </p:cNvPr>
          <p:cNvCxnSpPr>
            <a:cxnSpLocks/>
            <a:endCxn id="20" idx="1"/>
          </p:cNvCxnSpPr>
          <p:nvPr/>
        </p:nvCxnSpPr>
        <p:spPr>
          <a:xfrm>
            <a:off x="7010913" y="3373044"/>
            <a:ext cx="21620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Conector recto 101">
            <a:extLst>
              <a:ext uri="{FF2B5EF4-FFF2-40B4-BE49-F238E27FC236}">
                <a16:creationId xmlns:a16="http://schemas.microsoft.com/office/drawing/2014/main" id="{9749BA4F-8662-4A8D-BF6B-8B7C2D544FBD}"/>
              </a:ext>
            </a:extLst>
          </p:cNvPr>
          <p:cNvCxnSpPr>
            <a:cxnSpLocks/>
            <a:endCxn id="21" idx="1"/>
          </p:cNvCxnSpPr>
          <p:nvPr/>
        </p:nvCxnSpPr>
        <p:spPr>
          <a:xfrm flipV="1">
            <a:off x="7009640" y="3633120"/>
            <a:ext cx="173358" cy="3214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ector recto 104">
            <a:extLst>
              <a:ext uri="{FF2B5EF4-FFF2-40B4-BE49-F238E27FC236}">
                <a16:creationId xmlns:a16="http://schemas.microsoft.com/office/drawing/2014/main" id="{DAA2372D-F3BF-4C77-A3EA-FEC6FBDADDDC}"/>
              </a:ext>
            </a:extLst>
          </p:cNvPr>
          <p:cNvCxnSpPr>
            <a:cxnSpLocks/>
            <a:stCxn id="6" idx="2"/>
          </p:cNvCxnSpPr>
          <p:nvPr/>
        </p:nvCxnSpPr>
        <p:spPr>
          <a:xfrm flipH="1">
            <a:off x="4383203" y="2197810"/>
            <a:ext cx="1" cy="23171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CuadroTexto 107">
            <a:extLst>
              <a:ext uri="{FF2B5EF4-FFF2-40B4-BE49-F238E27FC236}">
                <a16:creationId xmlns:a16="http://schemas.microsoft.com/office/drawing/2014/main" id="{CBA4DCEF-064E-4838-8897-31DD8AFF1CEE}"/>
              </a:ext>
            </a:extLst>
          </p:cNvPr>
          <p:cNvSpPr txBox="1"/>
          <p:nvPr/>
        </p:nvSpPr>
        <p:spPr>
          <a:xfrm>
            <a:off x="64146" y="2880168"/>
            <a:ext cx="887628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>
              <a:defRPr sz="1050" b="1"/>
            </a:lvl1pPr>
          </a:lstStyle>
          <a:p>
            <a:pPr algn="ctr"/>
            <a:r>
              <a:rPr lang="es-MX" dirty="0"/>
              <a:t>Asesorías y equipos de trabajo</a:t>
            </a:r>
            <a:endParaRPr lang="es-CO" dirty="0"/>
          </a:p>
        </p:txBody>
      </p:sp>
      <p:sp>
        <p:nvSpPr>
          <p:cNvPr id="109" name="CuadroTexto 108">
            <a:extLst>
              <a:ext uri="{FF2B5EF4-FFF2-40B4-BE49-F238E27FC236}">
                <a16:creationId xmlns:a16="http://schemas.microsoft.com/office/drawing/2014/main" id="{357C55C2-200D-4E50-8F1C-5D8026594E7C}"/>
              </a:ext>
            </a:extLst>
          </p:cNvPr>
          <p:cNvSpPr txBox="1"/>
          <p:nvPr/>
        </p:nvSpPr>
        <p:spPr>
          <a:xfrm>
            <a:off x="-5561" y="4975044"/>
            <a:ext cx="88762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>
              <a:defRPr sz="1050" b="1"/>
            </a:lvl1pPr>
          </a:lstStyle>
          <a:p>
            <a:pPr algn="ctr"/>
            <a:r>
              <a:rPr lang="es-MX" dirty="0"/>
              <a:t>Sedes de atención </a:t>
            </a:r>
            <a:endParaRPr lang="es-CO" dirty="0"/>
          </a:p>
        </p:txBody>
      </p:sp>
      <p:sp>
        <p:nvSpPr>
          <p:cNvPr id="110" name="Rectángulo 109">
            <a:extLst>
              <a:ext uri="{FF2B5EF4-FFF2-40B4-BE49-F238E27FC236}">
                <a16:creationId xmlns:a16="http://schemas.microsoft.com/office/drawing/2014/main" id="{9C423B49-94DD-40B2-A44A-89AC0ABCCFFB}"/>
              </a:ext>
            </a:extLst>
          </p:cNvPr>
          <p:cNvSpPr/>
          <p:nvPr/>
        </p:nvSpPr>
        <p:spPr>
          <a:xfrm>
            <a:off x="1021482" y="4913803"/>
            <a:ext cx="11170518" cy="602086"/>
          </a:xfrm>
          <a:prstGeom prst="rect">
            <a:avLst/>
          </a:prstGeom>
          <a:solidFill>
            <a:schemeClr val="accent1">
              <a:lumMod val="60000"/>
              <a:lumOff val="40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800" dirty="0"/>
          </a:p>
        </p:txBody>
      </p:sp>
      <p:sp>
        <p:nvSpPr>
          <p:cNvPr id="111" name="Rectángulo redondeado 4">
            <a:extLst>
              <a:ext uri="{FF2B5EF4-FFF2-40B4-BE49-F238E27FC236}">
                <a16:creationId xmlns:a16="http://schemas.microsoft.com/office/drawing/2014/main" id="{C1EFE40F-7793-48CC-BA95-21B6B89C011A}"/>
              </a:ext>
            </a:extLst>
          </p:cNvPr>
          <p:cNvSpPr/>
          <p:nvPr/>
        </p:nvSpPr>
        <p:spPr>
          <a:xfrm>
            <a:off x="1711864" y="5068066"/>
            <a:ext cx="2538442" cy="215444"/>
          </a:xfrm>
          <a:prstGeom prst="rect">
            <a:avLst/>
          </a:prstGeom>
          <a:noFill/>
          <a:ln w="19050"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SEDE AMERICANO </a:t>
            </a:r>
          </a:p>
        </p:txBody>
      </p:sp>
      <p:sp>
        <p:nvSpPr>
          <p:cNvPr id="112" name="Rectángulo redondeado 9">
            <a:extLst>
              <a:ext uri="{FF2B5EF4-FFF2-40B4-BE49-F238E27FC236}">
                <a16:creationId xmlns:a16="http://schemas.microsoft.com/office/drawing/2014/main" id="{A19C6586-3722-4641-9AEF-F203973D9832}"/>
              </a:ext>
            </a:extLst>
          </p:cNvPr>
          <p:cNvSpPr/>
          <p:nvPr/>
        </p:nvSpPr>
        <p:spPr>
          <a:xfrm>
            <a:off x="5704731" y="5089622"/>
            <a:ext cx="2538442" cy="215444"/>
          </a:xfrm>
          <a:prstGeom prst="rect">
            <a:avLst/>
          </a:prstGeom>
          <a:noFill/>
          <a:ln w="19050"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SEDE PRADO</a:t>
            </a:r>
          </a:p>
        </p:txBody>
      </p:sp>
      <p:sp>
        <p:nvSpPr>
          <p:cNvPr id="113" name="Rectángulo redondeado 10">
            <a:extLst>
              <a:ext uri="{FF2B5EF4-FFF2-40B4-BE49-F238E27FC236}">
                <a16:creationId xmlns:a16="http://schemas.microsoft.com/office/drawing/2014/main" id="{E46ED03F-15D5-4058-AE90-7DA235737079}"/>
              </a:ext>
            </a:extLst>
          </p:cNvPr>
          <p:cNvSpPr/>
          <p:nvPr/>
        </p:nvSpPr>
        <p:spPr>
          <a:xfrm>
            <a:off x="9276650" y="5099857"/>
            <a:ext cx="2538442" cy="215444"/>
          </a:xfrm>
          <a:prstGeom prst="rect">
            <a:avLst/>
          </a:prstGeom>
          <a:noFill/>
          <a:ln w="19050"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SEDE CAYENAS </a:t>
            </a:r>
          </a:p>
        </p:txBody>
      </p:sp>
      <p:cxnSp>
        <p:nvCxnSpPr>
          <p:cNvPr id="115" name="Conector recto 114">
            <a:extLst>
              <a:ext uri="{FF2B5EF4-FFF2-40B4-BE49-F238E27FC236}">
                <a16:creationId xmlns:a16="http://schemas.microsoft.com/office/drawing/2014/main" id="{1D9632A6-9623-44CB-9EAE-8DAC05096792}"/>
              </a:ext>
            </a:extLst>
          </p:cNvPr>
          <p:cNvCxnSpPr>
            <a:cxnSpLocks/>
          </p:cNvCxnSpPr>
          <p:nvPr/>
        </p:nvCxnSpPr>
        <p:spPr>
          <a:xfrm>
            <a:off x="4367761" y="1861007"/>
            <a:ext cx="602769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Conector recto 116">
            <a:extLst>
              <a:ext uri="{FF2B5EF4-FFF2-40B4-BE49-F238E27FC236}">
                <a16:creationId xmlns:a16="http://schemas.microsoft.com/office/drawing/2014/main" id="{51E92E85-8F50-4397-8F64-06E95722EE37}"/>
              </a:ext>
            </a:extLst>
          </p:cNvPr>
          <p:cNvCxnSpPr>
            <a:cxnSpLocks/>
            <a:endCxn id="6" idx="0"/>
          </p:cNvCxnSpPr>
          <p:nvPr/>
        </p:nvCxnSpPr>
        <p:spPr>
          <a:xfrm>
            <a:off x="4381662" y="1844134"/>
            <a:ext cx="1542" cy="13823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Rectángulo redondeado 5">
            <a:extLst>
              <a:ext uri="{FF2B5EF4-FFF2-40B4-BE49-F238E27FC236}">
                <a16:creationId xmlns:a16="http://schemas.microsoft.com/office/drawing/2014/main" id="{07E1E7D5-7098-487E-BD08-6007C35C86DC}"/>
              </a:ext>
            </a:extLst>
          </p:cNvPr>
          <p:cNvSpPr/>
          <p:nvPr/>
        </p:nvSpPr>
        <p:spPr>
          <a:xfrm>
            <a:off x="9276650" y="2025071"/>
            <a:ext cx="2224040" cy="215444"/>
          </a:xfrm>
          <a:prstGeom prst="rect">
            <a:avLst/>
          </a:prstGeom>
          <a:noFill/>
          <a:ln w="19050"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Cobro Coactivo</a:t>
            </a:r>
          </a:p>
        </p:txBody>
      </p:sp>
      <p:cxnSp>
        <p:nvCxnSpPr>
          <p:cNvPr id="120" name="Conector recto 119">
            <a:extLst>
              <a:ext uri="{FF2B5EF4-FFF2-40B4-BE49-F238E27FC236}">
                <a16:creationId xmlns:a16="http://schemas.microsoft.com/office/drawing/2014/main" id="{C61BA7F8-C4E3-44EA-B326-181343E68BE5}"/>
              </a:ext>
            </a:extLst>
          </p:cNvPr>
          <p:cNvCxnSpPr>
            <a:cxnSpLocks/>
            <a:endCxn id="119" idx="0"/>
          </p:cNvCxnSpPr>
          <p:nvPr/>
        </p:nvCxnSpPr>
        <p:spPr>
          <a:xfrm>
            <a:off x="10388670" y="1861007"/>
            <a:ext cx="0" cy="16406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ctángulo redondeado 8">
            <a:extLst>
              <a:ext uri="{FF2B5EF4-FFF2-40B4-BE49-F238E27FC236}">
                <a16:creationId xmlns:a16="http://schemas.microsoft.com/office/drawing/2014/main" id="{56C42096-52DB-4F76-9F25-D4AF289FF73F}"/>
              </a:ext>
            </a:extLst>
          </p:cNvPr>
          <p:cNvSpPr/>
          <p:nvPr/>
        </p:nvSpPr>
        <p:spPr>
          <a:xfrm>
            <a:off x="9687811" y="2404578"/>
            <a:ext cx="1404538" cy="215444"/>
          </a:xfrm>
          <a:prstGeom prst="rect">
            <a:avLst/>
          </a:prstGeom>
          <a:noFill/>
          <a:ln w="19050"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Delegado Para El Cobro </a:t>
            </a:r>
          </a:p>
        </p:txBody>
      </p:sp>
      <p:cxnSp>
        <p:nvCxnSpPr>
          <p:cNvPr id="124" name="Conector recto 123">
            <a:extLst>
              <a:ext uri="{FF2B5EF4-FFF2-40B4-BE49-F238E27FC236}">
                <a16:creationId xmlns:a16="http://schemas.microsoft.com/office/drawing/2014/main" id="{FEEFF14B-592E-45E6-88B9-0E8626CE09B2}"/>
              </a:ext>
            </a:extLst>
          </p:cNvPr>
          <p:cNvCxnSpPr>
            <a:cxnSpLocks/>
            <a:stCxn id="119" idx="2"/>
            <a:endCxn id="123" idx="0"/>
          </p:cNvCxnSpPr>
          <p:nvPr/>
        </p:nvCxnSpPr>
        <p:spPr>
          <a:xfrm>
            <a:off x="10388670" y="2240515"/>
            <a:ext cx="1410" cy="16406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Rectángulo redondeado 11">
            <a:extLst>
              <a:ext uri="{FF2B5EF4-FFF2-40B4-BE49-F238E27FC236}">
                <a16:creationId xmlns:a16="http://schemas.microsoft.com/office/drawing/2014/main" id="{9913B0A3-8BFA-4CFC-B139-A7444852D9BA}"/>
              </a:ext>
            </a:extLst>
          </p:cNvPr>
          <p:cNvSpPr/>
          <p:nvPr/>
        </p:nvSpPr>
        <p:spPr>
          <a:xfrm>
            <a:off x="9714405" y="2746432"/>
            <a:ext cx="980173" cy="215444"/>
          </a:xfrm>
          <a:prstGeom prst="rect">
            <a:avLst/>
          </a:prstGeom>
          <a:noFill/>
          <a:ln w="19050"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Atención PQRSD </a:t>
            </a:r>
          </a:p>
        </p:txBody>
      </p:sp>
      <p:sp>
        <p:nvSpPr>
          <p:cNvPr id="128" name="Rectángulo redondeado 12">
            <a:extLst>
              <a:ext uri="{FF2B5EF4-FFF2-40B4-BE49-F238E27FC236}">
                <a16:creationId xmlns:a16="http://schemas.microsoft.com/office/drawing/2014/main" id="{069ED775-04CD-409F-9E3E-C53ABEAF9F9E}"/>
              </a:ext>
            </a:extLst>
          </p:cNvPr>
          <p:cNvSpPr/>
          <p:nvPr/>
        </p:nvSpPr>
        <p:spPr>
          <a:xfrm>
            <a:off x="9715175" y="3040859"/>
            <a:ext cx="1536555" cy="338554"/>
          </a:xfrm>
          <a:prstGeom prst="rect">
            <a:avLst/>
          </a:prstGeom>
          <a:noFill/>
          <a:ln w="19050"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Medidas Cautelares y Gestión de Títulos de Depósito Judicial</a:t>
            </a:r>
          </a:p>
        </p:txBody>
      </p:sp>
      <p:sp>
        <p:nvSpPr>
          <p:cNvPr id="129" name="Rectángulo redondeado 13">
            <a:extLst>
              <a:ext uri="{FF2B5EF4-FFF2-40B4-BE49-F238E27FC236}">
                <a16:creationId xmlns:a16="http://schemas.microsoft.com/office/drawing/2014/main" id="{3E9C4BA9-F606-4078-A1B5-E5A69EF562C8}"/>
              </a:ext>
            </a:extLst>
          </p:cNvPr>
          <p:cNvSpPr/>
          <p:nvPr/>
        </p:nvSpPr>
        <p:spPr>
          <a:xfrm>
            <a:off x="9718789" y="3457309"/>
            <a:ext cx="1332681" cy="215444"/>
          </a:xfrm>
          <a:prstGeom prst="rect">
            <a:avLst/>
          </a:prstGeom>
          <a:noFill/>
          <a:ln w="19050"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Investigación De Bienes</a:t>
            </a:r>
          </a:p>
        </p:txBody>
      </p:sp>
      <p:sp>
        <p:nvSpPr>
          <p:cNvPr id="130" name="Rectángulo redondeado 13">
            <a:extLst>
              <a:ext uri="{FF2B5EF4-FFF2-40B4-BE49-F238E27FC236}">
                <a16:creationId xmlns:a16="http://schemas.microsoft.com/office/drawing/2014/main" id="{2F5F52F4-1480-4B15-9D9B-75C387B9898E}"/>
              </a:ext>
            </a:extLst>
          </p:cNvPr>
          <p:cNvSpPr/>
          <p:nvPr/>
        </p:nvSpPr>
        <p:spPr>
          <a:xfrm>
            <a:off x="9714405" y="3746733"/>
            <a:ext cx="1434238" cy="215444"/>
          </a:xfrm>
          <a:prstGeom prst="rect">
            <a:avLst/>
          </a:prstGeom>
          <a:noFill/>
          <a:ln w="19050"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Revisión de Expedientes</a:t>
            </a:r>
          </a:p>
        </p:txBody>
      </p:sp>
      <p:sp>
        <p:nvSpPr>
          <p:cNvPr id="131" name="Rectángulo redondeado 13">
            <a:extLst>
              <a:ext uri="{FF2B5EF4-FFF2-40B4-BE49-F238E27FC236}">
                <a16:creationId xmlns:a16="http://schemas.microsoft.com/office/drawing/2014/main" id="{A449766C-3F46-4E1A-849F-D91030CE6F19}"/>
              </a:ext>
            </a:extLst>
          </p:cNvPr>
          <p:cNvSpPr/>
          <p:nvPr/>
        </p:nvSpPr>
        <p:spPr>
          <a:xfrm>
            <a:off x="9714405" y="4037759"/>
            <a:ext cx="1536558" cy="215444"/>
          </a:xfrm>
          <a:prstGeom prst="rect">
            <a:avLst/>
          </a:prstGeom>
          <a:noFill/>
          <a:ln w="19050"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Atención de tutelas</a:t>
            </a:r>
          </a:p>
        </p:txBody>
      </p:sp>
      <p:sp>
        <p:nvSpPr>
          <p:cNvPr id="132" name="Rectángulo redondeado 13">
            <a:extLst>
              <a:ext uri="{FF2B5EF4-FFF2-40B4-BE49-F238E27FC236}">
                <a16:creationId xmlns:a16="http://schemas.microsoft.com/office/drawing/2014/main" id="{E90CCD7B-854F-493D-947D-FB2E28FC8484}"/>
              </a:ext>
            </a:extLst>
          </p:cNvPr>
          <p:cNvSpPr/>
          <p:nvPr/>
        </p:nvSpPr>
        <p:spPr>
          <a:xfrm>
            <a:off x="9714405" y="4328785"/>
            <a:ext cx="1341450" cy="215444"/>
          </a:xfrm>
          <a:prstGeom prst="rect">
            <a:avLst/>
          </a:prstGeom>
          <a:noFill/>
          <a:ln w="19050"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Reportes y Estadísticas</a:t>
            </a:r>
          </a:p>
        </p:txBody>
      </p:sp>
      <p:cxnSp>
        <p:nvCxnSpPr>
          <p:cNvPr id="133" name="Conector recto 132">
            <a:extLst>
              <a:ext uri="{FF2B5EF4-FFF2-40B4-BE49-F238E27FC236}">
                <a16:creationId xmlns:a16="http://schemas.microsoft.com/office/drawing/2014/main" id="{E4054196-B28A-4D69-A9B2-4EAD40DB5F6B}"/>
              </a:ext>
            </a:extLst>
          </p:cNvPr>
          <p:cNvCxnSpPr>
            <a:cxnSpLocks/>
          </p:cNvCxnSpPr>
          <p:nvPr/>
        </p:nvCxnSpPr>
        <p:spPr>
          <a:xfrm>
            <a:off x="9493090" y="2513827"/>
            <a:ext cx="0" cy="192268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Conector recto 133">
            <a:extLst>
              <a:ext uri="{FF2B5EF4-FFF2-40B4-BE49-F238E27FC236}">
                <a16:creationId xmlns:a16="http://schemas.microsoft.com/office/drawing/2014/main" id="{0A0466EF-3FC3-4BDE-8C37-9CBD1789EA86}"/>
              </a:ext>
            </a:extLst>
          </p:cNvPr>
          <p:cNvCxnSpPr>
            <a:cxnSpLocks/>
            <a:endCxn id="123" idx="1"/>
          </p:cNvCxnSpPr>
          <p:nvPr/>
        </p:nvCxnSpPr>
        <p:spPr>
          <a:xfrm>
            <a:off x="9493090" y="2512300"/>
            <a:ext cx="19472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Conector recto 137">
            <a:extLst>
              <a:ext uri="{FF2B5EF4-FFF2-40B4-BE49-F238E27FC236}">
                <a16:creationId xmlns:a16="http://schemas.microsoft.com/office/drawing/2014/main" id="{06BDE04D-0FDF-4ADA-9032-CF8745BE8B34}"/>
              </a:ext>
            </a:extLst>
          </p:cNvPr>
          <p:cNvCxnSpPr>
            <a:cxnSpLocks/>
            <a:endCxn id="127" idx="1"/>
          </p:cNvCxnSpPr>
          <p:nvPr/>
        </p:nvCxnSpPr>
        <p:spPr>
          <a:xfrm>
            <a:off x="9493090" y="2854154"/>
            <a:ext cx="22131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Conector recto 143">
            <a:extLst>
              <a:ext uri="{FF2B5EF4-FFF2-40B4-BE49-F238E27FC236}">
                <a16:creationId xmlns:a16="http://schemas.microsoft.com/office/drawing/2014/main" id="{A1081268-3EE1-4797-BF92-8C8DC703A55A}"/>
              </a:ext>
            </a:extLst>
          </p:cNvPr>
          <p:cNvCxnSpPr>
            <a:cxnSpLocks/>
            <a:endCxn id="128" idx="1"/>
          </p:cNvCxnSpPr>
          <p:nvPr/>
        </p:nvCxnSpPr>
        <p:spPr>
          <a:xfrm flipV="1">
            <a:off x="9493089" y="3210136"/>
            <a:ext cx="222086" cy="310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Conector recto 144">
            <a:extLst>
              <a:ext uri="{FF2B5EF4-FFF2-40B4-BE49-F238E27FC236}">
                <a16:creationId xmlns:a16="http://schemas.microsoft.com/office/drawing/2014/main" id="{D7DD6B5A-A7CB-4C63-BD72-238DBFF9B8E8}"/>
              </a:ext>
            </a:extLst>
          </p:cNvPr>
          <p:cNvCxnSpPr>
            <a:cxnSpLocks/>
            <a:endCxn id="129" idx="1"/>
          </p:cNvCxnSpPr>
          <p:nvPr/>
        </p:nvCxnSpPr>
        <p:spPr>
          <a:xfrm>
            <a:off x="9490899" y="3565031"/>
            <a:ext cx="22789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Conector recto 145">
            <a:extLst>
              <a:ext uri="{FF2B5EF4-FFF2-40B4-BE49-F238E27FC236}">
                <a16:creationId xmlns:a16="http://schemas.microsoft.com/office/drawing/2014/main" id="{DE78BB95-13D1-4ECE-86BA-B2C20CC30775}"/>
              </a:ext>
            </a:extLst>
          </p:cNvPr>
          <p:cNvCxnSpPr>
            <a:cxnSpLocks/>
            <a:endCxn id="130" idx="1"/>
          </p:cNvCxnSpPr>
          <p:nvPr/>
        </p:nvCxnSpPr>
        <p:spPr>
          <a:xfrm>
            <a:off x="9490899" y="3854455"/>
            <a:ext cx="22350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Conector recto 151">
            <a:extLst>
              <a:ext uri="{FF2B5EF4-FFF2-40B4-BE49-F238E27FC236}">
                <a16:creationId xmlns:a16="http://schemas.microsoft.com/office/drawing/2014/main" id="{C607350D-A7FD-4AAF-A349-2FB6CF13331C}"/>
              </a:ext>
            </a:extLst>
          </p:cNvPr>
          <p:cNvCxnSpPr>
            <a:cxnSpLocks/>
            <a:endCxn id="131" idx="1"/>
          </p:cNvCxnSpPr>
          <p:nvPr/>
        </p:nvCxnSpPr>
        <p:spPr>
          <a:xfrm>
            <a:off x="9490899" y="4145481"/>
            <a:ext cx="22350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Conector recto 153">
            <a:extLst>
              <a:ext uri="{FF2B5EF4-FFF2-40B4-BE49-F238E27FC236}">
                <a16:creationId xmlns:a16="http://schemas.microsoft.com/office/drawing/2014/main" id="{42DA4540-3BF1-4FEA-BC59-3304AD7E8D77}"/>
              </a:ext>
            </a:extLst>
          </p:cNvPr>
          <p:cNvCxnSpPr>
            <a:cxnSpLocks/>
            <a:endCxn id="132" idx="1"/>
          </p:cNvCxnSpPr>
          <p:nvPr/>
        </p:nvCxnSpPr>
        <p:spPr>
          <a:xfrm>
            <a:off x="9478697" y="4436507"/>
            <a:ext cx="23570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Rectángulo 155">
            <a:extLst>
              <a:ext uri="{FF2B5EF4-FFF2-40B4-BE49-F238E27FC236}">
                <a16:creationId xmlns:a16="http://schemas.microsoft.com/office/drawing/2014/main" id="{64815236-7A71-47F0-88F9-083B819D5E20}"/>
              </a:ext>
            </a:extLst>
          </p:cNvPr>
          <p:cNvSpPr/>
          <p:nvPr/>
        </p:nvSpPr>
        <p:spPr>
          <a:xfrm>
            <a:off x="4139591" y="94124"/>
            <a:ext cx="56284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1.4.6.2 ORGANIGRAMA </a:t>
            </a:r>
            <a:r>
              <a:rPr lang="es-CO" dirty="0">
                <a:latin typeface="Calibri" panose="020F0502020204030204" pitchFamily="34" charset="0"/>
                <a:cs typeface="Times New Roman" panose="02020603050405020304" pitchFamily="18" charset="0"/>
              </a:rPr>
              <a:t>PROCESOS CONTRAVENCIONALES </a:t>
            </a:r>
          </a:p>
        </p:txBody>
      </p:sp>
    </p:spTree>
    <p:extLst>
      <p:ext uri="{BB962C8B-B14F-4D97-AF65-F5344CB8AC3E}">
        <p14:creationId xmlns:p14="http://schemas.microsoft.com/office/powerpoint/2010/main" val="15549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>
            <a:extLst>
              <a:ext uri="{FF2B5EF4-FFF2-40B4-BE49-F238E27FC236}">
                <a16:creationId xmlns:a16="http://schemas.microsoft.com/office/drawing/2014/main" id="{9E375E23-7766-A8F0-FB86-504D36EC2A25}"/>
              </a:ext>
            </a:extLst>
          </p:cNvPr>
          <p:cNvSpPr/>
          <p:nvPr/>
        </p:nvSpPr>
        <p:spPr>
          <a:xfrm>
            <a:off x="1021482" y="1462739"/>
            <a:ext cx="11170518" cy="4299886"/>
          </a:xfrm>
          <a:prstGeom prst="rect">
            <a:avLst/>
          </a:prstGeom>
          <a:solidFill>
            <a:schemeClr val="accent1">
              <a:lumMod val="40000"/>
              <a:lumOff val="60000"/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64C5C219-4125-40A6-B5A9-48324780284C}"/>
              </a:ext>
            </a:extLst>
          </p:cNvPr>
          <p:cNvSpPr/>
          <p:nvPr/>
        </p:nvSpPr>
        <p:spPr>
          <a:xfrm>
            <a:off x="1021482" y="621572"/>
            <a:ext cx="11170518" cy="763173"/>
          </a:xfrm>
          <a:prstGeom prst="rect">
            <a:avLst/>
          </a:prstGeom>
          <a:solidFill>
            <a:schemeClr val="accent1">
              <a:lumMod val="7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800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1A88A800-C559-45F3-A9D8-2C75D6C7FC64}"/>
              </a:ext>
            </a:extLst>
          </p:cNvPr>
          <p:cNvSpPr txBox="1"/>
          <p:nvPr/>
        </p:nvSpPr>
        <p:spPr>
          <a:xfrm>
            <a:off x="5360112" y="721992"/>
            <a:ext cx="2515893" cy="57708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050" b="1" dirty="0"/>
              <a:t>Jefa Educación y Cultura para la Seguridad Vial   </a:t>
            </a:r>
            <a:r>
              <a:rPr lang="es-MX" sz="1050" dirty="0"/>
              <a:t>Mónica Moreno Londoño </a:t>
            </a:r>
          </a:p>
          <a:p>
            <a:pPr algn="ctr"/>
            <a:r>
              <a:rPr lang="es-MX" sz="1050" dirty="0"/>
              <a:t>Co 006     Gr 03</a:t>
            </a:r>
            <a:endParaRPr lang="es-CO" sz="1050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570DB59B-F6E2-4AE4-B0C1-8C75B431722D}"/>
              </a:ext>
            </a:extLst>
          </p:cNvPr>
          <p:cNvSpPr/>
          <p:nvPr/>
        </p:nvSpPr>
        <p:spPr>
          <a:xfrm>
            <a:off x="3376372" y="106156"/>
            <a:ext cx="71684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1.4.6.2 ORGANIGRAMA </a:t>
            </a:r>
            <a:r>
              <a:rPr lang="es-MX" dirty="0">
                <a:latin typeface="Calibri" panose="020F0502020204030204" pitchFamily="34" charset="0"/>
                <a:cs typeface="Times New Roman" panose="02020603050405020304" pitchFamily="18" charset="0"/>
              </a:rPr>
              <a:t>EDUCACIÓN Y CULTURA PARA LA SEGURIDAD VIAL </a:t>
            </a:r>
            <a:endParaRPr lang="es-CO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8A03E797-0D4C-413D-89CA-70AB4E11BDC7}"/>
              </a:ext>
            </a:extLst>
          </p:cNvPr>
          <p:cNvSpPr/>
          <p:nvPr/>
        </p:nvSpPr>
        <p:spPr>
          <a:xfrm>
            <a:off x="3469105" y="1550474"/>
            <a:ext cx="2197768" cy="33855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Planeación, Estadística y Control de Gestión Técnico Operativo  </a:t>
            </a:r>
            <a:r>
              <a:rPr lang="es-CO" sz="800" dirty="0"/>
              <a:t>Co314   Gr4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FC4622FA-03FD-4956-AADB-D7FBAB3EF0A2}"/>
              </a:ext>
            </a:extLst>
          </p:cNvPr>
          <p:cNvSpPr/>
          <p:nvPr/>
        </p:nvSpPr>
        <p:spPr>
          <a:xfrm>
            <a:off x="7653268" y="1550474"/>
            <a:ext cx="1601150" cy="33855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Gestión Documental Oficina Técnico Operativo   </a:t>
            </a:r>
            <a:r>
              <a:rPr lang="es-CO" sz="800" dirty="0"/>
              <a:t>Co314 Gr1</a:t>
            </a:r>
          </a:p>
        </p:txBody>
      </p: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CB679EE8-516C-4490-89DA-763108C10781}"/>
              </a:ext>
            </a:extLst>
          </p:cNvPr>
          <p:cNvCxnSpPr>
            <a:cxnSpLocks/>
            <a:stCxn id="3" idx="2"/>
          </p:cNvCxnSpPr>
          <p:nvPr/>
        </p:nvCxnSpPr>
        <p:spPr>
          <a:xfrm flipH="1">
            <a:off x="6618058" y="1299073"/>
            <a:ext cx="1" cy="75281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1623BD73-42B2-41AA-A359-51BAF2123762}"/>
              </a:ext>
            </a:extLst>
          </p:cNvPr>
          <p:cNvCxnSpPr>
            <a:cxnSpLocks/>
            <a:stCxn id="5" idx="3"/>
            <a:endCxn id="6" idx="1"/>
          </p:cNvCxnSpPr>
          <p:nvPr/>
        </p:nvCxnSpPr>
        <p:spPr>
          <a:xfrm>
            <a:off x="5666873" y="1719751"/>
            <a:ext cx="198639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>
            <a:extLst>
              <a:ext uri="{FF2B5EF4-FFF2-40B4-BE49-F238E27FC236}">
                <a16:creationId xmlns:a16="http://schemas.microsoft.com/office/drawing/2014/main" id="{A6B9D3C1-8383-4306-B51C-70DDF2531AA8}"/>
              </a:ext>
            </a:extLst>
          </p:cNvPr>
          <p:cNvCxnSpPr>
            <a:cxnSpLocks/>
          </p:cNvCxnSpPr>
          <p:nvPr/>
        </p:nvCxnSpPr>
        <p:spPr>
          <a:xfrm>
            <a:off x="4376342" y="2051887"/>
            <a:ext cx="47094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ángulo 18">
            <a:extLst>
              <a:ext uri="{FF2B5EF4-FFF2-40B4-BE49-F238E27FC236}">
                <a16:creationId xmlns:a16="http://schemas.microsoft.com/office/drawing/2014/main" id="{97DB1F14-43A4-4388-AE87-F8E131A2E8C0}"/>
              </a:ext>
            </a:extLst>
          </p:cNvPr>
          <p:cNvSpPr/>
          <p:nvPr/>
        </p:nvSpPr>
        <p:spPr>
          <a:xfrm>
            <a:off x="3222566" y="2177450"/>
            <a:ext cx="2310248" cy="21544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/>
              <a:t>Educación para la Movilidad Segura y Cultura Vial </a:t>
            </a:r>
            <a:endParaRPr lang="es-CO" sz="800" b="1" dirty="0"/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3CAF9AD3-501E-41E6-90AB-D8D2019A76AA}"/>
              </a:ext>
            </a:extLst>
          </p:cNvPr>
          <p:cNvSpPr/>
          <p:nvPr/>
        </p:nvSpPr>
        <p:spPr>
          <a:xfrm>
            <a:off x="2280936" y="2562462"/>
            <a:ext cx="1135246" cy="21544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Sector Productivo </a:t>
            </a: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A2E5D30B-D31F-47A5-8904-857045539477}"/>
              </a:ext>
            </a:extLst>
          </p:cNvPr>
          <p:cNvSpPr/>
          <p:nvPr/>
        </p:nvSpPr>
        <p:spPr>
          <a:xfrm>
            <a:off x="3627695" y="2500907"/>
            <a:ext cx="2145149" cy="33855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Apoyo en coordinación Cultura Vial en la actividad laboral Técnico Operativo</a:t>
            </a: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21C90342-DB64-4891-A9A9-8D81072F3496}"/>
              </a:ext>
            </a:extLst>
          </p:cNvPr>
          <p:cNvSpPr/>
          <p:nvPr/>
        </p:nvSpPr>
        <p:spPr>
          <a:xfrm>
            <a:off x="2257425" y="3019425"/>
            <a:ext cx="1158757" cy="21544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Sector Público </a:t>
            </a: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84590FF0-727B-49D1-A3AE-A87225B5FBB7}"/>
              </a:ext>
            </a:extLst>
          </p:cNvPr>
          <p:cNvSpPr/>
          <p:nvPr/>
        </p:nvSpPr>
        <p:spPr>
          <a:xfrm>
            <a:off x="3627695" y="2937080"/>
            <a:ext cx="2145149" cy="33855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Apoyo en coordinación Cultura Vial en la Gestión Pública Técnico Operativo</a:t>
            </a:r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E5BBF11E-4F7F-49AB-A9CB-A941AC867B7B}"/>
              </a:ext>
            </a:extLst>
          </p:cNvPr>
          <p:cNvSpPr/>
          <p:nvPr/>
        </p:nvSpPr>
        <p:spPr>
          <a:xfrm>
            <a:off x="2272133" y="3381510"/>
            <a:ext cx="1144049" cy="33855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Activación de Parques Didácticos</a:t>
            </a: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2E021563-8C52-48CB-BB33-D70FCE8D046B}"/>
              </a:ext>
            </a:extLst>
          </p:cNvPr>
          <p:cNvSpPr/>
          <p:nvPr/>
        </p:nvSpPr>
        <p:spPr>
          <a:xfrm>
            <a:off x="2272132" y="3826848"/>
            <a:ext cx="1144049" cy="21544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Sector Educativo </a:t>
            </a: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6F2F578A-CE71-4A8E-9B30-D5348F79BDA1}"/>
              </a:ext>
            </a:extLst>
          </p:cNvPr>
          <p:cNvSpPr/>
          <p:nvPr/>
        </p:nvSpPr>
        <p:spPr>
          <a:xfrm>
            <a:off x="3627694" y="3581763"/>
            <a:ext cx="2145149" cy="33855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Apoyo en coordinación cultura vial en la educación inicial y formal Técnico Operativo</a:t>
            </a:r>
          </a:p>
        </p:txBody>
      </p:sp>
      <p:sp>
        <p:nvSpPr>
          <p:cNvPr id="27" name="Rectángulo 26">
            <a:extLst>
              <a:ext uri="{FF2B5EF4-FFF2-40B4-BE49-F238E27FC236}">
                <a16:creationId xmlns:a16="http://schemas.microsoft.com/office/drawing/2014/main" id="{A94730EB-1FBB-409D-AEA0-8AAB51D6891B}"/>
              </a:ext>
            </a:extLst>
          </p:cNvPr>
          <p:cNvSpPr/>
          <p:nvPr/>
        </p:nvSpPr>
        <p:spPr>
          <a:xfrm>
            <a:off x="2272132" y="4151043"/>
            <a:ext cx="1144049" cy="33855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Cursos Para Infractores - CIA </a:t>
            </a:r>
          </a:p>
        </p:txBody>
      </p:sp>
      <p:sp>
        <p:nvSpPr>
          <p:cNvPr id="28" name="Rectángulo 27">
            <a:extLst>
              <a:ext uri="{FF2B5EF4-FFF2-40B4-BE49-F238E27FC236}">
                <a16:creationId xmlns:a16="http://schemas.microsoft.com/office/drawing/2014/main" id="{FFE8D2A9-EA8A-4379-8007-4F262B03FA50}"/>
              </a:ext>
            </a:extLst>
          </p:cNvPr>
          <p:cNvSpPr/>
          <p:nvPr/>
        </p:nvSpPr>
        <p:spPr>
          <a:xfrm>
            <a:off x="3627694" y="4152425"/>
            <a:ext cx="2145149" cy="33855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Apoyo en coordinación Centro Integral de Atención del Distrito Técnico Operativo </a:t>
            </a: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97322D84-BD21-42FD-B940-8C96ABA45FE7}"/>
              </a:ext>
            </a:extLst>
          </p:cNvPr>
          <p:cNvSpPr/>
          <p:nvPr/>
        </p:nvSpPr>
        <p:spPr>
          <a:xfrm>
            <a:off x="2272132" y="4594409"/>
            <a:ext cx="1144049" cy="33855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Socialización a la Ciudadanía </a:t>
            </a:r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EFEF2FD2-5730-4F1F-A79B-B6D8D557E561}"/>
              </a:ext>
            </a:extLst>
          </p:cNvPr>
          <p:cNvSpPr/>
          <p:nvPr/>
        </p:nvSpPr>
        <p:spPr>
          <a:xfrm>
            <a:off x="2272132" y="5095020"/>
            <a:ext cx="1144049" cy="33855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Intervención Pedagógicas en Vía 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AA236871-9B78-4E71-ADCD-032648447F26}"/>
              </a:ext>
            </a:extLst>
          </p:cNvPr>
          <p:cNvSpPr/>
          <p:nvPr/>
        </p:nvSpPr>
        <p:spPr>
          <a:xfrm>
            <a:off x="3627694" y="4879576"/>
            <a:ext cx="2145149" cy="33855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Apoyo en coordinación Cultura Vial en el Espacio público Técnico Operativo </a:t>
            </a:r>
          </a:p>
        </p:txBody>
      </p:sp>
      <p:cxnSp>
        <p:nvCxnSpPr>
          <p:cNvPr id="32" name="Conector recto 31">
            <a:extLst>
              <a:ext uri="{FF2B5EF4-FFF2-40B4-BE49-F238E27FC236}">
                <a16:creationId xmlns:a16="http://schemas.microsoft.com/office/drawing/2014/main" id="{692E7860-F748-4F14-BBD3-2294F2480977}"/>
              </a:ext>
            </a:extLst>
          </p:cNvPr>
          <p:cNvCxnSpPr>
            <a:cxnSpLocks/>
            <a:endCxn id="19" idx="0"/>
          </p:cNvCxnSpPr>
          <p:nvPr/>
        </p:nvCxnSpPr>
        <p:spPr>
          <a:xfrm>
            <a:off x="4376342" y="2051887"/>
            <a:ext cx="1348" cy="12556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34">
            <a:extLst>
              <a:ext uri="{FF2B5EF4-FFF2-40B4-BE49-F238E27FC236}">
                <a16:creationId xmlns:a16="http://schemas.microsoft.com/office/drawing/2014/main" id="{BA97B014-707E-4F2E-8ADF-1FF4BE376BF8}"/>
              </a:ext>
            </a:extLst>
          </p:cNvPr>
          <p:cNvCxnSpPr>
            <a:cxnSpLocks/>
          </p:cNvCxnSpPr>
          <p:nvPr/>
        </p:nvCxnSpPr>
        <p:spPr>
          <a:xfrm>
            <a:off x="2090323" y="2261212"/>
            <a:ext cx="0" cy="300308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35">
            <a:extLst>
              <a:ext uri="{FF2B5EF4-FFF2-40B4-BE49-F238E27FC236}">
                <a16:creationId xmlns:a16="http://schemas.microsoft.com/office/drawing/2014/main" id="{DD101B52-1582-49A1-86A5-D18DA5EB7493}"/>
              </a:ext>
            </a:extLst>
          </p:cNvPr>
          <p:cNvCxnSpPr>
            <a:cxnSpLocks/>
            <a:stCxn id="19" idx="1"/>
          </p:cNvCxnSpPr>
          <p:nvPr/>
        </p:nvCxnSpPr>
        <p:spPr>
          <a:xfrm flipH="1">
            <a:off x="2090323" y="2285172"/>
            <a:ext cx="1132243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recto 40">
            <a:extLst>
              <a:ext uri="{FF2B5EF4-FFF2-40B4-BE49-F238E27FC236}">
                <a16:creationId xmlns:a16="http://schemas.microsoft.com/office/drawing/2014/main" id="{FF937F90-C512-47A8-B4A2-5BEA543CCBF1}"/>
              </a:ext>
            </a:extLst>
          </p:cNvPr>
          <p:cNvCxnSpPr>
            <a:cxnSpLocks/>
            <a:stCxn id="20" idx="1"/>
          </p:cNvCxnSpPr>
          <p:nvPr/>
        </p:nvCxnSpPr>
        <p:spPr>
          <a:xfrm flipH="1">
            <a:off x="2090324" y="2670184"/>
            <a:ext cx="19061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43">
            <a:extLst>
              <a:ext uri="{FF2B5EF4-FFF2-40B4-BE49-F238E27FC236}">
                <a16:creationId xmlns:a16="http://schemas.microsoft.com/office/drawing/2014/main" id="{9A061931-06A2-4B81-83D6-AC650AC26933}"/>
              </a:ext>
            </a:extLst>
          </p:cNvPr>
          <p:cNvCxnSpPr>
            <a:cxnSpLocks/>
            <a:stCxn id="22" idx="1"/>
          </p:cNvCxnSpPr>
          <p:nvPr/>
        </p:nvCxnSpPr>
        <p:spPr>
          <a:xfrm flipH="1" flipV="1">
            <a:off x="2073082" y="3107605"/>
            <a:ext cx="184343" cy="1954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 recto 45">
            <a:extLst>
              <a:ext uri="{FF2B5EF4-FFF2-40B4-BE49-F238E27FC236}">
                <a16:creationId xmlns:a16="http://schemas.microsoft.com/office/drawing/2014/main" id="{9E2DE394-400A-4517-86E7-FEDEBCD6181B}"/>
              </a:ext>
            </a:extLst>
          </p:cNvPr>
          <p:cNvCxnSpPr>
            <a:cxnSpLocks/>
            <a:stCxn id="24" idx="1"/>
          </p:cNvCxnSpPr>
          <p:nvPr/>
        </p:nvCxnSpPr>
        <p:spPr>
          <a:xfrm flipH="1">
            <a:off x="2090323" y="3550787"/>
            <a:ext cx="18181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ctor recto 48">
            <a:extLst>
              <a:ext uri="{FF2B5EF4-FFF2-40B4-BE49-F238E27FC236}">
                <a16:creationId xmlns:a16="http://schemas.microsoft.com/office/drawing/2014/main" id="{742BF8FA-6818-457F-9A44-005587BB7956}"/>
              </a:ext>
            </a:extLst>
          </p:cNvPr>
          <p:cNvCxnSpPr>
            <a:cxnSpLocks/>
            <a:stCxn id="25" idx="1"/>
          </p:cNvCxnSpPr>
          <p:nvPr/>
        </p:nvCxnSpPr>
        <p:spPr>
          <a:xfrm flipH="1">
            <a:off x="2086104" y="3934570"/>
            <a:ext cx="18602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ector recto 50">
            <a:extLst>
              <a:ext uri="{FF2B5EF4-FFF2-40B4-BE49-F238E27FC236}">
                <a16:creationId xmlns:a16="http://schemas.microsoft.com/office/drawing/2014/main" id="{B5049F58-052C-46FD-81F4-18ED31F6B1CC}"/>
              </a:ext>
            </a:extLst>
          </p:cNvPr>
          <p:cNvCxnSpPr>
            <a:cxnSpLocks/>
            <a:stCxn id="27" idx="1"/>
          </p:cNvCxnSpPr>
          <p:nvPr/>
        </p:nvCxnSpPr>
        <p:spPr>
          <a:xfrm flipH="1">
            <a:off x="2107565" y="4320320"/>
            <a:ext cx="164567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ector recto 53">
            <a:extLst>
              <a:ext uri="{FF2B5EF4-FFF2-40B4-BE49-F238E27FC236}">
                <a16:creationId xmlns:a16="http://schemas.microsoft.com/office/drawing/2014/main" id="{036C683B-CBF7-41EB-84C5-C47DFCEB86A5}"/>
              </a:ext>
            </a:extLst>
          </p:cNvPr>
          <p:cNvCxnSpPr>
            <a:cxnSpLocks/>
            <a:stCxn id="29" idx="1"/>
          </p:cNvCxnSpPr>
          <p:nvPr/>
        </p:nvCxnSpPr>
        <p:spPr>
          <a:xfrm flipH="1">
            <a:off x="2107565" y="4763686"/>
            <a:ext cx="164567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ector recto 56">
            <a:extLst>
              <a:ext uri="{FF2B5EF4-FFF2-40B4-BE49-F238E27FC236}">
                <a16:creationId xmlns:a16="http://schemas.microsoft.com/office/drawing/2014/main" id="{FBC0FDE3-16D1-4E88-B0BB-A364A4A450A2}"/>
              </a:ext>
            </a:extLst>
          </p:cNvPr>
          <p:cNvCxnSpPr>
            <a:cxnSpLocks/>
            <a:stCxn id="30" idx="1"/>
          </p:cNvCxnSpPr>
          <p:nvPr/>
        </p:nvCxnSpPr>
        <p:spPr>
          <a:xfrm flipH="1">
            <a:off x="2092525" y="5264297"/>
            <a:ext cx="179607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ector recto 59">
            <a:extLst>
              <a:ext uri="{FF2B5EF4-FFF2-40B4-BE49-F238E27FC236}">
                <a16:creationId xmlns:a16="http://schemas.microsoft.com/office/drawing/2014/main" id="{3BBF6396-4C9F-4966-986A-B308D11AA1DD}"/>
              </a:ext>
            </a:extLst>
          </p:cNvPr>
          <p:cNvCxnSpPr>
            <a:cxnSpLocks/>
            <a:stCxn id="21" idx="1"/>
            <a:endCxn id="20" idx="3"/>
          </p:cNvCxnSpPr>
          <p:nvPr/>
        </p:nvCxnSpPr>
        <p:spPr>
          <a:xfrm flipH="1">
            <a:off x="3416182" y="2670184"/>
            <a:ext cx="211513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ector recto 62">
            <a:extLst>
              <a:ext uri="{FF2B5EF4-FFF2-40B4-BE49-F238E27FC236}">
                <a16:creationId xmlns:a16="http://schemas.microsoft.com/office/drawing/2014/main" id="{394C00CA-D623-4C7A-98CE-B4B345811033}"/>
              </a:ext>
            </a:extLst>
          </p:cNvPr>
          <p:cNvCxnSpPr>
            <a:cxnSpLocks/>
            <a:stCxn id="23" idx="1"/>
            <a:endCxn id="22" idx="3"/>
          </p:cNvCxnSpPr>
          <p:nvPr/>
        </p:nvCxnSpPr>
        <p:spPr>
          <a:xfrm flipH="1">
            <a:off x="3416182" y="3106357"/>
            <a:ext cx="211513" cy="2079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ector recto 65">
            <a:extLst>
              <a:ext uri="{FF2B5EF4-FFF2-40B4-BE49-F238E27FC236}">
                <a16:creationId xmlns:a16="http://schemas.microsoft.com/office/drawing/2014/main" id="{1353900E-494D-49F3-9FA2-0BF0C28B8FA1}"/>
              </a:ext>
            </a:extLst>
          </p:cNvPr>
          <p:cNvCxnSpPr>
            <a:cxnSpLocks/>
            <a:endCxn id="24" idx="3"/>
          </p:cNvCxnSpPr>
          <p:nvPr/>
        </p:nvCxnSpPr>
        <p:spPr>
          <a:xfrm flipH="1">
            <a:off x="3416182" y="3550787"/>
            <a:ext cx="10575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ector recto 68">
            <a:extLst>
              <a:ext uri="{FF2B5EF4-FFF2-40B4-BE49-F238E27FC236}">
                <a16:creationId xmlns:a16="http://schemas.microsoft.com/office/drawing/2014/main" id="{34308FEF-ECCA-484A-93BD-96839DF5B8EB}"/>
              </a:ext>
            </a:extLst>
          </p:cNvPr>
          <p:cNvCxnSpPr>
            <a:cxnSpLocks/>
            <a:endCxn id="25" idx="3"/>
          </p:cNvCxnSpPr>
          <p:nvPr/>
        </p:nvCxnSpPr>
        <p:spPr>
          <a:xfrm flipH="1">
            <a:off x="3416181" y="3934570"/>
            <a:ext cx="105757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ector recto 71">
            <a:extLst>
              <a:ext uri="{FF2B5EF4-FFF2-40B4-BE49-F238E27FC236}">
                <a16:creationId xmlns:a16="http://schemas.microsoft.com/office/drawing/2014/main" id="{ABAAF41D-F49C-4D62-8849-C8C6E80C8193}"/>
              </a:ext>
            </a:extLst>
          </p:cNvPr>
          <p:cNvCxnSpPr>
            <a:cxnSpLocks/>
          </p:cNvCxnSpPr>
          <p:nvPr/>
        </p:nvCxnSpPr>
        <p:spPr>
          <a:xfrm flipV="1">
            <a:off x="3510968" y="3552586"/>
            <a:ext cx="0" cy="38198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ector recto 73">
            <a:extLst>
              <a:ext uri="{FF2B5EF4-FFF2-40B4-BE49-F238E27FC236}">
                <a16:creationId xmlns:a16="http://schemas.microsoft.com/office/drawing/2014/main" id="{D3C973AF-1E8B-4757-830D-7EE9DC34DFB7}"/>
              </a:ext>
            </a:extLst>
          </p:cNvPr>
          <p:cNvCxnSpPr>
            <a:cxnSpLocks/>
            <a:stCxn id="26" idx="1"/>
          </p:cNvCxnSpPr>
          <p:nvPr/>
        </p:nvCxnSpPr>
        <p:spPr>
          <a:xfrm flipH="1">
            <a:off x="3521938" y="3751040"/>
            <a:ext cx="10575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ector recto 76">
            <a:extLst>
              <a:ext uri="{FF2B5EF4-FFF2-40B4-BE49-F238E27FC236}">
                <a16:creationId xmlns:a16="http://schemas.microsoft.com/office/drawing/2014/main" id="{FD23D698-8938-4F67-9B3D-05A3B9A642BA}"/>
              </a:ext>
            </a:extLst>
          </p:cNvPr>
          <p:cNvCxnSpPr>
            <a:cxnSpLocks/>
            <a:stCxn id="28" idx="1"/>
            <a:endCxn id="27" idx="3"/>
          </p:cNvCxnSpPr>
          <p:nvPr/>
        </p:nvCxnSpPr>
        <p:spPr>
          <a:xfrm flipH="1" flipV="1">
            <a:off x="3416181" y="4320320"/>
            <a:ext cx="211513" cy="138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ector recto 80">
            <a:extLst>
              <a:ext uri="{FF2B5EF4-FFF2-40B4-BE49-F238E27FC236}">
                <a16:creationId xmlns:a16="http://schemas.microsoft.com/office/drawing/2014/main" id="{4134A98E-0C57-45A5-87BE-8803FF3D4295}"/>
              </a:ext>
            </a:extLst>
          </p:cNvPr>
          <p:cNvCxnSpPr>
            <a:cxnSpLocks/>
          </p:cNvCxnSpPr>
          <p:nvPr/>
        </p:nvCxnSpPr>
        <p:spPr>
          <a:xfrm flipV="1">
            <a:off x="3521937" y="4763686"/>
            <a:ext cx="0" cy="50061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ector recto 81">
            <a:extLst>
              <a:ext uri="{FF2B5EF4-FFF2-40B4-BE49-F238E27FC236}">
                <a16:creationId xmlns:a16="http://schemas.microsoft.com/office/drawing/2014/main" id="{12D1CD62-7F5E-4152-AC2C-7B45BC0B902A}"/>
              </a:ext>
            </a:extLst>
          </p:cNvPr>
          <p:cNvCxnSpPr>
            <a:cxnSpLocks/>
            <a:endCxn id="29" idx="3"/>
          </p:cNvCxnSpPr>
          <p:nvPr/>
        </p:nvCxnSpPr>
        <p:spPr>
          <a:xfrm flipH="1">
            <a:off x="3416181" y="4763686"/>
            <a:ext cx="10575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Conector recto 87">
            <a:extLst>
              <a:ext uri="{FF2B5EF4-FFF2-40B4-BE49-F238E27FC236}">
                <a16:creationId xmlns:a16="http://schemas.microsoft.com/office/drawing/2014/main" id="{2496B80B-5FE7-4EF7-9173-068F5212D40E}"/>
              </a:ext>
            </a:extLst>
          </p:cNvPr>
          <p:cNvCxnSpPr>
            <a:cxnSpLocks/>
            <a:endCxn id="30" idx="3"/>
          </p:cNvCxnSpPr>
          <p:nvPr/>
        </p:nvCxnSpPr>
        <p:spPr>
          <a:xfrm flipH="1">
            <a:off x="3416181" y="5264297"/>
            <a:ext cx="10575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Conector recto 91">
            <a:extLst>
              <a:ext uri="{FF2B5EF4-FFF2-40B4-BE49-F238E27FC236}">
                <a16:creationId xmlns:a16="http://schemas.microsoft.com/office/drawing/2014/main" id="{FD47BB30-C5F4-4946-B850-46912AC897AE}"/>
              </a:ext>
            </a:extLst>
          </p:cNvPr>
          <p:cNvCxnSpPr>
            <a:cxnSpLocks/>
            <a:stCxn id="31" idx="1"/>
          </p:cNvCxnSpPr>
          <p:nvPr/>
        </p:nvCxnSpPr>
        <p:spPr>
          <a:xfrm flipH="1">
            <a:off x="3521937" y="5048853"/>
            <a:ext cx="105757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Rectángulo 94">
            <a:extLst>
              <a:ext uri="{FF2B5EF4-FFF2-40B4-BE49-F238E27FC236}">
                <a16:creationId xmlns:a16="http://schemas.microsoft.com/office/drawing/2014/main" id="{2745D65B-D9BE-4502-A959-1E77854445E1}"/>
              </a:ext>
            </a:extLst>
          </p:cNvPr>
          <p:cNvSpPr/>
          <p:nvPr/>
        </p:nvSpPr>
        <p:spPr>
          <a:xfrm>
            <a:off x="7997207" y="2172836"/>
            <a:ext cx="2177199" cy="21544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Fomento de la Movilidad Sostenible e Inclusiva</a:t>
            </a:r>
          </a:p>
        </p:txBody>
      </p:sp>
      <p:sp>
        <p:nvSpPr>
          <p:cNvPr id="96" name="Rectángulo 95">
            <a:extLst>
              <a:ext uri="{FF2B5EF4-FFF2-40B4-BE49-F238E27FC236}">
                <a16:creationId xmlns:a16="http://schemas.microsoft.com/office/drawing/2014/main" id="{42F1D885-48F9-4646-A6DD-55CD093B09FD}"/>
              </a:ext>
            </a:extLst>
          </p:cNvPr>
          <p:cNvSpPr/>
          <p:nvPr/>
        </p:nvSpPr>
        <p:spPr>
          <a:xfrm>
            <a:off x="6809467" y="2676192"/>
            <a:ext cx="1725151" cy="21544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Proyectos Movilidad Inclusiva </a:t>
            </a:r>
          </a:p>
        </p:txBody>
      </p:sp>
      <p:sp>
        <p:nvSpPr>
          <p:cNvPr id="97" name="Rectángulo 96">
            <a:extLst>
              <a:ext uri="{FF2B5EF4-FFF2-40B4-BE49-F238E27FC236}">
                <a16:creationId xmlns:a16="http://schemas.microsoft.com/office/drawing/2014/main" id="{4231076B-833B-4FF2-B073-9FAD4524D4BE}"/>
              </a:ext>
            </a:extLst>
          </p:cNvPr>
          <p:cNvSpPr/>
          <p:nvPr/>
        </p:nvSpPr>
        <p:spPr>
          <a:xfrm>
            <a:off x="6737071" y="3006537"/>
            <a:ext cx="1866900" cy="33855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Apoyo en coordinación Cultura de la Movilidad Inclusiva Técnico Operativo</a:t>
            </a:r>
          </a:p>
        </p:txBody>
      </p:sp>
      <p:sp>
        <p:nvSpPr>
          <p:cNvPr id="98" name="Rectángulo 97">
            <a:extLst>
              <a:ext uri="{FF2B5EF4-FFF2-40B4-BE49-F238E27FC236}">
                <a16:creationId xmlns:a16="http://schemas.microsoft.com/office/drawing/2014/main" id="{CA3D80DE-B50E-4B71-9A3F-7A790D7C6414}"/>
              </a:ext>
            </a:extLst>
          </p:cNvPr>
          <p:cNvSpPr/>
          <p:nvPr/>
        </p:nvSpPr>
        <p:spPr>
          <a:xfrm>
            <a:off x="9571241" y="2670184"/>
            <a:ext cx="1778051" cy="21544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Proyectos Movilidad Sostenible </a:t>
            </a:r>
          </a:p>
        </p:txBody>
      </p:sp>
      <p:sp>
        <p:nvSpPr>
          <p:cNvPr id="99" name="Rectángulo 98">
            <a:extLst>
              <a:ext uri="{FF2B5EF4-FFF2-40B4-BE49-F238E27FC236}">
                <a16:creationId xmlns:a16="http://schemas.microsoft.com/office/drawing/2014/main" id="{B54A6E56-5060-4F22-B116-6DBF05FBBD9C}"/>
              </a:ext>
            </a:extLst>
          </p:cNvPr>
          <p:cNvSpPr/>
          <p:nvPr/>
        </p:nvSpPr>
        <p:spPr>
          <a:xfrm>
            <a:off x="9452104" y="3038157"/>
            <a:ext cx="2018028" cy="33855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Apoyo en coordinación Cultura de la Movilidad Sostenible Técnico Operativo</a:t>
            </a:r>
          </a:p>
        </p:txBody>
      </p:sp>
      <p:cxnSp>
        <p:nvCxnSpPr>
          <p:cNvPr id="102" name="Conector recto 101">
            <a:extLst>
              <a:ext uri="{FF2B5EF4-FFF2-40B4-BE49-F238E27FC236}">
                <a16:creationId xmlns:a16="http://schemas.microsoft.com/office/drawing/2014/main" id="{CAD2FA64-4491-4230-AD35-48CA0D53425B}"/>
              </a:ext>
            </a:extLst>
          </p:cNvPr>
          <p:cNvCxnSpPr>
            <a:cxnSpLocks/>
          </p:cNvCxnSpPr>
          <p:nvPr/>
        </p:nvCxnSpPr>
        <p:spPr>
          <a:xfrm flipH="1">
            <a:off x="7653269" y="2524135"/>
            <a:ext cx="2806998" cy="1441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Conector recto 103">
            <a:extLst>
              <a:ext uri="{FF2B5EF4-FFF2-40B4-BE49-F238E27FC236}">
                <a16:creationId xmlns:a16="http://schemas.microsoft.com/office/drawing/2014/main" id="{13DBC1D4-79C0-4D80-B6CF-9AE86353A372}"/>
              </a:ext>
            </a:extLst>
          </p:cNvPr>
          <p:cNvCxnSpPr>
            <a:cxnSpLocks/>
            <a:stCxn id="95" idx="2"/>
          </p:cNvCxnSpPr>
          <p:nvPr/>
        </p:nvCxnSpPr>
        <p:spPr>
          <a:xfrm>
            <a:off x="9085807" y="2388280"/>
            <a:ext cx="0" cy="12703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Conector recto 107">
            <a:extLst>
              <a:ext uri="{FF2B5EF4-FFF2-40B4-BE49-F238E27FC236}">
                <a16:creationId xmlns:a16="http://schemas.microsoft.com/office/drawing/2014/main" id="{35A993DE-978E-443F-AD9E-5B246B178D7D}"/>
              </a:ext>
            </a:extLst>
          </p:cNvPr>
          <p:cNvCxnSpPr>
            <a:cxnSpLocks/>
            <a:endCxn id="96" idx="0"/>
          </p:cNvCxnSpPr>
          <p:nvPr/>
        </p:nvCxnSpPr>
        <p:spPr>
          <a:xfrm>
            <a:off x="7672043" y="2538547"/>
            <a:ext cx="0" cy="13764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Conector recto 110">
            <a:extLst>
              <a:ext uri="{FF2B5EF4-FFF2-40B4-BE49-F238E27FC236}">
                <a16:creationId xmlns:a16="http://schemas.microsoft.com/office/drawing/2014/main" id="{DB3EC795-0F83-46C6-ABE9-35158B44308C}"/>
              </a:ext>
            </a:extLst>
          </p:cNvPr>
          <p:cNvCxnSpPr>
            <a:cxnSpLocks/>
            <a:endCxn id="98" idx="0"/>
          </p:cNvCxnSpPr>
          <p:nvPr/>
        </p:nvCxnSpPr>
        <p:spPr>
          <a:xfrm>
            <a:off x="10460267" y="2515319"/>
            <a:ext cx="0" cy="15486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Conector recto 115">
            <a:extLst>
              <a:ext uri="{FF2B5EF4-FFF2-40B4-BE49-F238E27FC236}">
                <a16:creationId xmlns:a16="http://schemas.microsoft.com/office/drawing/2014/main" id="{96569865-56EC-45BC-A9B4-9D61C38387FB}"/>
              </a:ext>
            </a:extLst>
          </p:cNvPr>
          <p:cNvCxnSpPr>
            <a:cxnSpLocks/>
            <a:stCxn id="96" idx="2"/>
            <a:endCxn id="97" idx="0"/>
          </p:cNvCxnSpPr>
          <p:nvPr/>
        </p:nvCxnSpPr>
        <p:spPr>
          <a:xfrm flipH="1">
            <a:off x="7670521" y="2891636"/>
            <a:ext cx="1522" cy="11490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Conector recto 119">
            <a:extLst>
              <a:ext uri="{FF2B5EF4-FFF2-40B4-BE49-F238E27FC236}">
                <a16:creationId xmlns:a16="http://schemas.microsoft.com/office/drawing/2014/main" id="{C90347C1-AE55-4911-8753-339BCBB007BE}"/>
              </a:ext>
            </a:extLst>
          </p:cNvPr>
          <p:cNvCxnSpPr>
            <a:cxnSpLocks/>
            <a:stCxn id="98" idx="2"/>
            <a:endCxn id="99" idx="0"/>
          </p:cNvCxnSpPr>
          <p:nvPr/>
        </p:nvCxnSpPr>
        <p:spPr>
          <a:xfrm>
            <a:off x="10460267" y="2885628"/>
            <a:ext cx="851" cy="15252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Conector recto 128">
            <a:extLst>
              <a:ext uri="{FF2B5EF4-FFF2-40B4-BE49-F238E27FC236}">
                <a16:creationId xmlns:a16="http://schemas.microsoft.com/office/drawing/2014/main" id="{126E60E2-B35E-465A-91D2-B2E97EA5D4B2}"/>
              </a:ext>
            </a:extLst>
          </p:cNvPr>
          <p:cNvCxnSpPr>
            <a:cxnSpLocks/>
            <a:endCxn id="95" idx="0"/>
          </p:cNvCxnSpPr>
          <p:nvPr/>
        </p:nvCxnSpPr>
        <p:spPr>
          <a:xfrm>
            <a:off x="9085807" y="2051887"/>
            <a:ext cx="0" cy="12094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CuadroTexto 132">
            <a:extLst>
              <a:ext uri="{FF2B5EF4-FFF2-40B4-BE49-F238E27FC236}">
                <a16:creationId xmlns:a16="http://schemas.microsoft.com/office/drawing/2014/main" id="{BE2F1EE0-D78A-49A7-971C-31CEAC4F6651}"/>
              </a:ext>
            </a:extLst>
          </p:cNvPr>
          <p:cNvSpPr txBox="1"/>
          <p:nvPr/>
        </p:nvSpPr>
        <p:spPr>
          <a:xfrm>
            <a:off x="-5561" y="901528"/>
            <a:ext cx="10270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>
              <a:defRPr sz="1050" b="1"/>
            </a:lvl1pPr>
          </a:lstStyle>
          <a:p>
            <a:r>
              <a:rPr lang="es-MX" dirty="0"/>
              <a:t>Jefe de Oficina</a:t>
            </a:r>
            <a:endParaRPr lang="es-CO" dirty="0"/>
          </a:p>
        </p:txBody>
      </p:sp>
      <p:sp>
        <p:nvSpPr>
          <p:cNvPr id="134" name="CuadroTexto 133">
            <a:extLst>
              <a:ext uri="{FF2B5EF4-FFF2-40B4-BE49-F238E27FC236}">
                <a16:creationId xmlns:a16="http://schemas.microsoft.com/office/drawing/2014/main" id="{5C83AA5D-9F92-45D6-B06C-A2BEFAE3C743}"/>
              </a:ext>
            </a:extLst>
          </p:cNvPr>
          <p:cNvSpPr txBox="1"/>
          <p:nvPr/>
        </p:nvSpPr>
        <p:spPr>
          <a:xfrm>
            <a:off x="64146" y="3046982"/>
            <a:ext cx="887628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>
              <a:defRPr sz="1050" b="1"/>
            </a:lvl1pPr>
          </a:lstStyle>
          <a:p>
            <a:pPr algn="ctr"/>
            <a:r>
              <a:rPr lang="es-MX" dirty="0"/>
              <a:t>Asesorías y equipos de trabajo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1091370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10">
            <a:extLst>
              <a:ext uri="{FF2B5EF4-FFF2-40B4-BE49-F238E27FC236}">
                <a16:creationId xmlns:a16="http://schemas.microsoft.com/office/drawing/2014/main" id="{C1460674-DBA2-8C81-8131-B9DC0AFAE82A}"/>
              </a:ext>
            </a:extLst>
          </p:cNvPr>
          <p:cNvSpPr/>
          <p:nvPr/>
        </p:nvSpPr>
        <p:spPr>
          <a:xfrm>
            <a:off x="1073029" y="1488626"/>
            <a:ext cx="11129987" cy="4273998"/>
          </a:xfrm>
          <a:prstGeom prst="rect">
            <a:avLst/>
          </a:prstGeom>
          <a:solidFill>
            <a:schemeClr val="accent1">
              <a:lumMod val="40000"/>
              <a:lumOff val="60000"/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801E5B81-6DA8-4222-BD95-127137772B25}"/>
              </a:ext>
            </a:extLst>
          </p:cNvPr>
          <p:cNvSpPr/>
          <p:nvPr/>
        </p:nvSpPr>
        <p:spPr>
          <a:xfrm>
            <a:off x="1021482" y="621572"/>
            <a:ext cx="11170518" cy="763173"/>
          </a:xfrm>
          <a:prstGeom prst="rect">
            <a:avLst/>
          </a:prstGeom>
          <a:solidFill>
            <a:schemeClr val="accent1">
              <a:lumMod val="7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800" dirty="0"/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B70C3309-10FD-4D4C-A874-CEBCB444FF3D}"/>
              </a:ext>
            </a:extLst>
          </p:cNvPr>
          <p:cNvSpPr/>
          <p:nvPr/>
        </p:nvSpPr>
        <p:spPr>
          <a:xfrm>
            <a:off x="4136810" y="148359"/>
            <a:ext cx="46124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1.4.6.2 ORGANIGRAMA </a:t>
            </a:r>
            <a:r>
              <a:rPr lang="es-MX" dirty="0">
                <a:latin typeface="Calibri" panose="020F0502020204030204" pitchFamily="34" charset="0"/>
                <a:cs typeface="Times New Roman" panose="02020603050405020304" pitchFamily="18" charset="0"/>
              </a:rPr>
              <a:t>GESTIÓN DE TRÁNSITO </a:t>
            </a:r>
            <a:endParaRPr lang="es-CO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305BCFC1-A338-4DF8-B7C8-3D2B7DF6F181}"/>
              </a:ext>
            </a:extLst>
          </p:cNvPr>
          <p:cNvSpPr txBox="1"/>
          <p:nvPr/>
        </p:nvSpPr>
        <p:spPr>
          <a:xfrm>
            <a:off x="5187310" y="684226"/>
            <a:ext cx="1817380" cy="57708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050" b="1" dirty="0"/>
              <a:t>Jefe Gestión de transito </a:t>
            </a:r>
          </a:p>
          <a:p>
            <a:pPr algn="ctr"/>
            <a:r>
              <a:rPr lang="es-MX" sz="1050" dirty="0"/>
              <a:t>Marlown Gabriel Alcaraz Co 006     Gr 03 </a:t>
            </a:r>
            <a:endParaRPr lang="es-CO" sz="1050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4517874D-C425-4A6B-ACE1-D42F7D0D5ED2}"/>
              </a:ext>
            </a:extLst>
          </p:cNvPr>
          <p:cNvSpPr/>
          <p:nvPr/>
        </p:nvSpPr>
        <p:spPr>
          <a:xfrm>
            <a:off x="3150825" y="1608462"/>
            <a:ext cx="2447780" cy="21544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/>
              <a:t>Enlace grupo de mejoramiento: 1 Técnico Operativo </a:t>
            </a:r>
            <a:endParaRPr lang="es-CO" sz="800" b="1" dirty="0"/>
          </a:p>
        </p:txBody>
      </p: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C24FD296-DD06-4FB8-BD93-1E98A614A224}"/>
              </a:ext>
            </a:extLst>
          </p:cNvPr>
          <p:cNvCxnSpPr>
            <a:cxnSpLocks/>
            <a:stCxn id="3" idx="2"/>
          </p:cNvCxnSpPr>
          <p:nvPr/>
        </p:nvCxnSpPr>
        <p:spPr>
          <a:xfrm>
            <a:off x="6096000" y="1261307"/>
            <a:ext cx="0" cy="79835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68513BC9-D52C-4940-A664-2F1918F211D9}"/>
              </a:ext>
            </a:extLst>
          </p:cNvPr>
          <p:cNvCxnSpPr>
            <a:cxnSpLocks/>
            <a:stCxn id="5" idx="3"/>
          </p:cNvCxnSpPr>
          <p:nvPr/>
        </p:nvCxnSpPr>
        <p:spPr>
          <a:xfrm flipV="1">
            <a:off x="5598605" y="1711044"/>
            <a:ext cx="497395" cy="514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>
            <a:extLst>
              <a:ext uri="{FF2B5EF4-FFF2-40B4-BE49-F238E27FC236}">
                <a16:creationId xmlns:a16="http://schemas.microsoft.com/office/drawing/2014/main" id="{AEF83007-7BFA-4E03-8BAB-0ED545ED4A56}"/>
              </a:ext>
            </a:extLst>
          </p:cNvPr>
          <p:cNvCxnSpPr>
            <a:cxnSpLocks/>
          </p:cNvCxnSpPr>
          <p:nvPr/>
        </p:nvCxnSpPr>
        <p:spPr>
          <a:xfrm>
            <a:off x="2913652" y="2065349"/>
            <a:ext cx="755012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ángulo 14">
            <a:extLst>
              <a:ext uri="{FF2B5EF4-FFF2-40B4-BE49-F238E27FC236}">
                <a16:creationId xmlns:a16="http://schemas.microsoft.com/office/drawing/2014/main" id="{918F24FA-85E2-48BC-9BE9-8F4A5DBF6BC9}"/>
              </a:ext>
            </a:extLst>
          </p:cNvPr>
          <p:cNvSpPr/>
          <p:nvPr/>
        </p:nvSpPr>
        <p:spPr>
          <a:xfrm>
            <a:off x="2226031" y="2210979"/>
            <a:ext cx="1375242" cy="21544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/>
              <a:t>Área Seguridad Vial</a:t>
            </a:r>
            <a:endParaRPr lang="es-CO" sz="800" b="1" dirty="0"/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9A7374CD-FF1F-407B-BC02-76501EE4223D}"/>
              </a:ext>
            </a:extLst>
          </p:cNvPr>
          <p:cNvSpPr/>
          <p:nvPr/>
        </p:nvSpPr>
        <p:spPr>
          <a:xfrm>
            <a:off x="2262740" y="2530890"/>
            <a:ext cx="1332416" cy="21544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Asesor</a:t>
            </a: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26C78665-DD7D-4D64-9A22-6604635213A7}"/>
              </a:ext>
            </a:extLst>
          </p:cNvPr>
          <p:cNvSpPr/>
          <p:nvPr/>
        </p:nvSpPr>
        <p:spPr>
          <a:xfrm>
            <a:off x="2262740" y="2888450"/>
            <a:ext cx="1332416" cy="21544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/>
              <a:t>2 Profesional Especializado</a:t>
            </a:r>
            <a:endParaRPr lang="es-CO" sz="800" b="1" dirty="0"/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4C681E73-CE8A-469D-ABE7-BA55783507F1}"/>
              </a:ext>
            </a:extLst>
          </p:cNvPr>
          <p:cNvSpPr/>
          <p:nvPr/>
        </p:nvSpPr>
        <p:spPr>
          <a:xfrm>
            <a:off x="2257155" y="3247663"/>
            <a:ext cx="1338001" cy="21544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/>
              <a:t>1 apoyo a la gestión</a:t>
            </a:r>
            <a:endParaRPr lang="es-CO" sz="800" b="1" dirty="0"/>
          </a:p>
        </p:txBody>
      </p: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614397C6-4542-4369-8AC6-667707D45DC1}"/>
              </a:ext>
            </a:extLst>
          </p:cNvPr>
          <p:cNvCxnSpPr>
            <a:cxnSpLocks/>
          </p:cNvCxnSpPr>
          <p:nvPr/>
        </p:nvCxnSpPr>
        <p:spPr>
          <a:xfrm flipH="1">
            <a:off x="2062192" y="2318701"/>
            <a:ext cx="5586" cy="103668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19">
            <a:extLst>
              <a:ext uri="{FF2B5EF4-FFF2-40B4-BE49-F238E27FC236}">
                <a16:creationId xmlns:a16="http://schemas.microsoft.com/office/drawing/2014/main" id="{8490E0E4-4473-4ACD-BAC0-9D580D7DB9D2}"/>
              </a:ext>
            </a:extLst>
          </p:cNvPr>
          <p:cNvCxnSpPr>
            <a:cxnSpLocks/>
            <a:stCxn id="15" idx="1"/>
          </p:cNvCxnSpPr>
          <p:nvPr/>
        </p:nvCxnSpPr>
        <p:spPr>
          <a:xfrm flipH="1">
            <a:off x="2067779" y="2318701"/>
            <a:ext cx="15825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22">
            <a:extLst>
              <a:ext uri="{FF2B5EF4-FFF2-40B4-BE49-F238E27FC236}">
                <a16:creationId xmlns:a16="http://schemas.microsoft.com/office/drawing/2014/main" id="{429A7027-B74E-475A-A8A0-28780025ABA1}"/>
              </a:ext>
            </a:extLst>
          </p:cNvPr>
          <p:cNvCxnSpPr>
            <a:cxnSpLocks/>
            <a:stCxn id="16" idx="1"/>
          </p:cNvCxnSpPr>
          <p:nvPr/>
        </p:nvCxnSpPr>
        <p:spPr>
          <a:xfrm flipH="1">
            <a:off x="2067780" y="2638612"/>
            <a:ext cx="19496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24">
            <a:extLst>
              <a:ext uri="{FF2B5EF4-FFF2-40B4-BE49-F238E27FC236}">
                <a16:creationId xmlns:a16="http://schemas.microsoft.com/office/drawing/2014/main" id="{CAF0DE83-4394-44BA-957A-939E62175447}"/>
              </a:ext>
            </a:extLst>
          </p:cNvPr>
          <p:cNvCxnSpPr>
            <a:cxnSpLocks/>
            <a:stCxn id="17" idx="1"/>
          </p:cNvCxnSpPr>
          <p:nvPr/>
        </p:nvCxnSpPr>
        <p:spPr>
          <a:xfrm flipH="1">
            <a:off x="2067778" y="2996172"/>
            <a:ext cx="19496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27">
            <a:extLst>
              <a:ext uri="{FF2B5EF4-FFF2-40B4-BE49-F238E27FC236}">
                <a16:creationId xmlns:a16="http://schemas.microsoft.com/office/drawing/2014/main" id="{2257C01F-2DB9-4C71-A123-73043D458778}"/>
              </a:ext>
            </a:extLst>
          </p:cNvPr>
          <p:cNvCxnSpPr>
            <a:cxnSpLocks/>
            <a:stCxn id="18" idx="1"/>
          </p:cNvCxnSpPr>
          <p:nvPr/>
        </p:nvCxnSpPr>
        <p:spPr>
          <a:xfrm flipH="1">
            <a:off x="2062193" y="3355385"/>
            <a:ext cx="19496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ángulo 31">
            <a:extLst>
              <a:ext uri="{FF2B5EF4-FFF2-40B4-BE49-F238E27FC236}">
                <a16:creationId xmlns:a16="http://schemas.microsoft.com/office/drawing/2014/main" id="{E8ACE7A2-33EA-48AD-A7A2-162F86735C5A}"/>
              </a:ext>
            </a:extLst>
          </p:cNvPr>
          <p:cNvSpPr/>
          <p:nvPr/>
        </p:nvSpPr>
        <p:spPr>
          <a:xfrm>
            <a:off x="3969227" y="2206596"/>
            <a:ext cx="1332415" cy="21544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/>
              <a:t>Área Infraestructura </a:t>
            </a:r>
            <a:endParaRPr lang="es-CO" sz="800" b="1" dirty="0"/>
          </a:p>
        </p:txBody>
      </p:sp>
      <p:sp>
        <p:nvSpPr>
          <p:cNvPr id="35" name="Rectángulo 34">
            <a:extLst>
              <a:ext uri="{FF2B5EF4-FFF2-40B4-BE49-F238E27FC236}">
                <a16:creationId xmlns:a16="http://schemas.microsoft.com/office/drawing/2014/main" id="{AE0EEE4E-0F86-418A-AF62-4E078D0112DE}"/>
              </a:ext>
            </a:extLst>
          </p:cNvPr>
          <p:cNvSpPr/>
          <p:nvPr/>
        </p:nvSpPr>
        <p:spPr>
          <a:xfrm>
            <a:off x="3969227" y="2535203"/>
            <a:ext cx="1332416" cy="21544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Asesor</a:t>
            </a:r>
          </a:p>
        </p:txBody>
      </p:sp>
      <p:sp>
        <p:nvSpPr>
          <p:cNvPr id="36" name="Rectángulo 35">
            <a:extLst>
              <a:ext uri="{FF2B5EF4-FFF2-40B4-BE49-F238E27FC236}">
                <a16:creationId xmlns:a16="http://schemas.microsoft.com/office/drawing/2014/main" id="{CA8D2087-46F0-4504-82B2-3F1E7E045446}"/>
              </a:ext>
            </a:extLst>
          </p:cNvPr>
          <p:cNvSpPr/>
          <p:nvPr/>
        </p:nvSpPr>
        <p:spPr>
          <a:xfrm>
            <a:off x="3969227" y="2891894"/>
            <a:ext cx="1332416" cy="21544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/>
              <a:t>1 Profesional Especializado</a:t>
            </a:r>
            <a:endParaRPr lang="es-CO" sz="800" b="1" dirty="0"/>
          </a:p>
        </p:txBody>
      </p:sp>
      <p:sp>
        <p:nvSpPr>
          <p:cNvPr id="37" name="Rectángulo 36">
            <a:extLst>
              <a:ext uri="{FF2B5EF4-FFF2-40B4-BE49-F238E27FC236}">
                <a16:creationId xmlns:a16="http://schemas.microsoft.com/office/drawing/2014/main" id="{D97949C2-ECF0-49C2-8AC2-2C7B3622E2E0}"/>
              </a:ext>
            </a:extLst>
          </p:cNvPr>
          <p:cNvSpPr/>
          <p:nvPr/>
        </p:nvSpPr>
        <p:spPr>
          <a:xfrm>
            <a:off x="3969227" y="3248585"/>
            <a:ext cx="1332415" cy="21544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/>
              <a:t>1 Técnico Operativo </a:t>
            </a:r>
            <a:endParaRPr lang="es-CO" sz="800" b="1" dirty="0"/>
          </a:p>
        </p:txBody>
      </p:sp>
      <p:cxnSp>
        <p:nvCxnSpPr>
          <p:cNvPr id="38" name="Conector recto 37">
            <a:extLst>
              <a:ext uri="{FF2B5EF4-FFF2-40B4-BE49-F238E27FC236}">
                <a16:creationId xmlns:a16="http://schemas.microsoft.com/office/drawing/2014/main" id="{8971D209-4B11-4481-8C6B-2244276F1E65}"/>
              </a:ext>
            </a:extLst>
          </p:cNvPr>
          <p:cNvCxnSpPr>
            <a:cxnSpLocks/>
          </p:cNvCxnSpPr>
          <p:nvPr/>
        </p:nvCxnSpPr>
        <p:spPr>
          <a:xfrm>
            <a:off x="3790119" y="2318701"/>
            <a:ext cx="0" cy="182950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cto 38">
            <a:extLst>
              <a:ext uri="{FF2B5EF4-FFF2-40B4-BE49-F238E27FC236}">
                <a16:creationId xmlns:a16="http://schemas.microsoft.com/office/drawing/2014/main" id="{53789305-298F-4F8F-A75A-977074B5E45E}"/>
              </a:ext>
            </a:extLst>
          </p:cNvPr>
          <p:cNvCxnSpPr>
            <a:cxnSpLocks/>
            <a:stCxn id="32" idx="1"/>
          </p:cNvCxnSpPr>
          <p:nvPr/>
        </p:nvCxnSpPr>
        <p:spPr>
          <a:xfrm flipH="1">
            <a:off x="3784533" y="2314318"/>
            <a:ext cx="18469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recto 41">
            <a:extLst>
              <a:ext uri="{FF2B5EF4-FFF2-40B4-BE49-F238E27FC236}">
                <a16:creationId xmlns:a16="http://schemas.microsoft.com/office/drawing/2014/main" id="{6121776C-96CA-45EB-A8DB-FAA7D5240788}"/>
              </a:ext>
            </a:extLst>
          </p:cNvPr>
          <p:cNvCxnSpPr>
            <a:cxnSpLocks/>
            <a:stCxn id="35" idx="1"/>
          </p:cNvCxnSpPr>
          <p:nvPr/>
        </p:nvCxnSpPr>
        <p:spPr>
          <a:xfrm flipH="1">
            <a:off x="3784533" y="2642925"/>
            <a:ext cx="18469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43">
            <a:extLst>
              <a:ext uri="{FF2B5EF4-FFF2-40B4-BE49-F238E27FC236}">
                <a16:creationId xmlns:a16="http://schemas.microsoft.com/office/drawing/2014/main" id="{91DE2D9F-04FA-4187-B0D9-A00C2F7A4FF8}"/>
              </a:ext>
            </a:extLst>
          </p:cNvPr>
          <p:cNvCxnSpPr>
            <a:cxnSpLocks/>
            <a:stCxn id="36" idx="1"/>
          </p:cNvCxnSpPr>
          <p:nvPr/>
        </p:nvCxnSpPr>
        <p:spPr>
          <a:xfrm flipH="1">
            <a:off x="3784533" y="2999616"/>
            <a:ext cx="18469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ector recto 46">
            <a:extLst>
              <a:ext uri="{FF2B5EF4-FFF2-40B4-BE49-F238E27FC236}">
                <a16:creationId xmlns:a16="http://schemas.microsoft.com/office/drawing/2014/main" id="{350A5AE6-177A-4033-8240-2D85D661D0B0}"/>
              </a:ext>
            </a:extLst>
          </p:cNvPr>
          <p:cNvCxnSpPr>
            <a:cxnSpLocks/>
            <a:stCxn id="37" idx="1"/>
          </p:cNvCxnSpPr>
          <p:nvPr/>
        </p:nvCxnSpPr>
        <p:spPr>
          <a:xfrm flipH="1">
            <a:off x="3785591" y="3356307"/>
            <a:ext cx="18363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ángulo 51">
            <a:extLst>
              <a:ext uri="{FF2B5EF4-FFF2-40B4-BE49-F238E27FC236}">
                <a16:creationId xmlns:a16="http://schemas.microsoft.com/office/drawing/2014/main" id="{76748A78-82FC-4F4F-B1D1-3B2960C11347}"/>
              </a:ext>
            </a:extLst>
          </p:cNvPr>
          <p:cNvSpPr/>
          <p:nvPr/>
        </p:nvSpPr>
        <p:spPr>
          <a:xfrm>
            <a:off x="3969227" y="3582876"/>
            <a:ext cx="1332415" cy="33855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/>
              <a:t>2 apoyo profesional universitario</a:t>
            </a:r>
            <a:endParaRPr lang="es-CO" sz="800" b="1" dirty="0"/>
          </a:p>
        </p:txBody>
      </p:sp>
      <p:sp>
        <p:nvSpPr>
          <p:cNvPr id="53" name="Rectángulo 52">
            <a:extLst>
              <a:ext uri="{FF2B5EF4-FFF2-40B4-BE49-F238E27FC236}">
                <a16:creationId xmlns:a16="http://schemas.microsoft.com/office/drawing/2014/main" id="{AE387939-4C65-49CB-8EA8-068F698BA87A}"/>
              </a:ext>
            </a:extLst>
          </p:cNvPr>
          <p:cNvSpPr/>
          <p:nvPr/>
        </p:nvSpPr>
        <p:spPr>
          <a:xfrm>
            <a:off x="3963641" y="4040482"/>
            <a:ext cx="1338001" cy="21544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/>
              <a:t>1 apoyo a la gestión</a:t>
            </a:r>
            <a:endParaRPr lang="es-CO" sz="800" b="1" dirty="0"/>
          </a:p>
        </p:txBody>
      </p:sp>
      <p:cxnSp>
        <p:nvCxnSpPr>
          <p:cNvPr id="56" name="Conector recto 55">
            <a:extLst>
              <a:ext uri="{FF2B5EF4-FFF2-40B4-BE49-F238E27FC236}">
                <a16:creationId xmlns:a16="http://schemas.microsoft.com/office/drawing/2014/main" id="{C1C080D9-F21E-4D8F-B89F-573FFAE3A636}"/>
              </a:ext>
            </a:extLst>
          </p:cNvPr>
          <p:cNvCxnSpPr>
            <a:cxnSpLocks/>
            <a:stCxn id="52" idx="1"/>
          </p:cNvCxnSpPr>
          <p:nvPr/>
        </p:nvCxnSpPr>
        <p:spPr>
          <a:xfrm flipH="1">
            <a:off x="3780005" y="3752153"/>
            <a:ext cx="18922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ector recto 56">
            <a:extLst>
              <a:ext uri="{FF2B5EF4-FFF2-40B4-BE49-F238E27FC236}">
                <a16:creationId xmlns:a16="http://schemas.microsoft.com/office/drawing/2014/main" id="{90610CF0-1255-4FBC-A658-27D62CB34964}"/>
              </a:ext>
            </a:extLst>
          </p:cNvPr>
          <p:cNvCxnSpPr>
            <a:cxnSpLocks/>
            <a:stCxn id="53" idx="1"/>
          </p:cNvCxnSpPr>
          <p:nvPr/>
        </p:nvCxnSpPr>
        <p:spPr>
          <a:xfrm flipH="1">
            <a:off x="3780005" y="4148204"/>
            <a:ext cx="18363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ector recto 62">
            <a:extLst>
              <a:ext uri="{FF2B5EF4-FFF2-40B4-BE49-F238E27FC236}">
                <a16:creationId xmlns:a16="http://schemas.microsoft.com/office/drawing/2014/main" id="{72597A45-56DD-4F3C-BE7C-0D669F8AD90E}"/>
              </a:ext>
            </a:extLst>
          </p:cNvPr>
          <p:cNvCxnSpPr>
            <a:cxnSpLocks/>
            <a:stCxn id="15" idx="0"/>
          </p:cNvCxnSpPr>
          <p:nvPr/>
        </p:nvCxnSpPr>
        <p:spPr>
          <a:xfrm flipV="1">
            <a:off x="2913652" y="2065349"/>
            <a:ext cx="0" cy="14563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ector recto 66">
            <a:extLst>
              <a:ext uri="{FF2B5EF4-FFF2-40B4-BE49-F238E27FC236}">
                <a16:creationId xmlns:a16="http://schemas.microsoft.com/office/drawing/2014/main" id="{98DE6B89-F59D-4F9E-8F6D-55FF645D22F4}"/>
              </a:ext>
            </a:extLst>
          </p:cNvPr>
          <p:cNvCxnSpPr>
            <a:cxnSpLocks/>
            <a:stCxn id="32" idx="0"/>
          </p:cNvCxnSpPr>
          <p:nvPr/>
        </p:nvCxnSpPr>
        <p:spPr>
          <a:xfrm flipH="1" flipV="1">
            <a:off x="4632641" y="2059665"/>
            <a:ext cx="2794" cy="14693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ectángulo 68">
            <a:extLst>
              <a:ext uri="{FF2B5EF4-FFF2-40B4-BE49-F238E27FC236}">
                <a16:creationId xmlns:a16="http://schemas.microsoft.com/office/drawing/2014/main" id="{E0D204C0-CD45-4AAD-88A4-C1DC7D190B5B}"/>
              </a:ext>
            </a:extLst>
          </p:cNvPr>
          <p:cNvSpPr/>
          <p:nvPr/>
        </p:nvSpPr>
        <p:spPr>
          <a:xfrm>
            <a:off x="8020281" y="2203373"/>
            <a:ext cx="1336234" cy="217398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Área Jurídica</a:t>
            </a:r>
          </a:p>
        </p:txBody>
      </p:sp>
      <p:sp>
        <p:nvSpPr>
          <p:cNvPr id="71" name="Rectángulo 70">
            <a:extLst>
              <a:ext uri="{FF2B5EF4-FFF2-40B4-BE49-F238E27FC236}">
                <a16:creationId xmlns:a16="http://schemas.microsoft.com/office/drawing/2014/main" id="{156797A7-024C-4093-B6EF-5D31EB0BFC8A}"/>
              </a:ext>
            </a:extLst>
          </p:cNvPr>
          <p:cNvSpPr/>
          <p:nvPr/>
        </p:nvSpPr>
        <p:spPr>
          <a:xfrm>
            <a:off x="8033838" y="2523035"/>
            <a:ext cx="1332416" cy="21544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Asesor</a:t>
            </a:r>
          </a:p>
        </p:txBody>
      </p:sp>
      <p:sp>
        <p:nvSpPr>
          <p:cNvPr id="72" name="Rectángulo 71">
            <a:extLst>
              <a:ext uri="{FF2B5EF4-FFF2-40B4-BE49-F238E27FC236}">
                <a16:creationId xmlns:a16="http://schemas.microsoft.com/office/drawing/2014/main" id="{DF8DDB88-FE47-4559-96C9-C1B382AB8345}"/>
              </a:ext>
            </a:extLst>
          </p:cNvPr>
          <p:cNvSpPr/>
          <p:nvPr/>
        </p:nvSpPr>
        <p:spPr>
          <a:xfrm>
            <a:off x="8024100" y="2818141"/>
            <a:ext cx="1332415" cy="33855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/>
              <a:t>1 apoyo profesional universitario</a:t>
            </a:r>
            <a:endParaRPr lang="es-CO" sz="800" b="1" dirty="0"/>
          </a:p>
        </p:txBody>
      </p:sp>
      <p:sp>
        <p:nvSpPr>
          <p:cNvPr id="73" name="Rectángulo 72">
            <a:extLst>
              <a:ext uri="{FF2B5EF4-FFF2-40B4-BE49-F238E27FC236}">
                <a16:creationId xmlns:a16="http://schemas.microsoft.com/office/drawing/2014/main" id="{3DD71E0D-B2EE-4206-87F8-092F95059E73}"/>
              </a:ext>
            </a:extLst>
          </p:cNvPr>
          <p:cNvSpPr/>
          <p:nvPr/>
        </p:nvSpPr>
        <p:spPr>
          <a:xfrm>
            <a:off x="8018514" y="3250959"/>
            <a:ext cx="1338001" cy="21544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/>
              <a:t>1 apoyo a la gestión</a:t>
            </a:r>
            <a:endParaRPr lang="es-CO" sz="800" b="1" dirty="0"/>
          </a:p>
        </p:txBody>
      </p:sp>
      <p:cxnSp>
        <p:nvCxnSpPr>
          <p:cNvPr id="74" name="Conector recto 73">
            <a:extLst>
              <a:ext uri="{FF2B5EF4-FFF2-40B4-BE49-F238E27FC236}">
                <a16:creationId xmlns:a16="http://schemas.microsoft.com/office/drawing/2014/main" id="{8F6DF9B6-236A-412F-B27B-820E765B2AEA}"/>
              </a:ext>
            </a:extLst>
          </p:cNvPr>
          <p:cNvCxnSpPr>
            <a:cxnSpLocks/>
          </p:cNvCxnSpPr>
          <p:nvPr/>
        </p:nvCxnSpPr>
        <p:spPr>
          <a:xfrm>
            <a:off x="7829668" y="2324725"/>
            <a:ext cx="0" cy="103395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ector recto 74">
            <a:extLst>
              <a:ext uri="{FF2B5EF4-FFF2-40B4-BE49-F238E27FC236}">
                <a16:creationId xmlns:a16="http://schemas.microsoft.com/office/drawing/2014/main" id="{7C1CEA42-2373-4786-B2C8-C8E3BDADB254}"/>
              </a:ext>
            </a:extLst>
          </p:cNvPr>
          <p:cNvCxnSpPr>
            <a:cxnSpLocks/>
            <a:stCxn id="69" idx="1"/>
          </p:cNvCxnSpPr>
          <p:nvPr/>
        </p:nvCxnSpPr>
        <p:spPr>
          <a:xfrm flipH="1">
            <a:off x="7824083" y="2312072"/>
            <a:ext cx="196198" cy="97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ector recto 77">
            <a:extLst>
              <a:ext uri="{FF2B5EF4-FFF2-40B4-BE49-F238E27FC236}">
                <a16:creationId xmlns:a16="http://schemas.microsoft.com/office/drawing/2014/main" id="{F74BC375-71E9-4C86-8CD7-E496ADA85B9D}"/>
              </a:ext>
            </a:extLst>
          </p:cNvPr>
          <p:cNvCxnSpPr>
            <a:cxnSpLocks/>
            <a:stCxn id="71" idx="1"/>
          </p:cNvCxnSpPr>
          <p:nvPr/>
        </p:nvCxnSpPr>
        <p:spPr>
          <a:xfrm flipH="1" flipV="1">
            <a:off x="7824082" y="2630561"/>
            <a:ext cx="209756" cy="19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ector recto 80">
            <a:extLst>
              <a:ext uri="{FF2B5EF4-FFF2-40B4-BE49-F238E27FC236}">
                <a16:creationId xmlns:a16="http://schemas.microsoft.com/office/drawing/2014/main" id="{205A8DED-65D5-4EFB-9534-584F0B2D652E}"/>
              </a:ext>
            </a:extLst>
          </p:cNvPr>
          <p:cNvCxnSpPr>
            <a:cxnSpLocks/>
          </p:cNvCxnSpPr>
          <p:nvPr/>
        </p:nvCxnSpPr>
        <p:spPr>
          <a:xfrm flipH="1" flipV="1">
            <a:off x="7819213" y="2983814"/>
            <a:ext cx="209756" cy="19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ector recto 81">
            <a:extLst>
              <a:ext uri="{FF2B5EF4-FFF2-40B4-BE49-F238E27FC236}">
                <a16:creationId xmlns:a16="http://schemas.microsoft.com/office/drawing/2014/main" id="{6356B0B8-0679-4049-8137-7BDA95BC7BDF}"/>
              </a:ext>
            </a:extLst>
          </p:cNvPr>
          <p:cNvCxnSpPr>
            <a:cxnSpLocks/>
          </p:cNvCxnSpPr>
          <p:nvPr/>
        </p:nvCxnSpPr>
        <p:spPr>
          <a:xfrm flipH="1" flipV="1">
            <a:off x="7808758" y="3363422"/>
            <a:ext cx="209756" cy="19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Conector recto 90">
            <a:extLst>
              <a:ext uri="{FF2B5EF4-FFF2-40B4-BE49-F238E27FC236}">
                <a16:creationId xmlns:a16="http://schemas.microsoft.com/office/drawing/2014/main" id="{A395A3A6-DC34-4D6E-A43E-445C4D0D1C48}"/>
              </a:ext>
            </a:extLst>
          </p:cNvPr>
          <p:cNvCxnSpPr>
            <a:cxnSpLocks/>
            <a:stCxn id="69" idx="0"/>
          </p:cNvCxnSpPr>
          <p:nvPr/>
        </p:nvCxnSpPr>
        <p:spPr>
          <a:xfrm flipH="1" flipV="1">
            <a:off x="8687514" y="2059665"/>
            <a:ext cx="884" cy="143708"/>
          </a:xfrm>
          <a:prstGeom prst="line">
            <a:avLst/>
          </a:prstGeom>
          <a:noFill/>
          <a:ln>
            <a:solidFill>
              <a:srgbClr val="4472C4"/>
            </a:solidFill>
          </a:ln>
        </p:spPr>
      </p:cxnSp>
      <p:sp>
        <p:nvSpPr>
          <p:cNvPr id="95" name="Rectángulo 94">
            <a:extLst>
              <a:ext uri="{FF2B5EF4-FFF2-40B4-BE49-F238E27FC236}">
                <a16:creationId xmlns:a16="http://schemas.microsoft.com/office/drawing/2014/main" id="{6BE3DD01-4867-478F-B13B-E7832EF9CFE7}"/>
              </a:ext>
            </a:extLst>
          </p:cNvPr>
          <p:cNvSpPr/>
          <p:nvPr/>
        </p:nvSpPr>
        <p:spPr>
          <a:xfrm>
            <a:off x="9797573" y="2217003"/>
            <a:ext cx="1332415" cy="21544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/>
              <a:t>Área PESV</a:t>
            </a:r>
            <a:endParaRPr lang="es-CO" sz="800" b="1" dirty="0"/>
          </a:p>
        </p:txBody>
      </p:sp>
      <p:sp>
        <p:nvSpPr>
          <p:cNvPr id="96" name="Rectángulo 95">
            <a:extLst>
              <a:ext uri="{FF2B5EF4-FFF2-40B4-BE49-F238E27FC236}">
                <a16:creationId xmlns:a16="http://schemas.microsoft.com/office/drawing/2014/main" id="{1C3BD565-C22F-41D5-9397-7E239ECDC85D}"/>
              </a:ext>
            </a:extLst>
          </p:cNvPr>
          <p:cNvSpPr/>
          <p:nvPr/>
        </p:nvSpPr>
        <p:spPr>
          <a:xfrm>
            <a:off x="9861246" y="2552726"/>
            <a:ext cx="1338001" cy="21544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/>
              <a:t>1 apoyo a la gestión</a:t>
            </a:r>
            <a:endParaRPr lang="es-CO" sz="800" b="1" dirty="0"/>
          </a:p>
        </p:txBody>
      </p:sp>
      <p:sp>
        <p:nvSpPr>
          <p:cNvPr id="97" name="Rectángulo 96">
            <a:extLst>
              <a:ext uri="{FF2B5EF4-FFF2-40B4-BE49-F238E27FC236}">
                <a16:creationId xmlns:a16="http://schemas.microsoft.com/office/drawing/2014/main" id="{A4B38E84-82FD-4AD9-9AF5-67671C8EDA4A}"/>
              </a:ext>
            </a:extLst>
          </p:cNvPr>
          <p:cNvSpPr/>
          <p:nvPr/>
        </p:nvSpPr>
        <p:spPr>
          <a:xfrm>
            <a:off x="9861246" y="2898316"/>
            <a:ext cx="1332415" cy="33855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/>
              <a:t>2 apoyo profesional universitario</a:t>
            </a:r>
            <a:endParaRPr lang="es-CO" sz="800" b="1" dirty="0"/>
          </a:p>
        </p:txBody>
      </p:sp>
      <p:sp>
        <p:nvSpPr>
          <p:cNvPr id="98" name="Rectángulo 97">
            <a:extLst>
              <a:ext uri="{FF2B5EF4-FFF2-40B4-BE49-F238E27FC236}">
                <a16:creationId xmlns:a16="http://schemas.microsoft.com/office/drawing/2014/main" id="{DE8DF9F2-85CC-44A1-A500-A9BEF1C6AE66}"/>
              </a:ext>
            </a:extLst>
          </p:cNvPr>
          <p:cNvSpPr/>
          <p:nvPr/>
        </p:nvSpPr>
        <p:spPr>
          <a:xfrm>
            <a:off x="9863361" y="3352286"/>
            <a:ext cx="1338001" cy="21544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/>
              <a:t>5 apoyo a la gestión</a:t>
            </a:r>
            <a:endParaRPr lang="es-CO" sz="800" b="1" dirty="0"/>
          </a:p>
        </p:txBody>
      </p:sp>
      <p:cxnSp>
        <p:nvCxnSpPr>
          <p:cNvPr id="99" name="Conector recto 98">
            <a:extLst>
              <a:ext uri="{FF2B5EF4-FFF2-40B4-BE49-F238E27FC236}">
                <a16:creationId xmlns:a16="http://schemas.microsoft.com/office/drawing/2014/main" id="{361FB61D-EF48-41F2-A8DC-642ECD26E20E}"/>
              </a:ext>
            </a:extLst>
          </p:cNvPr>
          <p:cNvCxnSpPr>
            <a:cxnSpLocks/>
          </p:cNvCxnSpPr>
          <p:nvPr/>
        </p:nvCxnSpPr>
        <p:spPr>
          <a:xfrm>
            <a:off x="9657076" y="2324725"/>
            <a:ext cx="8126" cy="115645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Conector recto 100">
            <a:extLst>
              <a:ext uri="{FF2B5EF4-FFF2-40B4-BE49-F238E27FC236}">
                <a16:creationId xmlns:a16="http://schemas.microsoft.com/office/drawing/2014/main" id="{6C23F30D-79DA-4351-8D22-5BF694C2532C}"/>
              </a:ext>
            </a:extLst>
          </p:cNvPr>
          <p:cNvCxnSpPr>
            <a:cxnSpLocks/>
            <a:stCxn id="98" idx="1"/>
          </p:cNvCxnSpPr>
          <p:nvPr/>
        </p:nvCxnSpPr>
        <p:spPr>
          <a:xfrm flipH="1">
            <a:off x="9654702" y="3460008"/>
            <a:ext cx="208659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Conector recto 101">
            <a:extLst>
              <a:ext uri="{FF2B5EF4-FFF2-40B4-BE49-F238E27FC236}">
                <a16:creationId xmlns:a16="http://schemas.microsoft.com/office/drawing/2014/main" id="{8E4C0E19-CE5D-4225-89AE-9BF92F998ABE}"/>
              </a:ext>
            </a:extLst>
          </p:cNvPr>
          <p:cNvCxnSpPr>
            <a:cxnSpLocks/>
          </p:cNvCxnSpPr>
          <p:nvPr/>
        </p:nvCxnSpPr>
        <p:spPr>
          <a:xfrm flipH="1">
            <a:off x="9654702" y="2328328"/>
            <a:ext cx="14287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Conector recto 103">
            <a:extLst>
              <a:ext uri="{FF2B5EF4-FFF2-40B4-BE49-F238E27FC236}">
                <a16:creationId xmlns:a16="http://schemas.microsoft.com/office/drawing/2014/main" id="{4CA03009-6E39-4DB7-80C3-484230DEA2B5}"/>
              </a:ext>
            </a:extLst>
          </p:cNvPr>
          <p:cNvCxnSpPr>
            <a:cxnSpLocks/>
            <a:stCxn id="96" idx="1"/>
          </p:cNvCxnSpPr>
          <p:nvPr/>
        </p:nvCxnSpPr>
        <p:spPr>
          <a:xfrm flipH="1">
            <a:off x="9665202" y="2660448"/>
            <a:ext cx="19604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ector recto 104">
            <a:extLst>
              <a:ext uri="{FF2B5EF4-FFF2-40B4-BE49-F238E27FC236}">
                <a16:creationId xmlns:a16="http://schemas.microsoft.com/office/drawing/2014/main" id="{5C996375-829E-467A-B8AA-B930290A580E}"/>
              </a:ext>
            </a:extLst>
          </p:cNvPr>
          <p:cNvCxnSpPr>
            <a:cxnSpLocks/>
            <a:stCxn id="97" idx="1"/>
          </p:cNvCxnSpPr>
          <p:nvPr/>
        </p:nvCxnSpPr>
        <p:spPr>
          <a:xfrm flipH="1">
            <a:off x="9665202" y="3067593"/>
            <a:ext cx="196044" cy="252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onector recto 113">
            <a:extLst>
              <a:ext uri="{FF2B5EF4-FFF2-40B4-BE49-F238E27FC236}">
                <a16:creationId xmlns:a16="http://schemas.microsoft.com/office/drawing/2014/main" id="{257031F7-E99D-4E26-BBED-DD187FFFC7C3}"/>
              </a:ext>
            </a:extLst>
          </p:cNvPr>
          <p:cNvCxnSpPr>
            <a:cxnSpLocks/>
            <a:stCxn id="95" idx="0"/>
          </p:cNvCxnSpPr>
          <p:nvPr/>
        </p:nvCxnSpPr>
        <p:spPr>
          <a:xfrm flipH="1" flipV="1">
            <a:off x="10463780" y="2059665"/>
            <a:ext cx="1" cy="15733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CuadroTexto 117">
            <a:extLst>
              <a:ext uri="{FF2B5EF4-FFF2-40B4-BE49-F238E27FC236}">
                <a16:creationId xmlns:a16="http://schemas.microsoft.com/office/drawing/2014/main" id="{D8308615-366A-4124-B253-DD2E4A993A7C}"/>
              </a:ext>
            </a:extLst>
          </p:cNvPr>
          <p:cNvSpPr txBox="1"/>
          <p:nvPr/>
        </p:nvSpPr>
        <p:spPr>
          <a:xfrm>
            <a:off x="-5561" y="901528"/>
            <a:ext cx="10270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>
              <a:defRPr sz="1050" b="1"/>
            </a:lvl1pPr>
          </a:lstStyle>
          <a:p>
            <a:r>
              <a:rPr lang="es-MX" dirty="0"/>
              <a:t>Jefe de Oficina</a:t>
            </a:r>
            <a:endParaRPr lang="es-CO" dirty="0"/>
          </a:p>
        </p:txBody>
      </p:sp>
      <p:sp>
        <p:nvSpPr>
          <p:cNvPr id="119" name="Rectángulo 118">
            <a:extLst>
              <a:ext uri="{FF2B5EF4-FFF2-40B4-BE49-F238E27FC236}">
                <a16:creationId xmlns:a16="http://schemas.microsoft.com/office/drawing/2014/main" id="{DA577CB0-D432-4133-AA16-93AEE2FA0F3F}"/>
              </a:ext>
            </a:extLst>
          </p:cNvPr>
          <p:cNvSpPr/>
          <p:nvPr/>
        </p:nvSpPr>
        <p:spPr>
          <a:xfrm>
            <a:off x="5786360" y="2202855"/>
            <a:ext cx="1326829" cy="21544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/>
              <a:t>Área Transporte</a:t>
            </a:r>
            <a:endParaRPr lang="es-CO" sz="800" b="1" dirty="0"/>
          </a:p>
        </p:txBody>
      </p:sp>
      <p:sp>
        <p:nvSpPr>
          <p:cNvPr id="120" name="Rectángulo 119">
            <a:extLst>
              <a:ext uri="{FF2B5EF4-FFF2-40B4-BE49-F238E27FC236}">
                <a16:creationId xmlns:a16="http://schemas.microsoft.com/office/drawing/2014/main" id="{333356C1-4E61-4B5B-BD58-4B7443CE16C6}"/>
              </a:ext>
            </a:extLst>
          </p:cNvPr>
          <p:cNvSpPr/>
          <p:nvPr/>
        </p:nvSpPr>
        <p:spPr>
          <a:xfrm>
            <a:off x="5796634" y="2534024"/>
            <a:ext cx="1332416" cy="21544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/>
              <a:t>Asesor</a:t>
            </a:r>
          </a:p>
        </p:txBody>
      </p:sp>
      <p:sp>
        <p:nvSpPr>
          <p:cNvPr id="121" name="Rectángulo 120">
            <a:extLst>
              <a:ext uri="{FF2B5EF4-FFF2-40B4-BE49-F238E27FC236}">
                <a16:creationId xmlns:a16="http://schemas.microsoft.com/office/drawing/2014/main" id="{E941FBE6-6A56-4FCD-8D40-F506EC4219C9}"/>
              </a:ext>
            </a:extLst>
          </p:cNvPr>
          <p:cNvSpPr/>
          <p:nvPr/>
        </p:nvSpPr>
        <p:spPr>
          <a:xfrm>
            <a:off x="5801596" y="2876092"/>
            <a:ext cx="1332416" cy="21544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/>
              <a:t>1 Profesional Especializado</a:t>
            </a:r>
            <a:endParaRPr lang="es-CO" sz="800" b="1" dirty="0"/>
          </a:p>
        </p:txBody>
      </p:sp>
      <p:sp>
        <p:nvSpPr>
          <p:cNvPr id="122" name="Rectángulo 121">
            <a:extLst>
              <a:ext uri="{FF2B5EF4-FFF2-40B4-BE49-F238E27FC236}">
                <a16:creationId xmlns:a16="http://schemas.microsoft.com/office/drawing/2014/main" id="{B502F933-CAF9-40D2-AB40-23D2B81788A9}"/>
              </a:ext>
            </a:extLst>
          </p:cNvPr>
          <p:cNvSpPr/>
          <p:nvPr/>
        </p:nvSpPr>
        <p:spPr>
          <a:xfrm>
            <a:off x="5796011" y="3225750"/>
            <a:ext cx="1338001" cy="21544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/>
              <a:t>2 apoyo a la gestión</a:t>
            </a:r>
            <a:endParaRPr lang="es-CO" sz="800" b="1" dirty="0"/>
          </a:p>
        </p:txBody>
      </p:sp>
      <p:cxnSp>
        <p:nvCxnSpPr>
          <p:cNvPr id="123" name="Conector recto 122">
            <a:extLst>
              <a:ext uri="{FF2B5EF4-FFF2-40B4-BE49-F238E27FC236}">
                <a16:creationId xmlns:a16="http://schemas.microsoft.com/office/drawing/2014/main" id="{7007931E-5B4C-43D8-A8AD-EE8DABCBFB1B}"/>
              </a:ext>
            </a:extLst>
          </p:cNvPr>
          <p:cNvCxnSpPr>
            <a:cxnSpLocks/>
          </p:cNvCxnSpPr>
          <p:nvPr/>
        </p:nvCxnSpPr>
        <p:spPr>
          <a:xfrm>
            <a:off x="5614355" y="2310577"/>
            <a:ext cx="3172" cy="104170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Conector recto 124">
            <a:extLst>
              <a:ext uri="{FF2B5EF4-FFF2-40B4-BE49-F238E27FC236}">
                <a16:creationId xmlns:a16="http://schemas.microsoft.com/office/drawing/2014/main" id="{68594130-3A65-45F0-8F6B-542E048758DF}"/>
              </a:ext>
            </a:extLst>
          </p:cNvPr>
          <p:cNvCxnSpPr>
            <a:cxnSpLocks/>
            <a:stCxn id="120" idx="1"/>
          </p:cNvCxnSpPr>
          <p:nvPr/>
        </p:nvCxnSpPr>
        <p:spPr>
          <a:xfrm flipH="1">
            <a:off x="5621471" y="2641746"/>
            <a:ext cx="175163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Conector recto 125">
            <a:extLst>
              <a:ext uri="{FF2B5EF4-FFF2-40B4-BE49-F238E27FC236}">
                <a16:creationId xmlns:a16="http://schemas.microsoft.com/office/drawing/2014/main" id="{16A9C502-E859-4AEF-92D7-74E565161DA0}"/>
              </a:ext>
            </a:extLst>
          </p:cNvPr>
          <p:cNvCxnSpPr>
            <a:cxnSpLocks/>
            <a:stCxn id="121" idx="1"/>
          </p:cNvCxnSpPr>
          <p:nvPr/>
        </p:nvCxnSpPr>
        <p:spPr>
          <a:xfrm flipH="1">
            <a:off x="5614528" y="2983814"/>
            <a:ext cx="18706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Conector recto 126">
            <a:extLst>
              <a:ext uri="{FF2B5EF4-FFF2-40B4-BE49-F238E27FC236}">
                <a16:creationId xmlns:a16="http://schemas.microsoft.com/office/drawing/2014/main" id="{EB9990B0-AF8E-4E36-ADD0-D3F3C1229D82}"/>
              </a:ext>
            </a:extLst>
          </p:cNvPr>
          <p:cNvCxnSpPr>
            <a:cxnSpLocks/>
            <a:stCxn id="122" idx="1"/>
          </p:cNvCxnSpPr>
          <p:nvPr/>
        </p:nvCxnSpPr>
        <p:spPr>
          <a:xfrm flipH="1" flipV="1">
            <a:off x="5621471" y="3333471"/>
            <a:ext cx="174540" cy="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Conector recto 133">
            <a:extLst>
              <a:ext uri="{FF2B5EF4-FFF2-40B4-BE49-F238E27FC236}">
                <a16:creationId xmlns:a16="http://schemas.microsoft.com/office/drawing/2014/main" id="{936D1643-13B3-4F5C-ACE3-1FECD4D772C3}"/>
              </a:ext>
            </a:extLst>
          </p:cNvPr>
          <p:cNvCxnSpPr>
            <a:cxnSpLocks/>
            <a:stCxn id="119" idx="1"/>
          </p:cNvCxnSpPr>
          <p:nvPr/>
        </p:nvCxnSpPr>
        <p:spPr>
          <a:xfrm flipH="1">
            <a:off x="5598604" y="2310577"/>
            <a:ext cx="18775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Conector recto 140">
            <a:extLst>
              <a:ext uri="{FF2B5EF4-FFF2-40B4-BE49-F238E27FC236}">
                <a16:creationId xmlns:a16="http://schemas.microsoft.com/office/drawing/2014/main" id="{0EF0F9F1-7AC2-4EBA-814A-B9FE795A034F}"/>
              </a:ext>
            </a:extLst>
          </p:cNvPr>
          <p:cNvCxnSpPr>
            <a:cxnSpLocks/>
            <a:stCxn id="119" idx="0"/>
          </p:cNvCxnSpPr>
          <p:nvPr/>
        </p:nvCxnSpPr>
        <p:spPr>
          <a:xfrm flipH="1" flipV="1">
            <a:off x="6449774" y="2051048"/>
            <a:ext cx="1" cy="15180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CuadroTexto 153">
            <a:extLst>
              <a:ext uri="{FF2B5EF4-FFF2-40B4-BE49-F238E27FC236}">
                <a16:creationId xmlns:a16="http://schemas.microsoft.com/office/drawing/2014/main" id="{3B9E5F30-D065-432B-A494-7E88370179C1}"/>
              </a:ext>
            </a:extLst>
          </p:cNvPr>
          <p:cNvSpPr txBox="1"/>
          <p:nvPr/>
        </p:nvSpPr>
        <p:spPr>
          <a:xfrm>
            <a:off x="64146" y="3046982"/>
            <a:ext cx="887628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>
              <a:defRPr sz="1050" b="1"/>
            </a:lvl1pPr>
          </a:lstStyle>
          <a:p>
            <a:pPr algn="ctr"/>
            <a:r>
              <a:rPr lang="es-MX" dirty="0"/>
              <a:t>Asesorías y equipos de trabajo 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987992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F21E579A-F55B-2D9C-E0B1-D2855DC391FB}"/>
              </a:ext>
            </a:extLst>
          </p:cNvPr>
          <p:cNvSpPr/>
          <p:nvPr/>
        </p:nvSpPr>
        <p:spPr>
          <a:xfrm>
            <a:off x="1073029" y="1488626"/>
            <a:ext cx="11129987" cy="4273998"/>
          </a:xfrm>
          <a:prstGeom prst="rect">
            <a:avLst/>
          </a:prstGeom>
          <a:solidFill>
            <a:schemeClr val="accent1">
              <a:lumMod val="40000"/>
              <a:lumOff val="60000"/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4C9E0816-E80F-49AC-A311-882FECDF2E1F}"/>
              </a:ext>
            </a:extLst>
          </p:cNvPr>
          <p:cNvSpPr/>
          <p:nvPr/>
        </p:nvSpPr>
        <p:spPr>
          <a:xfrm>
            <a:off x="1021482" y="650746"/>
            <a:ext cx="11170518" cy="763173"/>
          </a:xfrm>
          <a:prstGeom prst="rect">
            <a:avLst/>
          </a:prstGeom>
          <a:solidFill>
            <a:schemeClr val="accent1">
              <a:lumMod val="7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800" dirty="0"/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E07E6832-EEA6-46CD-994C-571CB7CDCD5A}"/>
              </a:ext>
            </a:extLst>
          </p:cNvPr>
          <p:cNvSpPr/>
          <p:nvPr/>
        </p:nvSpPr>
        <p:spPr>
          <a:xfrm>
            <a:off x="4136810" y="148359"/>
            <a:ext cx="47107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1.4.6.2 ORGANIGRAMA REGISTRO DE TRANSITO </a:t>
            </a:r>
            <a:endParaRPr lang="es-CO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1D88608E-BD0C-4B6B-BFD8-0C04418A248C}"/>
              </a:ext>
            </a:extLst>
          </p:cNvPr>
          <p:cNvSpPr txBox="1"/>
          <p:nvPr/>
        </p:nvSpPr>
        <p:spPr>
          <a:xfrm>
            <a:off x="5615138" y="714617"/>
            <a:ext cx="1647524" cy="57708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050" b="1" dirty="0"/>
              <a:t>Jefa Registro de transito </a:t>
            </a:r>
          </a:p>
          <a:p>
            <a:pPr algn="ctr"/>
            <a:r>
              <a:rPr lang="es-MX" sz="1050" dirty="0"/>
              <a:t>Ivon de león Medina</a:t>
            </a:r>
          </a:p>
          <a:p>
            <a:pPr algn="ctr"/>
            <a:r>
              <a:rPr lang="es-MX" sz="1050" dirty="0"/>
              <a:t>Co 006     Gr 03 </a:t>
            </a:r>
            <a:endParaRPr lang="es-CO" sz="1050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3FA0E797-1FF4-4A7D-B3DA-D94210ACD3A1}"/>
              </a:ext>
            </a:extLst>
          </p:cNvPr>
          <p:cNvSpPr txBox="1"/>
          <p:nvPr/>
        </p:nvSpPr>
        <p:spPr>
          <a:xfrm>
            <a:off x="-5561" y="901528"/>
            <a:ext cx="10270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>
              <a:defRPr sz="1050" b="1"/>
            </a:lvl1pPr>
          </a:lstStyle>
          <a:p>
            <a:r>
              <a:rPr lang="es-MX" dirty="0"/>
              <a:t>Jefe de Oficina</a:t>
            </a:r>
            <a:endParaRPr lang="es-CO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0A463AA0-F94E-429A-A829-3FBF0B4A71A7}"/>
              </a:ext>
            </a:extLst>
          </p:cNvPr>
          <p:cNvSpPr/>
          <p:nvPr/>
        </p:nvSpPr>
        <p:spPr>
          <a:xfrm>
            <a:off x="1344058" y="1905918"/>
            <a:ext cx="1386785" cy="34000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/>
              <a:t>Sede administrativa Carrera 54 No 74 -127</a:t>
            </a:r>
            <a:endParaRPr lang="es-CO" sz="800" b="1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34CD7946-FBBF-428E-8C83-F1377940240D}"/>
              </a:ext>
            </a:extLst>
          </p:cNvPr>
          <p:cNvSpPr/>
          <p:nvPr/>
        </p:nvSpPr>
        <p:spPr>
          <a:xfrm>
            <a:off x="1370398" y="2356237"/>
            <a:ext cx="977154" cy="21544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/>
              <a:t>Abogados PQR</a:t>
            </a:r>
            <a:endParaRPr lang="es-CO" sz="800" b="1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09D2551A-0A7E-4BD1-BCEA-FAAC7DE9D85C}"/>
              </a:ext>
            </a:extLst>
          </p:cNvPr>
          <p:cNvSpPr/>
          <p:nvPr/>
        </p:nvSpPr>
        <p:spPr>
          <a:xfrm>
            <a:off x="1371145" y="2637973"/>
            <a:ext cx="977154" cy="33855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/>
              <a:t>Seguimiento y mejoramiento</a:t>
            </a:r>
            <a:endParaRPr lang="es-CO" sz="800" b="1" dirty="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41B2150D-1FB3-4022-94F6-AAB7FFD5C743}"/>
              </a:ext>
            </a:extLst>
          </p:cNvPr>
          <p:cNvSpPr/>
          <p:nvPr/>
        </p:nvSpPr>
        <p:spPr>
          <a:xfrm>
            <a:off x="1370398" y="3046326"/>
            <a:ext cx="977154" cy="33855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/>
              <a:t>Gestión limitaciones </a:t>
            </a:r>
            <a:endParaRPr lang="es-CO" sz="800" b="1" dirty="0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6FF72CAE-81BF-4A31-B124-98DA659059A7}"/>
              </a:ext>
            </a:extLst>
          </p:cNvPr>
          <p:cNvSpPr/>
          <p:nvPr/>
        </p:nvSpPr>
        <p:spPr>
          <a:xfrm>
            <a:off x="1370398" y="3454192"/>
            <a:ext cx="977154" cy="21544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/>
              <a:t>Gestión Comercial</a:t>
            </a:r>
            <a:endParaRPr lang="es-CO" sz="800" b="1" dirty="0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B3D84374-22DE-4BA2-A563-7681D56A5D0A}"/>
              </a:ext>
            </a:extLst>
          </p:cNvPr>
          <p:cNvSpPr/>
          <p:nvPr/>
        </p:nvSpPr>
        <p:spPr>
          <a:xfrm>
            <a:off x="1370398" y="3770745"/>
            <a:ext cx="977154" cy="21544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/>
              <a:t>Gestión RUNT</a:t>
            </a:r>
            <a:endParaRPr lang="es-CO" sz="800" b="1" dirty="0"/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67A5AF0C-8AE5-408E-816D-E4FB1B857C3A}"/>
              </a:ext>
            </a:extLst>
          </p:cNvPr>
          <p:cNvSpPr/>
          <p:nvPr/>
        </p:nvSpPr>
        <p:spPr>
          <a:xfrm>
            <a:off x="1372172" y="4068330"/>
            <a:ext cx="975380" cy="33855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/>
              <a:t>Gestión Correspondencia</a:t>
            </a:r>
            <a:endParaRPr lang="es-CO" sz="800" b="1" dirty="0"/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955B1F25-C8E0-4C36-92E2-1CCF9723F5C6}"/>
              </a:ext>
            </a:extLst>
          </p:cNvPr>
          <p:cNvSpPr/>
          <p:nvPr/>
        </p:nvSpPr>
        <p:spPr>
          <a:xfrm>
            <a:off x="1371024" y="4489025"/>
            <a:ext cx="977154" cy="21544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/>
              <a:t>Ventanilla RNC</a:t>
            </a:r>
            <a:endParaRPr lang="es-CO" sz="800" b="1" dirty="0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2F1B125C-BF2F-408E-9E89-4A579C277993}"/>
              </a:ext>
            </a:extLst>
          </p:cNvPr>
          <p:cNvSpPr/>
          <p:nvPr/>
        </p:nvSpPr>
        <p:spPr>
          <a:xfrm>
            <a:off x="2905069" y="1914065"/>
            <a:ext cx="1043766" cy="33855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/>
              <a:t>Sede Prado Carrera 59 # 76 -59</a:t>
            </a:r>
            <a:endParaRPr lang="es-CO" sz="800" b="1" dirty="0"/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67A20535-0F58-4946-A910-B12E461E6DF3}"/>
              </a:ext>
            </a:extLst>
          </p:cNvPr>
          <p:cNvSpPr/>
          <p:nvPr/>
        </p:nvSpPr>
        <p:spPr>
          <a:xfrm>
            <a:off x="2919118" y="2448866"/>
            <a:ext cx="1043765" cy="33855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/>
              <a:t>Ventanilla RNA, RNC, RNMA, RNRYS</a:t>
            </a:r>
            <a:endParaRPr lang="es-CO" sz="800" b="1" dirty="0"/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F262CCD1-519E-4FC2-80DF-92906F6C3A6C}"/>
              </a:ext>
            </a:extLst>
          </p:cNvPr>
          <p:cNvSpPr/>
          <p:nvPr/>
        </p:nvSpPr>
        <p:spPr>
          <a:xfrm>
            <a:off x="2933938" y="2943477"/>
            <a:ext cx="1043765" cy="21544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/>
              <a:t>Auxiliares de sede </a:t>
            </a:r>
            <a:endParaRPr lang="es-CO" sz="800" b="1" dirty="0"/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548D8315-4D6A-495B-A5CB-A57E73755AAF}"/>
              </a:ext>
            </a:extLst>
          </p:cNvPr>
          <p:cNvSpPr/>
          <p:nvPr/>
        </p:nvSpPr>
        <p:spPr>
          <a:xfrm>
            <a:off x="2933938" y="3317383"/>
            <a:ext cx="1043765" cy="21544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/>
              <a:t>Orientadores</a:t>
            </a:r>
            <a:endParaRPr lang="es-CO" sz="800" b="1" dirty="0"/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CFB75830-DF38-4567-8ECE-509421C6AFF3}"/>
              </a:ext>
            </a:extLst>
          </p:cNvPr>
          <p:cNvSpPr/>
          <p:nvPr/>
        </p:nvSpPr>
        <p:spPr>
          <a:xfrm>
            <a:off x="4261091" y="1914065"/>
            <a:ext cx="1043766" cy="461665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/>
              <a:t>Sede Plaza del parque </a:t>
            </a:r>
            <a:r>
              <a:rPr lang="es-CO" sz="800" b="1" dirty="0"/>
              <a:t>Calle 99 # 53-43</a:t>
            </a: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4D943C20-2215-43F4-B388-17EED295CF96}"/>
              </a:ext>
            </a:extLst>
          </p:cNvPr>
          <p:cNvSpPr/>
          <p:nvPr/>
        </p:nvSpPr>
        <p:spPr>
          <a:xfrm>
            <a:off x="4261091" y="2506385"/>
            <a:ext cx="1043765" cy="33855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/>
              <a:t>Ventanilla RNA, RNC, RNMA, RNRYS</a:t>
            </a:r>
            <a:endParaRPr lang="es-CO" sz="800" b="1" dirty="0"/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46EFB271-53B7-4EDF-A4B0-41A9D233FDF6}"/>
              </a:ext>
            </a:extLst>
          </p:cNvPr>
          <p:cNvSpPr/>
          <p:nvPr/>
        </p:nvSpPr>
        <p:spPr>
          <a:xfrm>
            <a:off x="4269199" y="3027859"/>
            <a:ext cx="1043765" cy="21544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/>
              <a:t>Auxiliares de sede </a:t>
            </a:r>
            <a:endParaRPr lang="es-CO" sz="800" b="1" dirty="0"/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7A188290-1A0B-4AE9-BB9C-287B0DB1972A}"/>
              </a:ext>
            </a:extLst>
          </p:cNvPr>
          <p:cNvSpPr/>
          <p:nvPr/>
        </p:nvSpPr>
        <p:spPr>
          <a:xfrm>
            <a:off x="4269199" y="3405768"/>
            <a:ext cx="1043765" cy="21544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/>
              <a:t>Orientadores</a:t>
            </a:r>
            <a:endParaRPr lang="es-CO" sz="800" b="1" dirty="0"/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B089D150-3F79-45A4-B454-3609E16E33BC}"/>
              </a:ext>
            </a:extLst>
          </p:cNvPr>
          <p:cNvSpPr/>
          <p:nvPr/>
        </p:nvSpPr>
        <p:spPr>
          <a:xfrm>
            <a:off x="5496931" y="1907368"/>
            <a:ext cx="1043766" cy="33855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/>
              <a:t>Sede Los Ángeles  </a:t>
            </a:r>
            <a:r>
              <a:rPr lang="es-CO" sz="800" b="1" dirty="0"/>
              <a:t>Carrera 43 # 35 – 38</a:t>
            </a: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B0FFDF65-C8B6-49A9-A51E-20E1EBE3398E}"/>
              </a:ext>
            </a:extLst>
          </p:cNvPr>
          <p:cNvSpPr/>
          <p:nvPr/>
        </p:nvSpPr>
        <p:spPr>
          <a:xfrm>
            <a:off x="5496932" y="2481779"/>
            <a:ext cx="1043765" cy="33855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/>
              <a:t>Ventanilla RNA, RNC, RNMA, RNRYS</a:t>
            </a:r>
            <a:endParaRPr lang="es-CO" sz="800" b="1" dirty="0"/>
          </a:p>
        </p:txBody>
      </p:sp>
      <p:sp>
        <p:nvSpPr>
          <p:cNvPr id="27" name="Rectángulo 26">
            <a:extLst>
              <a:ext uri="{FF2B5EF4-FFF2-40B4-BE49-F238E27FC236}">
                <a16:creationId xmlns:a16="http://schemas.microsoft.com/office/drawing/2014/main" id="{5FD41BED-C7E5-46AD-B43F-94FD448390CC}"/>
              </a:ext>
            </a:extLst>
          </p:cNvPr>
          <p:cNvSpPr/>
          <p:nvPr/>
        </p:nvSpPr>
        <p:spPr>
          <a:xfrm>
            <a:off x="5496931" y="2963276"/>
            <a:ext cx="1043765" cy="21544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/>
              <a:t>Auxiliares de sede </a:t>
            </a:r>
            <a:endParaRPr lang="es-CO" sz="800" b="1" dirty="0"/>
          </a:p>
        </p:txBody>
      </p:sp>
      <p:sp>
        <p:nvSpPr>
          <p:cNvPr id="28" name="Rectángulo 27">
            <a:extLst>
              <a:ext uri="{FF2B5EF4-FFF2-40B4-BE49-F238E27FC236}">
                <a16:creationId xmlns:a16="http://schemas.microsoft.com/office/drawing/2014/main" id="{45F21B88-A3ED-4CD6-92D4-5883E4EBDD18}"/>
              </a:ext>
            </a:extLst>
          </p:cNvPr>
          <p:cNvSpPr/>
          <p:nvPr/>
        </p:nvSpPr>
        <p:spPr>
          <a:xfrm>
            <a:off x="5504158" y="3325443"/>
            <a:ext cx="1043765" cy="21544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/>
              <a:t>Orientadores</a:t>
            </a:r>
            <a:endParaRPr lang="es-CO" sz="800" b="1" dirty="0"/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4D3E563A-6B4D-4682-9C48-F6845160CD9C}"/>
              </a:ext>
            </a:extLst>
          </p:cNvPr>
          <p:cNvSpPr/>
          <p:nvPr/>
        </p:nvSpPr>
        <p:spPr>
          <a:xfrm>
            <a:off x="6645290" y="1907368"/>
            <a:ext cx="1043765" cy="461665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/>
              <a:t>Sede  Metropolitano </a:t>
            </a:r>
            <a:r>
              <a:rPr lang="es-CO" sz="800" b="1" dirty="0"/>
              <a:t>Calle 49 # 8 Sur-10</a:t>
            </a:r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C803D585-E848-4E15-8A55-EE1051C06B3F}"/>
              </a:ext>
            </a:extLst>
          </p:cNvPr>
          <p:cNvSpPr/>
          <p:nvPr/>
        </p:nvSpPr>
        <p:spPr>
          <a:xfrm>
            <a:off x="6643864" y="2564238"/>
            <a:ext cx="1043765" cy="21544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/>
              <a:t>Ventanilla RNC.</a:t>
            </a:r>
            <a:endParaRPr lang="es-CO" sz="800" b="1" dirty="0"/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5720FCAC-8D3B-4433-9630-562408971A39}"/>
              </a:ext>
            </a:extLst>
          </p:cNvPr>
          <p:cNvSpPr/>
          <p:nvPr/>
        </p:nvSpPr>
        <p:spPr>
          <a:xfrm>
            <a:off x="7769716" y="1919649"/>
            <a:ext cx="950754" cy="21544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/>
              <a:t>Sede  Alcaldía</a:t>
            </a:r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643151CB-5A8C-4C0E-B4D9-00628F2933C5}"/>
              </a:ext>
            </a:extLst>
          </p:cNvPr>
          <p:cNvSpPr/>
          <p:nvPr/>
        </p:nvSpPr>
        <p:spPr>
          <a:xfrm>
            <a:off x="7769717" y="2480181"/>
            <a:ext cx="950754" cy="461665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/>
              <a:t>Inscripción / Actualización RUNT</a:t>
            </a:r>
            <a:endParaRPr lang="es-CO" sz="800" b="1" dirty="0"/>
          </a:p>
        </p:txBody>
      </p:sp>
      <p:sp>
        <p:nvSpPr>
          <p:cNvPr id="33" name="Rectángulo 32">
            <a:extLst>
              <a:ext uri="{FF2B5EF4-FFF2-40B4-BE49-F238E27FC236}">
                <a16:creationId xmlns:a16="http://schemas.microsoft.com/office/drawing/2014/main" id="{D47ADCB5-F4D0-4F3F-B73C-16B16DF9A021}"/>
              </a:ext>
            </a:extLst>
          </p:cNvPr>
          <p:cNvSpPr/>
          <p:nvPr/>
        </p:nvSpPr>
        <p:spPr>
          <a:xfrm>
            <a:off x="8803765" y="1923559"/>
            <a:ext cx="950754" cy="21544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/>
              <a:t>Sede Americano </a:t>
            </a:r>
          </a:p>
        </p:txBody>
      </p:sp>
      <p:sp>
        <p:nvSpPr>
          <p:cNvPr id="34" name="Rectángulo 33">
            <a:extLst>
              <a:ext uri="{FF2B5EF4-FFF2-40B4-BE49-F238E27FC236}">
                <a16:creationId xmlns:a16="http://schemas.microsoft.com/office/drawing/2014/main" id="{C193D808-DB1C-49A2-9870-472552B40CFD}"/>
              </a:ext>
            </a:extLst>
          </p:cNvPr>
          <p:cNvSpPr/>
          <p:nvPr/>
        </p:nvSpPr>
        <p:spPr>
          <a:xfrm>
            <a:off x="8803765" y="2456516"/>
            <a:ext cx="950749" cy="21544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/>
              <a:t>Ventanilla RNC.</a:t>
            </a:r>
            <a:endParaRPr lang="es-CO" sz="800" b="1" dirty="0"/>
          </a:p>
        </p:txBody>
      </p:sp>
      <p:sp>
        <p:nvSpPr>
          <p:cNvPr id="35" name="Rectángulo 34">
            <a:extLst>
              <a:ext uri="{FF2B5EF4-FFF2-40B4-BE49-F238E27FC236}">
                <a16:creationId xmlns:a16="http://schemas.microsoft.com/office/drawing/2014/main" id="{F9054571-CD4C-41CD-B1CB-0C245EA05886}"/>
              </a:ext>
            </a:extLst>
          </p:cNvPr>
          <p:cNvSpPr/>
          <p:nvPr/>
        </p:nvSpPr>
        <p:spPr>
          <a:xfrm>
            <a:off x="9844398" y="1917594"/>
            <a:ext cx="950754" cy="33855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/>
              <a:t>Sede Sur Occidente </a:t>
            </a:r>
          </a:p>
        </p:txBody>
      </p:sp>
      <p:sp>
        <p:nvSpPr>
          <p:cNvPr id="36" name="Rectángulo 35">
            <a:extLst>
              <a:ext uri="{FF2B5EF4-FFF2-40B4-BE49-F238E27FC236}">
                <a16:creationId xmlns:a16="http://schemas.microsoft.com/office/drawing/2014/main" id="{4C7C9463-7A68-405D-9BB4-D621FA9220AF}"/>
              </a:ext>
            </a:extLst>
          </p:cNvPr>
          <p:cNvSpPr/>
          <p:nvPr/>
        </p:nvSpPr>
        <p:spPr>
          <a:xfrm>
            <a:off x="9840025" y="2456516"/>
            <a:ext cx="950753" cy="21544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/>
              <a:t>Ventanilla RNC.</a:t>
            </a:r>
            <a:endParaRPr lang="es-CO" sz="800" b="1" dirty="0"/>
          </a:p>
        </p:txBody>
      </p:sp>
      <p:sp>
        <p:nvSpPr>
          <p:cNvPr id="37" name="Rectángulo 36">
            <a:extLst>
              <a:ext uri="{FF2B5EF4-FFF2-40B4-BE49-F238E27FC236}">
                <a16:creationId xmlns:a16="http://schemas.microsoft.com/office/drawing/2014/main" id="{6D9CD8DF-5BB1-493C-899D-CD6B26B271E7}"/>
              </a:ext>
            </a:extLst>
          </p:cNvPr>
          <p:cNvSpPr/>
          <p:nvPr/>
        </p:nvSpPr>
        <p:spPr>
          <a:xfrm>
            <a:off x="11042274" y="1907368"/>
            <a:ext cx="950754" cy="21544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/>
              <a:t>Sede Archivo</a:t>
            </a:r>
          </a:p>
        </p:txBody>
      </p:sp>
      <p:sp>
        <p:nvSpPr>
          <p:cNvPr id="38" name="Rectángulo 37">
            <a:extLst>
              <a:ext uri="{FF2B5EF4-FFF2-40B4-BE49-F238E27FC236}">
                <a16:creationId xmlns:a16="http://schemas.microsoft.com/office/drawing/2014/main" id="{B01EB9B0-E36E-4E67-A708-80160CB2A3E1}"/>
              </a:ext>
            </a:extLst>
          </p:cNvPr>
          <p:cNvSpPr/>
          <p:nvPr/>
        </p:nvSpPr>
        <p:spPr>
          <a:xfrm>
            <a:off x="11035664" y="2337108"/>
            <a:ext cx="954865" cy="33855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/>
              <a:t>Back Office  tramites</a:t>
            </a:r>
            <a:endParaRPr lang="es-CO" sz="800" b="1" dirty="0"/>
          </a:p>
        </p:txBody>
      </p:sp>
      <p:sp>
        <p:nvSpPr>
          <p:cNvPr id="39" name="Rectángulo 38">
            <a:extLst>
              <a:ext uri="{FF2B5EF4-FFF2-40B4-BE49-F238E27FC236}">
                <a16:creationId xmlns:a16="http://schemas.microsoft.com/office/drawing/2014/main" id="{C8A6EA1C-366E-4737-A197-21F1A5F269DD}"/>
              </a:ext>
            </a:extLst>
          </p:cNvPr>
          <p:cNvSpPr/>
          <p:nvPr/>
        </p:nvSpPr>
        <p:spPr>
          <a:xfrm>
            <a:off x="11042275" y="2787743"/>
            <a:ext cx="950754" cy="33855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/>
              <a:t>Back Office traslado </a:t>
            </a:r>
            <a:endParaRPr lang="es-CO" sz="800" b="1" dirty="0"/>
          </a:p>
        </p:txBody>
      </p:sp>
      <p:sp>
        <p:nvSpPr>
          <p:cNvPr id="40" name="Rectángulo 39">
            <a:extLst>
              <a:ext uri="{FF2B5EF4-FFF2-40B4-BE49-F238E27FC236}">
                <a16:creationId xmlns:a16="http://schemas.microsoft.com/office/drawing/2014/main" id="{E6E5EE57-D0B4-4FE5-9312-1798A4C53F56}"/>
              </a:ext>
            </a:extLst>
          </p:cNvPr>
          <p:cNvSpPr/>
          <p:nvPr/>
        </p:nvSpPr>
        <p:spPr>
          <a:xfrm>
            <a:off x="11042275" y="3263487"/>
            <a:ext cx="954866" cy="215444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800" b="1" dirty="0"/>
              <a:t>Apoyo Archivo </a:t>
            </a:r>
            <a:endParaRPr lang="es-CO" sz="800" b="1" dirty="0"/>
          </a:p>
        </p:txBody>
      </p:sp>
      <p:cxnSp>
        <p:nvCxnSpPr>
          <p:cNvPr id="42" name="Conector recto 41">
            <a:extLst>
              <a:ext uri="{FF2B5EF4-FFF2-40B4-BE49-F238E27FC236}">
                <a16:creationId xmlns:a16="http://schemas.microsoft.com/office/drawing/2014/main" id="{ACE6EA75-BF20-412C-819F-927E800546B7}"/>
              </a:ext>
            </a:extLst>
          </p:cNvPr>
          <p:cNvCxnSpPr>
            <a:cxnSpLocks/>
          </p:cNvCxnSpPr>
          <p:nvPr/>
        </p:nvCxnSpPr>
        <p:spPr>
          <a:xfrm flipH="1">
            <a:off x="1216296" y="2058481"/>
            <a:ext cx="12416" cy="253826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ector recto 47">
            <a:extLst>
              <a:ext uri="{FF2B5EF4-FFF2-40B4-BE49-F238E27FC236}">
                <a16:creationId xmlns:a16="http://schemas.microsoft.com/office/drawing/2014/main" id="{6EA18A71-20F9-4E8A-8704-B4877F6C5B05}"/>
              </a:ext>
            </a:extLst>
          </p:cNvPr>
          <p:cNvCxnSpPr>
            <a:cxnSpLocks/>
            <a:stCxn id="11" idx="1"/>
          </p:cNvCxnSpPr>
          <p:nvPr/>
        </p:nvCxnSpPr>
        <p:spPr>
          <a:xfrm flipH="1">
            <a:off x="1226938" y="2807250"/>
            <a:ext cx="144207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ector recto 50">
            <a:extLst>
              <a:ext uri="{FF2B5EF4-FFF2-40B4-BE49-F238E27FC236}">
                <a16:creationId xmlns:a16="http://schemas.microsoft.com/office/drawing/2014/main" id="{BFC20FC4-276F-468B-953A-DF25F1F2DE2D}"/>
              </a:ext>
            </a:extLst>
          </p:cNvPr>
          <p:cNvCxnSpPr>
            <a:cxnSpLocks/>
            <a:stCxn id="14" idx="1"/>
          </p:cNvCxnSpPr>
          <p:nvPr/>
        </p:nvCxnSpPr>
        <p:spPr>
          <a:xfrm flipH="1">
            <a:off x="1207784" y="3878467"/>
            <a:ext cx="1626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ector recto 51">
            <a:extLst>
              <a:ext uri="{FF2B5EF4-FFF2-40B4-BE49-F238E27FC236}">
                <a16:creationId xmlns:a16="http://schemas.microsoft.com/office/drawing/2014/main" id="{E1CA935D-F2E3-4AC1-B10E-D34AF702C55E}"/>
              </a:ext>
            </a:extLst>
          </p:cNvPr>
          <p:cNvCxnSpPr>
            <a:cxnSpLocks/>
            <a:stCxn id="13" idx="1"/>
          </p:cNvCxnSpPr>
          <p:nvPr/>
        </p:nvCxnSpPr>
        <p:spPr>
          <a:xfrm flipH="1">
            <a:off x="1226938" y="3561914"/>
            <a:ext cx="14346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ector recto 63">
            <a:extLst>
              <a:ext uri="{FF2B5EF4-FFF2-40B4-BE49-F238E27FC236}">
                <a16:creationId xmlns:a16="http://schemas.microsoft.com/office/drawing/2014/main" id="{8015BAEE-3F30-4DF3-9A86-12095F22BD7F}"/>
              </a:ext>
            </a:extLst>
          </p:cNvPr>
          <p:cNvCxnSpPr>
            <a:cxnSpLocks/>
          </p:cNvCxnSpPr>
          <p:nvPr/>
        </p:nvCxnSpPr>
        <p:spPr>
          <a:xfrm flipH="1">
            <a:off x="2783400" y="2084114"/>
            <a:ext cx="1" cy="133923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ector recto 64">
            <a:extLst>
              <a:ext uri="{FF2B5EF4-FFF2-40B4-BE49-F238E27FC236}">
                <a16:creationId xmlns:a16="http://schemas.microsoft.com/office/drawing/2014/main" id="{E7783F6E-C659-4E6E-AD36-7ADFAF917B73}"/>
              </a:ext>
            </a:extLst>
          </p:cNvPr>
          <p:cNvCxnSpPr>
            <a:cxnSpLocks/>
            <a:stCxn id="17" idx="1"/>
          </p:cNvCxnSpPr>
          <p:nvPr/>
        </p:nvCxnSpPr>
        <p:spPr>
          <a:xfrm flipH="1">
            <a:off x="2781623" y="2083342"/>
            <a:ext cx="12344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ector recto 67">
            <a:extLst>
              <a:ext uri="{FF2B5EF4-FFF2-40B4-BE49-F238E27FC236}">
                <a16:creationId xmlns:a16="http://schemas.microsoft.com/office/drawing/2014/main" id="{0BB73CE0-02B9-4A45-9150-04A3614100E4}"/>
              </a:ext>
            </a:extLst>
          </p:cNvPr>
          <p:cNvCxnSpPr>
            <a:cxnSpLocks/>
            <a:stCxn id="18" idx="1"/>
          </p:cNvCxnSpPr>
          <p:nvPr/>
        </p:nvCxnSpPr>
        <p:spPr>
          <a:xfrm flipH="1">
            <a:off x="2783397" y="2618143"/>
            <a:ext cx="13572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ector recto 71">
            <a:extLst>
              <a:ext uri="{FF2B5EF4-FFF2-40B4-BE49-F238E27FC236}">
                <a16:creationId xmlns:a16="http://schemas.microsoft.com/office/drawing/2014/main" id="{04DFBA57-3042-4F89-8CEF-BDBBF82417DC}"/>
              </a:ext>
            </a:extLst>
          </p:cNvPr>
          <p:cNvCxnSpPr>
            <a:cxnSpLocks/>
            <a:stCxn id="19" idx="1"/>
          </p:cNvCxnSpPr>
          <p:nvPr/>
        </p:nvCxnSpPr>
        <p:spPr>
          <a:xfrm flipH="1">
            <a:off x="2768156" y="3051199"/>
            <a:ext cx="1657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ector recto 74">
            <a:extLst>
              <a:ext uri="{FF2B5EF4-FFF2-40B4-BE49-F238E27FC236}">
                <a16:creationId xmlns:a16="http://schemas.microsoft.com/office/drawing/2014/main" id="{53001CAD-2459-4637-922B-FEB54B9239C7}"/>
              </a:ext>
            </a:extLst>
          </p:cNvPr>
          <p:cNvCxnSpPr>
            <a:cxnSpLocks/>
            <a:stCxn id="20" idx="1"/>
          </p:cNvCxnSpPr>
          <p:nvPr/>
        </p:nvCxnSpPr>
        <p:spPr>
          <a:xfrm flipH="1">
            <a:off x="2781623" y="3425105"/>
            <a:ext cx="15231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ector recto 77">
            <a:extLst>
              <a:ext uri="{FF2B5EF4-FFF2-40B4-BE49-F238E27FC236}">
                <a16:creationId xmlns:a16="http://schemas.microsoft.com/office/drawing/2014/main" id="{41A114AC-622B-4FC6-B1D1-128E98791752}"/>
              </a:ext>
            </a:extLst>
          </p:cNvPr>
          <p:cNvCxnSpPr>
            <a:cxnSpLocks/>
          </p:cNvCxnSpPr>
          <p:nvPr/>
        </p:nvCxnSpPr>
        <p:spPr>
          <a:xfrm flipH="1">
            <a:off x="4114738" y="2083342"/>
            <a:ext cx="3920" cy="143014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ector recto 78">
            <a:extLst>
              <a:ext uri="{FF2B5EF4-FFF2-40B4-BE49-F238E27FC236}">
                <a16:creationId xmlns:a16="http://schemas.microsoft.com/office/drawing/2014/main" id="{03AAA0EF-5177-47C6-92B3-927561B70D9C}"/>
              </a:ext>
            </a:extLst>
          </p:cNvPr>
          <p:cNvCxnSpPr>
            <a:cxnSpLocks/>
          </p:cNvCxnSpPr>
          <p:nvPr/>
        </p:nvCxnSpPr>
        <p:spPr>
          <a:xfrm flipH="1">
            <a:off x="4137645" y="2088262"/>
            <a:ext cx="12344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ector recto 79">
            <a:extLst>
              <a:ext uri="{FF2B5EF4-FFF2-40B4-BE49-F238E27FC236}">
                <a16:creationId xmlns:a16="http://schemas.microsoft.com/office/drawing/2014/main" id="{7AEEE73B-C14B-4DBD-9600-598FA89B33DB}"/>
              </a:ext>
            </a:extLst>
          </p:cNvPr>
          <p:cNvCxnSpPr>
            <a:cxnSpLocks/>
            <a:stCxn id="22" idx="1"/>
          </p:cNvCxnSpPr>
          <p:nvPr/>
        </p:nvCxnSpPr>
        <p:spPr>
          <a:xfrm flipH="1" flipV="1">
            <a:off x="4105927" y="2673206"/>
            <a:ext cx="155164" cy="245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ector recto 82">
            <a:extLst>
              <a:ext uri="{FF2B5EF4-FFF2-40B4-BE49-F238E27FC236}">
                <a16:creationId xmlns:a16="http://schemas.microsoft.com/office/drawing/2014/main" id="{8C60F1F6-774A-4C7A-8338-3FB60023857D}"/>
              </a:ext>
            </a:extLst>
          </p:cNvPr>
          <p:cNvCxnSpPr>
            <a:cxnSpLocks/>
            <a:stCxn id="23" idx="1"/>
          </p:cNvCxnSpPr>
          <p:nvPr/>
        </p:nvCxnSpPr>
        <p:spPr>
          <a:xfrm flipH="1">
            <a:off x="4114738" y="3135581"/>
            <a:ext cx="15446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ector recto 85">
            <a:extLst>
              <a:ext uri="{FF2B5EF4-FFF2-40B4-BE49-F238E27FC236}">
                <a16:creationId xmlns:a16="http://schemas.microsoft.com/office/drawing/2014/main" id="{9513CA24-3889-4E3E-AE87-A1AF4E366814}"/>
              </a:ext>
            </a:extLst>
          </p:cNvPr>
          <p:cNvCxnSpPr>
            <a:cxnSpLocks/>
            <a:stCxn id="24" idx="1"/>
          </p:cNvCxnSpPr>
          <p:nvPr/>
        </p:nvCxnSpPr>
        <p:spPr>
          <a:xfrm flipH="1">
            <a:off x="4105927" y="3513490"/>
            <a:ext cx="16327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onector recto 98">
            <a:extLst>
              <a:ext uri="{FF2B5EF4-FFF2-40B4-BE49-F238E27FC236}">
                <a16:creationId xmlns:a16="http://schemas.microsoft.com/office/drawing/2014/main" id="{19EB0771-D628-4F1B-A455-855CB564C742}"/>
              </a:ext>
            </a:extLst>
          </p:cNvPr>
          <p:cNvCxnSpPr>
            <a:cxnSpLocks/>
          </p:cNvCxnSpPr>
          <p:nvPr/>
        </p:nvCxnSpPr>
        <p:spPr>
          <a:xfrm>
            <a:off x="5374026" y="2058481"/>
            <a:ext cx="2662" cy="136487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ector recto 99">
            <a:extLst>
              <a:ext uri="{FF2B5EF4-FFF2-40B4-BE49-F238E27FC236}">
                <a16:creationId xmlns:a16="http://schemas.microsoft.com/office/drawing/2014/main" id="{06233E2F-30FA-40E4-9E2F-E9108BB97601}"/>
              </a:ext>
            </a:extLst>
          </p:cNvPr>
          <p:cNvCxnSpPr>
            <a:cxnSpLocks/>
            <a:stCxn id="25" idx="1"/>
          </p:cNvCxnSpPr>
          <p:nvPr/>
        </p:nvCxnSpPr>
        <p:spPr>
          <a:xfrm flipH="1">
            <a:off x="5370105" y="2076645"/>
            <a:ext cx="12682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Conector recto 103">
            <a:extLst>
              <a:ext uri="{FF2B5EF4-FFF2-40B4-BE49-F238E27FC236}">
                <a16:creationId xmlns:a16="http://schemas.microsoft.com/office/drawing/2014/main" id="{88696ABF-52E8-42BB-9EE4-037E49E60DC1}"/>
              </a:ext>
            </a:extLst>
          </p:cNvPr>
          <p:cNvCxnSpPr>
            <a:cxnSpLocks/>
            <a:stCxn id="26" idx="1"/>
          </p:cNvCxnSpPr>
          <p:nvPr/>
        </p:nvCxnSpPr>
        <p:spPr>
          <a:xfrm flipH="1">
            <a:off x="5370105" y="2651056"/>
            <a:ext cx="126827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Conector recto 106">
            <a:extLst>
              <a:ext uri="{FF2B5EF4-FFF2-40B4-BE49-F238E27FC236}">
                <a16:creationId xmlns:a16="http://schemas.microsoft.com/office/drawing/2014/main" id="{3C049907-E0FC-43AD-B977-1922CA63EABC}"/>
              </a:ext>
            </a:extLst>
          </p:cNvPr>
          <p:cNvCxnSpPr>
            <a:cxnSpLocks/>
            <a:stCxn id="27" idx="1"/>
          </p:cNvCxnSpPr>
          <p:nvPr/>
        </p:nvCxnSpPr>
        <p:spPr>
          <a:xfrm flipH="1">
            <a:off x="5370105" y="3070998"/>
            <a:ext cx="12682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Conector recto 109">
            <a:extLst>
              <a:ext uri="{FF2B5EF4-FFF2-40B4-BE49-F238E27FC236}">
                <a16:creationId xmlns:a16="http://schemas.microsoft.com/office/drawing/2014/main" id="{E2254FAE-6933-4035-89DE-01A88186B0B7}"/>
              </a:ext>
            </a:extLst>
          </p:cNvPr>
          <p:cNvCxnSpPr>
            <a:cxnSpLocks/>
            <a:stCxn id="28" idx="1"/>
          </p:cNvCxnSpPr>
          <p:nvPr/>
        </p:nvCxnSpPr>
        <p:spPr>
          <a:xfrm flipH="1">
            <a:off x="5370068" y="3433165"/>
            <a:ext cx="13409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Conector recto 114">
            <a:extLst>
              <a:ext uri="{FF2B5EF4-FFF2-40B4-BE49-F238E27FC236}">
                <a16:creationId xmlns:a16="http://schemas.microsoft.com/office/drawing/2014/main" id="{4F354967-82DA-49AB-98C4-E06AC73C613A}"/>
              </a:ext>
            </a:extLst>
          </p:cNvPr>
          <p:cNvCxnSpPr>
            <a:cxnSpLocks/>
            <a:stCxn id="29" idx="2"/>
            <a:endCxn id="30" idx="0"/>
          </p:cNvCxnSpPr>
          <p:nvPr/>
        </p:nvCxnSpPr>
        <p:spPr>
          <a:xfrm flipH="1">
            <a:off x="7165747" y="2369033"/>
            <a:ext cx="1426" cy="19520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Conector recto 117">
            <a:extLst>
              <a:ext uri="{FF2B5EF4-FFF2-40B4-BE49-F238E27FC236}">
                <a16:creationId xmlns:a16="http://schemas.microsoft.com/office/drawing/2014/main" id="{89997582-C21E-4F1C-A9CF-A707359FF28A}"/>
              </a:ext>
            </a:extLst>
          </p:cNvPr>
          <p:cNvCxnSpPr>
            <a:cxnSpLocks/>
            <a:stCxn id="31" idx="2"/>
            <a:endCxn id="32" idx="0"/>
          </p:cNvCxnSpPr>
          <p:nvPr/>
        </p:nvCxnSpPr>
        <p:spPr>
          <a:xfrm>
            <a:off x="8245093" y="2135093"/>
            <a:ext cx="1" cy="3450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Conector recto 122">
            <a:extLst>
              <a:ext uri="{FF2B5EF4-FFF2-40B4-BE49-F238E27FC236}">
                <a16:creationId xmlns:a16="http://schemas.microsoft.com/office/drawing/2014/main" id="{F778B539-7E0E-42D2-929E-6A9040ACC2F7}"/>
              </a:ext>
            </a:extLst>
          </p:cNvPr>
          <p:cNvCxnSpPr>
            <a:cxnSpLocks/>
            <a:stCxn id="33" idx="2"/>
            <a:endCxn id="34" idx="0"/>
          </p:cNvCxnSpPr>
          <p:nvPr/>
        </p:nvCxnSpPr>
        <p:spPr>
          <a:xfrm flipH="1">
            <a:off x="9279140" y="2139003"/>
            <a:ext cx="2" cy="31751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Conector recto 127">
            <a:extLst>
              <a:ext uri="{FF2B5EF4-FFF2-40B4-BE49-F238E27FC236}">
                <a16:creationId xmlns:a16="http://schemas.microsoft.com/office/drawing/2014/main" id="{EFD85D06-0B0C-43B2-944F-65AA7E57FAD2}"/>
              </a:ext>
            </a:extLst>
          </p:cNvPr>
          <p:cNvCxnSpPr>
            <a:cxnSpLocks/>
            <a:stCxn id="35" idx="2"/>
            <a:endCxn id="36" idx="0"/>
          </p:cNvCxnSpPr>
          <p:nvPr/>
        </p:nvCxnSpPr>
        <p:spPr>
          <a:xfrm flipH="1">
            <a:off x="10315402" y="2256148"/>
            <a:ext cx="4373" cy="20036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Conector recto 132">
            <a:extLst>
              <a:ext uri="{FF2B5EF4-FFF2-40B4-BE49-F238E27FC236}">
                <a16:creationId xmlns:a16="http://schemas.microsoft.com/office/drawing/2014/main" id="{1B0FBB81-A9A7-41E9-9132-C6CDAEAD0AF6}"/>
              </a:ext>
            </a:extLst>
          </p:cNvPr>
          <p:cNvCxnSpPr>
            <a:cxnSpLocks/>
            <a:stCxn id="9" idx="1"/>
          </p:cNvCxnSpPr>
          <p:nvPr/>
        </p:nvCxnSpPr>
        <p:spPr>
          <a:xfrm flipH="1">
            <a:off x="1216909" y="2075920"/>
            <a:ext cx="127149" cy="72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Conector recto 136">
            <a:extLst>
              <a:ext uri="{FF2B5EF4-FFF2-40B4-BE49-F238E27FC236}">
                <a16:creationId xmlns:a16="http://schemas.microsoft.com/office/drawing/2014/main" id="{806797D8-7089-4B1D-A8CD-14EC1177AF00}"/>
              </a:ext>
            </a:extLst>
          </p:cNvPr>
          <p:cNvCxnSpPr>
            <a:cxnSpLocks/>
            <a:stCxn id="10" idx="1"/>
          </p:cNvCxnSpPr>
          <p:nvPr/>
        </p:nvCxnSpPr>
        <p:spPr>
          <a:xfrm flipH="1">
            <a:off x="1245753" y="2463959"/>
            <a:ext cx="12464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Conector recto 140">
            <a:extLst>
              <a:ext uri="{FF2B5EF4-FFF2-40B4-BE49-F238E27FC236}">
                <a16:creationId xmlns:a16="http://schemas.microsoft.com/office/drawing/2014/main" id="{1DA5140B-9D09-4927-80CD-09382E1A68DB}"/>
              </a:ext>
            </a:extLst>
          </p:cNvPr>
          <p:cNvCxnSpPr>
            <a:cxnSpLocks/>
            <a:stCxn id="12" idx="1"/>
          </p:cNvCxnSpPr>
          <p:nvPr/>
        </p:nvCxnSpPr>
        <p:spPr>
          <a:xfrm flipH="1" flipV="1">
            <a:off x="1226940" y="3214857"/>
            <a:ext cx="143458" cy="74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Conector recto 145">
            <a:extLst>
              <a:ext uri="{FF2B5EF4-FFF2-40B4-BE49-F238E27FC236}">
                <a16:creationId xmlns:a16="http://schemas.microsoft.com/office/drawing/2014/main" id="{65C53807-56CA-4F0B-BEB2-2EF2EC97B23D}"/>
              </a:ext>
            </a:extLst>
          </p:cNvPr>
          <p:cNvCxnSpPr>
            <a:cxnSpLocks/>
            <a:stCxn id="15" idx="1"/>
          </p:cNvCxnSpPr>
          <p:nvPr/>
        </p:nvCxnSpPr>
        <p:spPr>
          <a:xfrm flipH="1">
            <a:off x="1207784" y="4237607"/>
            <a:ext cx="16438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Conector recto 147">
            <a:extLst>
              <a:ext uri="{FF2B5EF4-FFF2-40B4-BE49-F238E27FC236}">
                <a16:creationId xmlns:a16="http://schemas.microsoft.com/office/drawing/2014/main" id="{B6746864-8F26-49F5-BE09-35ADC3B232AF}"/>
              </a:ext>
            </a:extLst>
          </p:cNvPr>
          <p:cNvCxnSpPr>
            <a:cxnSpLocks/>
            <a:stCxn id="16" idx="1"/>
          </p:cNvCxnSpPr>
          <p:nvPr/>
        </p:nvCxnSpPr>
        <p:spPr>
          <a:xfrm flipH="1">
            <a:off x="1207784" y="4596747"/>
            <a:ext cx="16324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Conector recto 150">
            <a:extLst>
              <a:ext uri="{FF2B5EF4-FFF2-40B4-BE49-F238E27FC236}">
                <a16:creationId xmlns:a16="http://schemas.microsoft.com/office/drawing/2014/main" id="{4F1D96EA-DB07-4366-8F5D-688CE0621CEE}"/>
              </a:ext>
            </a:extLst>
          </p:cNvPr>
          <p:cNvCxnSpPr>
            <a:cxnSpLocks/>
          </p:cNvCxnSpPr>
          <p:nvPr/>
        </p:nvCxnSpPr>
        <p:spPr>
          <a:xfrm flipH="1">
            <a:off x="10909929" y="2002340"/>
            <a:ext cx="4" cy="136886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Conector recto 151">
            <a:extLst>
              <a:ext uri="{FF2B5EF4-FFF2-40B4-BE49-F238E27FC236}">
                <a16:creationId xmlns:a16="http://schemas.microsoft.com/office/drawing/2014/main" id="{7CFB642F-95DF-4C50-9B37-86F5B6FACAF9}"/>
              </a:ext>
            </a:extLst>
          </p:cNvPr>
          <p:cNvCxnSpPr>
            <a:cxnSpLocks/>
            <a:stCxn id="37" idx="1"/>
          </p:cNvCxnSpPr>
          <p:nvPr/>
        </p:nvCxnSpPr>
        <p:spPr>
          <a:xfrm flipH="1">
            <a:off x="10909930" y="2015090"/>
            <a:ext cx="13234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Conector recto 154">
            <a:extLst>
              <a:ext uri="{FF2B5EF4-FFF2-40B4-BE49-F238E27FC236}">
                <a16:creationId xmlns:a16="http://schemas.microsoft.com/office/drawing/2014/main" id="{7B178C51-39AE-48D6-84D0-1FE22AD12304}"/>
              </a:ext>
            </a:extLst>
          </p:cNvPr>
          <p:cNvCxnSpPr>
            <a:cxnSpLocks/>
            <a:stCxn id="38" idx="1"/>
          </p:cNvCxnSpPr>
          <p:nvPr/>
        </p:nvCxnSpPr>
        <p:spPr>
          <a:xfrm flipH="1">
            <a:off x="10909930" y="2506385"/>
            <a:ext cx="12573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Conector recto 156">
            <a:extLst>
              <a:ext uri="{FF2B5EF4-FFF2-40B4-BE49-F238E27FC236}">
                <a16:creationId xmlns:a16="http://schemas.microsoft.com/office/drawing/2014/main" id="{C2B94491-EF12-4595-A818-8A0B43E4B485}"/>
              </a:ext>
            </a:extLst>
          </p:cNvPr>
          <p:cNvCxnSpPr>
            <a:cxnSpLocks/>
            <a:stCxn id="39" idx="1"/>
          </p:cNvCxnSpPr>
          <p:nvPr/>
        </p:nvCxnSpPr>
        <p:spPr>
          <a:xfrm flipH="1">
            <a:off x="10909930" y="2957020"/>
            <a:ext cx="13234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Conector recto 162">
            <a:extLst>
              <a:ext uri="{FF2B5EF4-FFF2-40B4-BE49-F238E27FC236}">
                <a16:creationId xmlns:a16="http://schemas.microsoft.com/office/drawing/2014/main" id="{A51FBA64-DE3B-49FF-9159-17913AB300B8}"/>
              </a:ext>
            </a:extLst>
          </p:cNvPr>
          <p:cNvCxnSpPr>
            <a:cxnSpLocks/>
            <a:stCxn id="40" idx="1"/>
          </p:cNvCxnSpPr>
          <p:nvPr/>
        </p:nvCxnSpPr>
        <p:spPr>
          <a:xfrm flipH="1">
            <a:off x="10917157" y="3371209"/>
            <a:ext cx="12511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Conector recto 176">
            <a:extLst>
              <a:ext uri="{FF2B5EF4-FFF2-40B4-BE49-F238E27FC236}">
                <a16:creationId xmlns:a16="http://schemas.microsoft.com/office/drawing/2014/main" id="{1F68157D-5411-4D94-A6FE-62D51E1EEAF1}"/>
              </a:ext>
            </a:extLst>
          </p:cNvPr>
          <p:cNvCxnSpPr>
            <a:cxnSpLocks/>
          </p:cNvCxnSpPr>
          <p:nvPr/>
        </p:nvCxnSpPr>
        <p:spPr>
          <a:xfrm>
            <a:off x="2029232" y="1645625"/>
            <a:ext cx="9488419" cy="333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Conector recto 181">
            <a:extLst>
              <a:ext uri="{FF2B5EF4-FFF2-40B4-BE49-F238E27FC236}">
                <a16:creationId xmlns:a16="http://schemas.microsoft.com/office/drawing/2014/main" id="{F2BDC49E-4EF0-4C9F-90B3-07D8F3561996}"/>
              </a:ext>
            </a:extLst>
          </p:cNvPr>
          <p:cNvCxnSpPr>
            <a:cxnSpLocks/>
            <a:stCxn id="9" idx="0"/>
          </p:cNvCxnSpPr>
          <p:nvPr/>
        </p:nvCxnSpPr>
        <p:spPr>
          <a:xfrm flipV="1">
            <a:off x="2037451" y="1645625"/>
            <a:ext cx="5771" cy="26029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Conector recto 184">
            <a:extLst>
              <a:ext uri="{FF2B5EF4-FFF2-40B4-BE49-F238E27FC236}">
                <a16:creationId xmlns:a16="http://schemas.microsoft.com/office/drawing/2014/main" id="{8830E1D6-EB48-4881-A256-0E7C282B8223}"/>
              </a:ext>
            </a:extLst>
          </p:cNvPr>
          <p:cNvCxnSpPr>
            <a:cxnSpLocks/>
            <a:stCxn id="17" idx="0"/>
          </p:cNvCxnSpPr>
          <p:nvPr/>
        </p:nvCxnSpPr>
        <p:spPr>
          <a:xfrm flipV="1">
            <a:off x="3426952" y="1645625"/>
            <a:ext cx="0" cy="26844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Conector recto 187">
            <a:extLst>
              <a:ext uri="{FF2B5EF4-FFF2-40B4-BE49-F238E27FC236}">
                <a16:creationId xmlns:a16="http://schemas.microsoft.com/office/drawing/2014/main" id="{D84E70C3-F7CD-4C32-873F-A2E457779A57}"/>
              </a:ext>
            </a:extLst>
          </p:cNvPr>
          <p:cNvCxnSpPr>
            <a:cxnSpLocks/>
            <a:stCxn id="21" idx="0"/>
          </p:cNvCxnSpPr>
          <p:nvPr/>
        </p:nvCxnSpPr>
        <p:spPr>
          <a:xfrm flipV="1">
            <a:off x="4782974" y="1645625"/>
            <a:ext cx="0" cy="26844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Conector recto 188">
            <a:extLst>
              <a:ext uri="{FF2B5EF4-FFF2-40B4-BE49-F238E27FC236}">
                <a16:creationId xmlns:a16="http://schemas.microsoft.com/office/drawing/2014/main" id="{EA067888-B08E-423D-807D-BE42EC9E336F}"/>
              </a:ext>
            </a:extLst>
          </p:cNvPr>
          <p:cNvCxnSpPr>
            <a:cxnSpLocks/>
            <a:stCxn id="25" idx="0"/>
          </p:cNvCxnSpPr>
          <p:nvPr/>
        </p:nvCxnSpPr>
        <p:spPr>
          <a:xfrm flipV="1">
            <a:off x="6018814" y="1645625"/>
            <a:ext cx="0" cy="26174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Conector recto 189">
            <a:extLst>
              <a:ext uri="{FF2B5EF4-FFF2-40B4-BE49-F238E27FC236}">
                <a16:creationId xmlns:a16="http://schemas.microsoft.com/office/drawing/2014/main" id="{31B053AD-F73A-48FA-BE8F-C9CDEE2E86CF}"/>
              </a:ext>
            </a:extLst>
          </p:cNvPr>
          <p:cNvCxnSpPr>
            <a:cxnSpLocks/>
            <a:stCxn id="29" idx="0"/>
          </p:cNvCxnSpPr>
          <p:nvPr/>
        </p:nvCxnSpPr>
        <p:spPr>
          <a:xfrm flipH="1" flipV="1">
            <a:off x="7165747" y="1645625"/>
            <a:ext cx="1426" cy="26174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Conector recto 196">
            <a:extLst>
              <a:ext uri="{FF2B5EF4-FFF2-40B4-BE49-F238E27FC236}">
                <a16:creationId xmlns:a16="http://schemas.microsoft.com/office/drawing/2014/main" id="{C9A08FDB-E4B5-4296-8080-100F542A6F82}"/>
              </a:ext>
            </a:extLst>
          </p:cNvPr>
          <p:cNvCxnSpPr>
            <a:cxnSpLocks/>
            <a:stCxn id="31" idx="0"/>
          </p:cNvCxnSpPr>
          <p:nvPr/>
        </p:nvCxnSpPr>
        <p:spPr>
          <a:xfrm flipV="1">
            <a:off x="8245093" y="1648955"/>
            <a:ext cx="0" cy="27069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Conector recto 198">
            <a:extLst>
              <a:ext uri="{FF2B5EF4-FFF2-40B4-BE49-F238E27FC236}">
                <a16:creationId xmlns:a16="http://schemas.microsoft.com/office/drawing/2014/main" id="{AC55CF99-D08F-489A-9226-4106A701E325}"/>
              </a:ext>
            </a:extLst>
          </p:cNvPr>
          <p:cNvCxnSpPr>
            <a:cxnSpLocks/>
            <a:stCxn id="33" idx="0"/>
          </p:cNvCxnSpPr>
          <p:nvPr/>
        </p:nvCxnSpPr>
        <p:spPr>
          <a:xfrm flipH="1" flipV="1">
            <a:off x="9276508" y="1641150"/>
            <a:ext cx="2634" cy="282409"/>
          </a:xfrm>
          <a:prstGeom prst="line">
            <a:avLst/>
          </a:prstGeom>
          <a:noFill/>
          <a:ln>
            <a:solidFill>
              <a:srgbClr val="4472C4"/>
            </a:solidFill>
          </a:ln>
        </p:spPr>
      </p:cxnSp>
      <p:cxnSp>
        <p:nvCxnSpPr>
          <p:cNvPr id="202" name="Conector recto 201">
            <a:extLst>
              <a:ext uri="{FF2B5EF4-FFF2-40B4-BE49-F238E27FC236}">
                <a16:creationId xmlns:a16="http://schemas.microsoft.com/office/drawing/2014/main" id="{4FFF2F39-8CAB-4E1F-9F13-ED8039E5750E}"/>
              </a:ext>
            </a:extLst>
          </p:cNvPr>
          <p:cNvCxnSpPr>
            <a:cxnSpLocks/>
            <a:stCxn id="35" idx="0"/>
          </p:cNvCxnSpPr>
          <p:nvPr/>
        </p:nvCxnSpPr>
        <p:spPr>
          <a:xfrm flipV="1">
            <a:off x="10319775" y="1648955"/>
            <a:ext cx="0" cy="26863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Conector recto 204">
            <a:extLst>
              <a:ext uri="{FF2B5EF4-FFF2-40B4-BE49-F238E27FC236}">
                <a16:creationId xmlns:a16="http://schemas.microsoft.com/office/drawing/2014/main" id="{41F61A78-05B4-4EF4-9E21-140BE9A76C8E}"/>
              </a:ext>
            </a:extLst>
          </p:cNvPr>
          <p:cNvCxnSpPr>
            <a:cxnSpLocks/>
            <a:stCxn id="37" idx="0"/>
          </p:cNvCxnSpPr>
          <p:nvPr/>
        </p:nvCxnSpPr>
        <p:spPr>
          <a:xfrm flipV="1">
            <a:off x="11517651" y="1641150"/>
            <a:ext cx="2057" cy="26621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8" name="CuadroTexto 207">
            <a:extLst>
              <a:ext uri="{FF2B5EF4-FFF2-40B4-BE49-F238E27FC236}">
                <a16:creationId xmlns:a16="http://schemas.microsoft.com/office/drawing/2014/main" id="{011A18AB-A072-4F3E-917E-6B17F037CEBB}"/>
              </a:ext>
            </a:extLst>
          </p:cNvPr>
          <p:cNvSpPr txBox="1"/>
          <p:nvPr/>
        </p:nvSpPr>
        <p:spPr>
          <a:xfrm>
            <a:off x="64146" y="3046982"/>
            <a:ext cx="887628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>
              <a:defRPr sz="1050" b="1"/>
            </a:lvl1pPr>
          </a:lstStyle>
          <a:p>
            <a:pPr algn="ctr"/>
            <a:r>
              <a:rPr lang="es-MX" dirty="0"/>
              <a:t>Sedes  y equipos de trabajo</a:t>
            </a:r>
            <a:endParaRPr lang="es-CO" dirty="0"/>
          </a:p>
        </p:txBody>
      </p:sp>
      <p:cxnSp>
        <p:nvCxnSpPr>
          <p:cNvPr id="209" name="Conector recto 208">
            <a:extLst>
              <a:ext uri="{FF2B5EF4-FFF2-40B4-BE49-F238E27FC236}">
                <a16:creationId xmlns:a16="http://schemas.microsoft.com/office/drawing/2014/main" id="{82983285-017E-4118-85D9-1A5475334A48}"/>
              </a:ext>
            </a:extLst>
          </p:cNvPr>
          <p:cNvCxnSpPr>
            <a:cxnSpLocks/>
            <a:endCxn id="3" idx="2"/>
          </p:cNvCxnSpPr>
          <p:nvPr/>
        </p:nvCxnSpPr>
        <p:spPr>
          <a:xfrm flipV="1">
            <a:off x="6438900" y="1291698"/>
            <a:ext cx="0" cy="35725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950565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3DB3FB3814BFAF4EAD38BD2D44B16EA4" ma:contentTypeVersion="17" ma:contentTypeDescription="Crear nuevo documento." ma:contentTypeScope="" ma:versionID="4b694cb5ca2596731e80d834bfccdbf0">
  <xsd:schema xmlns:xsd="http://www.w3.org/2001/XMLSchema" xmlns:xs="http://www.w3.org/2001/XMLSchema" xmlns:p="http://schemas.microsoft.com/office/2006/metadata/properties" xmlns:ns1="http://schemas.microsoft.com/sharepoint/v3" xmlns:ns2="899e4924-8744-4fd1-a9eb-00d379c55b9c" xmlns:ns3="09a8446c-8ddb-4bf0-9a57-c0e08f312915" targetNamespace="http://schemas.microsoft.com/office/2006/metadata/properties" ma:root="true" ma:fieldsID="d37a8f06d6fe344a49c330ecd8307fcc" ns1:_="" ns2:_="" ns3:_="">
    <xsd:import namespace="http://schemas.microsoft.com/sharepoint/v3"/>
    <xsd:import namespace="899e4924-8744-4fd1-a9eb-00d379c55b9c"/>
    <xsd:import namespace="09a8446c-8ddb-4bf0-9a57-c0e08f31291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LengthInSeconds" minOccurs="0"/>
                <xsd:element ref="ns2:Elementos"/>
                <xsd:element ref="ns2:MediaServiceLocation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3" nillable="true" ma:displayName="Propiedades de la Directiva de cumplimiento unificado" ma:hidden="true" ma:internalName="_ip_UnifiedCompliancePolicyProperties">
      <xsd:simpleType>
        <xsd:restriction base="dms:Note"/>
      </xsd:simpleType>
    </xsd:element>
    <xsd:element name="_ip_UnifiedCompliancePolicyUIAction" ma:index="24" nillable="true" ma:displayName="Acción de IU de la Directiva de cumplimiento unificado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9e4924-8744-4fd1-a9eb-00d379c55b9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Etiquetas de imagen" ma:readOnly="false" ma:fieldId="{5cf76f15-5ced-4ddc-b409-7134ff3c332f}" ma:taxonomyMulti="true" ma:sspId="c4deff92-7be5-4517-9210-2eaa34ab19b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Elementos" ma:index="21" ma:displayName="Elementos" ma:format="Dropdown" ma:indexed="true" ma:internalName="Elementos" ma:percentage="FALSE">
      <xsd:simpleType>
        <xsd:restriction base="dms:Number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a8446c-8ddb-4bf0-9a57-c0e08f312915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d0568f98-2b16-402d-aa5f-8af4437a5cac}" ma:internalName="TaxCatchAll" ma:showField="CatchAllData" ma:web="09a8446c-8ddb-4bf0-9a57-c0e08f31291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7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99e4924-8744-4fd1-a9eb-00d379c55b9c">
      <Terms xmlns="http://schemas.microsoft.com/office/infopath/2007/PartnerControls"/>
    </lcf76f155ced4ddcb4097134ff3c332f>
    <TaxCatchAll xmlns="09a8446c-8ddb-4bf0-9a57-c0e08f312915" xsi:nil="true"/>
    <Elementos xmlns="899e4924-8744-4fd1-a9eb-00d379c55b9c"/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7966487F-E7D4-4F57-B783-F0C94AAC28E2}"/>
</file>

<file path=customXml/itemProps2.xml><?xml version="1.0" encoding="utf-8"?>
<ds:datastoreItem xmlns:ds="http://schemas.openxmlformats.org/officeDocument/2006/customXml" ds:itemID="{0B3F5ACE-2316-4D1B-A7F0-EC5368B1F3B1}"/>
</file>

<file path=customXml/itemProps3.xml><?xml version="1.0" encoding="utf-8"?>
<ds:datastoreItem xmlns:ds="http://schemas.openxmlformats.org/officeDocument/2006/customXml" ds:itemID="{BA0EDD16-ED62-417B-97CB-85B6E907A1DA}"/>
</file>

<file path=docProps/app.xml><?xml version="1.0" encoding="utf-8"?>
<Properties xmlns="http://schemas.openxmlformats.org/officeDocument/2006/extended-properties" xmlns:vt="http://schemas.openxmlformats.org/officeDocument/2006/docPropsVTypes">
  <TotalTime>1592</TotalTime>
  <Words>1236</Words>
  <Application>Microsoft Office PowerPoint</Application>
  <PresentationFormat>Panorámica</PresentationFormat>
  <Paragraphs>261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Tema de Office</vt:lpstr>
      <vt:lpstr>1.4.6.  Organigrama de la entidad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Organigrama de Despacho</dc:title>
  <dc:creator>JORGE ISAAC SIERRA ESTRADA</dc:creator>
  <cp:lastModifiedBy>Licencia Office 365 BAQSIS001602</cp:lastModifiedBy>
  <cp:revision>105</cp:revision>
  <dcterms:created xsi:type="dcterms:W3CDTF">2023-09-21T21:26:52Z</dcterms:created>
  <dcterms:modified xsi:type="dcterms:W3CDTF">2023-10-03T23:46:15Z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0x0101003DB3FB3814BFAF4EAD38BD2D44B16EA4</vt:lpwstr>
  </property>
</Properties>
</file>