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notesSlides/notesSlide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heme/theme2.xml" ContentType="application/vnd.openxmlformats-officedocument.theme+xml"/>
  <Override PartName="/ppt/charts/chart10.xml" ContentType="application/vnd.openxmlformats-officedocument.drawingml.chart+xml"/>
  <Override PartName="/ppt/theme/theme1.xml" ContentType="application/vnd.openxmlformats-officedocument.theme+xml"/>
  <Override PartName="/ppt/charts/colors2.xml" ContentType="application/vnd.ms-office.chartcolorstyle+xml"/>
  <Override PartName="/ppt/notesMasters/notesMaster1.xml" ContentType="application/vnd.openxmlformats-officedocument.presentationml.notesMaster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olors9.xml" ContentType="application/vnd.ms-office.chartcolorstyle+xml"/>
  <Override PartName="/ppt/charts/style9.xml" ContentType="application/vnd.ms-office.chartstyle+xml"/>
  <Override PartName="/ppt/charts/style10.xml" ContentType="application/vnd.ms-office.chartstyle+xml"/>
  <Override PartName="/ppt/charts/chart9.xml" ContentType="application/vnd.openxmlformats-officedocument.drawingml.chart+xml"/>
  <Override PartName="/ppt/charts/colors8.xml" ContentType="application/vnd.ms-office.chartcolorstyle+xml"/>
  <Override PartName="/ppt/charts/style8.xml" ContentType="application/vnd.ms-office.chartstyle+xml"/>
  <Override PartName="/ppt/charts/chart8.xml" ContentType="application/vnd.openxmlformats-officedocument.drawingml.chart+xml"/>
  <Override PartName="/ppt/charts/colors7.xml" ContentType="application/vnd.ms-office.chartcolorstyle+xml"/>
  <Override PartName="/ppt/charts/style7.xml" ContentType="application/vnd.ms-office.chartstyle+xml"/>
  <Override PartName="/ppt/charts/chart7.xml" ContentType="application/vnd.openxmlformats-officedocument.drawingml.chart+xml"/>
  <Override PartName="/ppt/charts/colors6.xml" ContentType="application/vnd.ms-office.chartcolorstyle+xml"/>
  <Override PartName="/ppt/charts/style6.xml" ContentType="application/vnd.ms-office.chartstyle+xml"/>
  <Override PartName="/ppt/charts/chart6.xml" ContentType="application/vnd.openxmlformats-officedocument.drawingml.chart+xml"/>
  <Override PartName="/ppt/charts/colors5.xml" ContentType="application/vnd.ms-office.chartcolorstyle+xml"/>
  <Override PartName="/ppt/charts/style5.xml" ContentType="application/vnd.ms-office.chartstyle+xml"/>
  <Override PartName="/ppt/charts/colors4.xml" ContentType="application/vnd.ms-office.chartcolorstyle+xml"/>
  <Override PartName="/ppt/charts/style4.xml" ContentType="application/vnd.ms-office.chartstyle+xml"/>
  <Override PartName="/ppt/charts/chart4.xml" ContentType="application/vnd.openxmlformats-officedocument.drawingml.chart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olors10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hart5.xml" ContentType="application/vnd.openxmlformats-officedocument.drawingml.chart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7"/>
  </p:notesMasterIdLst>
  <p:sldIdLst>
    <p:sldId id="281" r:id="rId2"/>
    <p:sldId id="283" r:id="rId3"/>
    <p:sldId id="285" r:id="rId4"/>
    <p:sldId id="284" r:id="rId5"/>
    <p:sldId id="287" r:id="rId6"/>
    <p:sldId id="289" r:id="rId7"/>
    <p:sldId id="294" r:id="rId8"/>
    <p:sldId id="295" r:id="rId9"/>
    <p:sldId id="296" r:id="rId10"/>
    <p:sldId id="297" r:id="rId11"/>
    <p:sldId id="298" r:id="rId12"/>
    <p:sldId id="299" r:id="rId13"/>
    <p:sldId id="300" r:id="rId14"/>
    <p:sldId id="293" r:id="rId15"/>
    <p:sldId id="279" r:id="rId16"/>
  </p:sldIdLst>
  <p:sldSz cx="12192000" cy="6858000"/>
  <p:notesSz cx="6858000" cy="9144000"/>
  <p:defaultTextStyle>
    <a:defPPr lvl="0">
      <a:defRPr lang="es-CO"/>
    </a:defPPr>
    <a:lvl1pPr marL="0" lv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lvl="1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lvl="2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lvl="3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lvl="4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lvl="5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lvl="6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lvl="7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lvl="8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96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8FB837D-C827-4EFA-A057-4D05807E0F7C}" styleName="Estilo temático 1 - Énfasis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38B1855-1B75-4FBE-930C-398BA8C253C6}" styleName="Estilo temático 2 - Énfasis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lcueva\Desktop\BLAS\ESTADISTICA%20ENERO-AGOSTO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D:\lcueva\Desktop\BLAS\ESTADISTICA%20ENERO-AGOSTO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lcueva\Desktop\BLAS\ESTADISTICA%20ENERO-AGOSTO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lcueva\Desktop\BLAS\ESTADISTICA%20ENERO-AGOSTO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D:\lcueva\Desktop\BLAS\ESTADISTICA%20ENERO-AGOSTO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D:\lcueva\Desktop\BLAS\ESTADISTICA%20ENERO-AGOSTO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lcueva\Desktop\BLAS\ESTADISTICA%20ENERO-AGOSTO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D:\lcueva\Desktop\BLAS\ESTADISTICA%20ENERO-AGOSTO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D:\lcueva\Desktop\BLAS\ESTADISTICA%20ENERO-AGOSTO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D:\lcueva\Desktop\BLAS\ESTADISTICA%20ENERO-AGOSTO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D:\lcueva\Desktop\BLAS\ESTADISTICA%20ENERO-AGOSTO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D:\lcueva\Desktop\BLAS\ESTADISTICA%20ENERO-AGOSTO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D:\lcueva\Desktop\BLAS\ESTADISTICA%20ENERO-AGOSTO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D:\lcueva\Desktop\BLAS\ESTADISTICA%20ENERO-AGOSTO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b="1" dirty="0"/>
              <a:t>INFORME GENERAL PQRSD FEBRERO 2021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3888888888888889E-3"/>
          <c:y val="0.31719451735199766"/>
          <c:w val="0.81388888888888888"/>
          <c:h val="0.44415099154272381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E7E2-4796-9617-3919A16B4C9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E7E2-4796-9617-3919A16B4C9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E7E2-4796-9617-3919A16B4C9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E7E2-4796-9617-3919A16B4C90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E7E2-4796-9617-3919A16B4C90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E7E2-4796-9617-3919A16B4C9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'CANTIDAD PQRS'!$A$3:$A$8</c:f>
              <c:strCache>
                <c:ptCount val="6"/>
                <c:pt idx="0">
                  <c:v>DERECHO DE PETICION E INFORMACION </c:v>
                </c:pt>
                <c:pt idx="1">
                  <c:v>DERECHO DE PETICION </c:v>
                </c:pt>
                <c:pt idx="2">
                  <c:v>QUEJAS</c:v>
                </c:pt>
                <c:pt idx="3">
                  <c:v>SOLICITUD</c:v>
                </c:pt>
                <c:pt idx="4">
                  <c:v>SOLICITUD  E INFORMACION</c:v>
                </c:pt>
                <c:pt idx="5">
                  <c:v>DENUNCIA</c:v>
                </c:pt>
              </c:strCache>
            </c:strRef>
          </c:cat>
          <c:val>
            <c:numRef>
              <c:f>'CANTIDAD PQRS'!$C$3:$C$8</c:f>
              <c:numCache>
                <c:formatCode>0%</c:formatCode>
                <c:ptCount val="6"/>
                <c:pt idx="0">
                  <c:v>3.3898305084745763E-2</c:v>
                </c:pt>
                <c:pt idx="1">
                  <c:v>0.10169491525423729</c:v>
                </c:pt>
                <c:pt idx="2">
                  <c:v>3.3898305084745763E-2</c:v>
                </c:pt>
                <c:pt idx="3">
                  <c:v>0.81355932203389836</c:v>
                </c:pt>
                <c:pt idx="4">
                  <c:v>1.6949152542372881E-2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E7E2-4796-9617-3919A16B4C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4636876640419949"/>
          <c:y val="0.22627150772820065"/>
          <c:w val="0.34059580052493443"/>
          <c:h val="0.5978025663458734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0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b="1"/>
              <a:t>DURACIÓN MÁXIMA</a:t>
            </a:r>
          </a:p>
          <a:p>
            <a:pPr>
              <a:defRPr b="1"/>
            </a:pPr>
            <a:r>
              <a:rPr lang="es-MX" b="1"/>
              <a:t>RESPUESTA EN DÍAS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"/>
          <c:y val="0.27846344485749691"/>
          <c:w val="0.80099498032782768"/>
          <c:h val="0.42537443042667994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C212-4DEB-BF79-C94CEE51D34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C212-4DEB-BF79-C94CEE51D34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C212-4DEB-BF79-C94CEE51D34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C212-4DEB-BF79-C94CEE51D34D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C212-4DEB-BF79-C94CEE51D34D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C212-4DEB-BF79-C94CEE51D34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'CANTIDAD PQRS'!$E$64:$E$69</c:f>
              <c:strCache>
                <c:ptCount val="6"/>
                <c:pt idx="0">
                  <c:v>DERECHO DE PETICION E INFORMACION </c:v>
                </c:pt>
                <c:pt idx="1">
                  <c:v>DERECHO DE PETICION </c:v>
                </c:pt>
                <c:pt idx="2">
                  <c:v>QUEJAS</c:v>
                </c:pt>
                <c:pt idx="3">
                  <c:v>SOLICITUD</c:v>
                </c:pt>
                <c:pt idx="4">
                  <c:v>SOLICITUD  E INFORMACION</c:v>
                </c:pt>
                <c:pt idx="5">
                  <c:v>DENUNCIA</c:v>
                </c:pt>
              </c:strCache>
            </c:strRef>
          </c:cat>
          <c:val>
            <c:numRef>
              <c:f>'CANTIDAD PQRS'!$F$64:$F$69</c:f>
              <c:numCache>
                <c:formatCode>General</c:formatCode>
                <c:ptCount val="6"/>
                <c:pt idx="0">
                  <c:v>2</c:v>
                </c:pt>
                <c:pt idx="1">
                  <c:v>3</c:v>
                </c:pt>
                <c:pt idx="2">
                  <c:v>0</c:v>
                </c:pt>
                <c:pt idx="3">
                  <c:v>4</c:v>
                </c:pt>
                <c:pt idx="4">
                  <c:v>2</c:v>
                </c:pt>
                <c:pt idx="5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C212-4DEB-BF79-C94CEE51D34D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0617309541675102"/>
          <c:y val="0.22304481456546557"/>
          <c:w val="0.39382690458324904"/>
          <c:h val="0.7224322610231340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b="1"/>
              <a:t>INFORME GENERAL PQRSD JULIO 2021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3888888888888889E-3"/>
          <c:y val="0.31719451735199766"/>
          <c:w val="0.81388888888888888"/>
          <c:h val="0.44415099154272381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6050-4A97-8A34-D86736D1AE1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6050-4A97-8A34-D86736D1AE1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6050-4A97-8A34-D86736D1AE1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6050-4A97-8A34-D86736D1AE1C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6050-4A97-8A34-D86736D1AE1C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6050-4A97-8A34-D86736D1AE1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'CANTIDAD PQRS'!$A$77:$A$82</c:f>
              <c:strCache>
                <c:ptCount val="6"/>
                <c:pt idx="0">
                  <c:v>DERECHO DE PETICION E INFORMACION </c:v>
                </c:pt>
                <c:pt idx="1">
                  <c:v>DERECHO DE PETICION </c:v>
                </c:pt>
                <c:pt idx="2">
                  <c:v>QUEJAS</c:v>
                </c:pt>
                <c:pt idx="3">
                  <c:v>SOLICITUD</c:v>
                </c:pt>
                <c:pt idx="4">
                  <c:v>SOLICITUD  E INFORMACION</c:v>
                </c:pt>
                <c:pt idx="5">
                  <c:v>DENUNCIA</c:v>
                </c:pt>
              </c:strCache>
            </c:strRef>
          </c:cat>
          <c:val>
            <c:numRef>
              <c:f>'CANTIDAD PQRS'!$C$77:$C$82</c:f>
              <c:numCache>
                <c:formatCode>0%</c:formatCode>
                <c:ptCount val="6"/>
                <c:pt idx="0">
                  <c:v>0</c:v>
                </c:pt>
                <c:pt idx="1">
                  <c:v>0.24324324324324326</c:v>
                </c:pt>
                <c:pt idx="2">
                  <c:v>8.1081081081081086E-2</c:v>
                </c:pt>
                <c:pt idx="3">
                  <c:v>0.45945945945945948</c:v>
                </c:pt>
                <c:pt idx="4">
                  <c:v>0.1891891891891892</c:v>
                </c:pt>
                <c:pt idx="5">
                  <c:v>2.7027027027027029E-2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6050-4A97-8A34-D86736D1AE1C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4636876640419949"/>
          <c:y val="0.22627150772820065"/>
          <c:w val="0.34059580052493443"/>
          <c:h val="0.5978025663458734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0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b="1"/>
              <a:t>DURACIÓN MÁXIMA</a:t>
            </a:r>
          </a:p>
          <a:p>
            <a:pPr>
              <a:defRPr b="1"/>
            </a:pPr>
            <a:r>
              <a:rPr lang="es-MX" b="1"/>
              <a:t>RESPUESTA EN DÍAS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"/>
          <c:y val="0.27846344485749691"/>
          <c:w val="0.80099498032782768"/>
          <c:h val="0.42537443042667994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FE51-4D44-8BB0-DEEBC976F3D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FE51-4D44-8BB0-DEEBC976F3D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FE51-4D44-8BB0-DEEBC976F3D6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FE51-4D44-8BB0-DEEBC976F3D6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FE51-4D44-8BB0-DEEBC976F3D6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FE51-4D44-8BB0-DEEBC976F3D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'CANTIDAD PQRS'!$E$77:$E$82</c:f>
              <c:strCache>
                <c:ptCount val="6"/>
                <c:pt idx="0">
                  <c:v>DERECHO DE PETICION E INFORMACION </c:v>
                </c:pt>
                <c:pt idx="1">
                  <c:v>DERECHO DE PETICION </c:v>
                </c:pt>
                <c:pt idx="2">
                  <c:v>QUEJAS</c:v>
                </c:pt>
                <c:pt idx="3">
                  <c:v>SOLICITUD</c:v>
                </c:pt>
                <c:pt idx="4">
                  <c:v>SOLICITUD  E INFORMACION</c:v>
                </c:pt>
                <c:pt idx="5">
                  <c:v>DENUNCIA</c:v>
                </c:pt>
              </c:strCache>
            </c:strRef>
          </c:cat>
          <c:val>
            <c:numRef>
              <c:f>'CANTIDAD PQRS'!$F$77:$F$82</c:f>
              <c:numCache>
                <c:formatCode>General</c:formatCode>
                <c:ptCount val="6"/>
                <c:pt idx="0">
                  <c:v>0</c:v>
                </c:pt>
                <c:pt idx="1">
                  <c:v>2</c:v>
                </c:pt>
                <c:pt idx="2">
                  <c:v>0</c:v>
                </c:pt>
                <c:pt idx="3">
                  <c:v>2</c:v>
                </c:pt>
                <c:pt idx="4">
                  <c:v>2</c:v>
                </c:pt>
                <c:pt idx="5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FE51-4D44-8BB0-DEEBC976F3D6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0617309541675102"/>
          <c:y val="0.22304481456546557"/>
          <c:w val="0.39382690458324904"/>
          <c:h val="0.7224322610231340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b="1"/>
              <a:t>INFORME GENERAL PQRSD AGOSTO 2021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3888888888888889E-3"/>
          <c:y val="0.31719451735199766"/>
          <c:w val="0.81388888888888888"/>
          <c:h val="0.44415099154272381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748F-43C0-A56A-D844992B1D0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748F-43C0-A56A-D844992B1D0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748F-43C0-A56A-D844992B1D0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748F-43C0-A56A-D844992B1D0C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748F-43C0-A56A-D844992B1D0C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748F-43C0-A56A-D844992B1D0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'CANTIDAD PQRS'!$A$92:$A$97</c:f>
              <c:strCache>
                <c:ptCount val="6"/>
                <c:pt idx="0">
                  <c:v>DERECHO DE PETICION E INFORMACION </c:v>
                </c:pt>
                <c:pt idx="1">
                  <c:v>DERECHO DE PETICION </c:v>
                </c:pt>
                <c:pt idx="2">
                  <c:v>QUEJAS</c:v>
                </c:pt>
                <c:pt idx="3">
                  <c:v>SOLICITUD</c:v>
                </c:pt>
                <c:pt idx="4">
                  <c:v>SOLICITUD  E INFORMACION</c:v>
                </c:pt>
                <c:pt idx="5">
                  <c:v>DENUNCIA</c:v>
                </c:pt>
              </c:strCache>
            </c:strRef>
          </c:cat>
          <c:val>
            <c:numRef>
              <c:f>'CANTIDAD PQRS'!$C$92:$C$97</c:f>
              <c:numCache>
                <c:formatCode>0%</c:formatCode>
                <c:ptCount val="6"/>
                <c:pt idx="0">
                  <c:v>3.71900826446281E-2</c:v>
                </c:pt>
                <c:pt idx="1">
                  <c:v>0.19421487603305784</c:v>
                </c:pt>
                <c:pt idx="2">
                  <c:v>1.2396694214876033E-2</c:v>
                </c:pt>
                <c:pt idx="3">
                  <c:v>0.72314049586776863</c:v>
                </c:pt>
                <c:pt idx="4">
                  <c:v>2.8925619834710745E-2</c:v>
                </c:pt>
                <c:pt idx="5">
                  <c:v>4.1322314049586778E-3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748F-43C0-A56A-D844992B1D0C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4636876640419949"/>
          <c:y val="0.22627150772820065"/>
          <c:w val="0.34059580052493443"/>
          <c:h val="0.5978025663458734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0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b="1"/>
              <a:t>DURACIÓN MÁXIMA</a:t>
            </a:r>
          </a:p>
          <a:p>
            <a:pPr>
              <a:defRPr b="1"/>
            </a:pPr>
            <a:r>
              <a:rPr lang="es-MX" b="1"/>
              <a:t>RESPUESTA EN DÍAS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"/>
          <c:y val="0.27846344485749691"/>
          <c:w val="0.80099498032782768"/>
          <c:h val="0.42537443042667994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BBD7-4A17-B678-EC448D001C9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BBD7-4A17-B678-EC448D001C9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BBD7-4A17-B678-EC448D001C9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BBD7-4A17-B678-EC448D001C97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BBD7-4A17-B678-EC448D001C97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BBD7-4A17-B678-EC448D001C9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'CANTIDAD PQRS'!$E$92:$E$97</c:f>
              <c:strCache>
                <c:ptCount val="6"/>
                <c:pt idx="0">
                  <c:v>DERECHO DE PETICION E INFORMACION </c:v>
                </c:pt>
                <c:pt idx="1">
                  <c:v>DERECHO DE PETICION </c:v>
                </c:pt>
                <c:pt idx="2">
                  <c:v>QUEJAS</c:v>
                </c:pt>
                <c:pt idx="3">
                  <c:v>SOLICITUD</c:v>
                </c:pt>
                <c:pt idx="4">
                  <c:v>SOLICITUD  E INFORMACION</c:v>
                </c:pt>
                <c:pt idx="5">
                  <c:v>DENUNCIA</c:v>
                </c:pt>
              </c:strCache>
            </c:strRef>
          </c:cat>
          <c:val>
            <c:numRef>
              <c:f>'CANTIDAD PQRS'!$F$92:$F$97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2</c:v>
                </c:pt>
                <c:pt idx="3">
                  <c:v>3</c:v>
                </c:pt>
                <c:pt idx="4">
                  <c:v>2</c:v>
                </c:pt>
                <c:pt idx="5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BBD7-4A17-B678-EC448D001C97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0617309541675102"/>
          <c:y val="0.22304481456546557"/>
          <c:w val="0.39382690458324904"/>
          <c:h val="0.7224322610231340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b="1" dirty="0"/>
              <a:t>DURACIÓN MÁXIMA</a:t>
            </a:r>
          </a:p>
          <a:p>
            <a:pPr algn="ctr">
              <a:defRPr/>
            </a:pPr>
            <a:r>
              <a:rPr lang="es-MX" b="1" dirty="0"/>
              <a:t>RESPUESTA EN DÍAS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"/>
          <c:y val="0.27846344485749691"/>
          <c:w val="0.80099498032782768"/>
          <c:h val="0.42537443042667994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5E87-46F3-AADF-B72857AA63D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5E87-46F3-AADF-B72857AA63D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5E87-46F3-AADF-B72857AA63D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5E87-46F3-AADF-B72857AA63D9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5E87-46F3-AADF-B72857AA63D9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5E87-46F3-AADF-B72857AA63D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'CANTIDAD PQRS'!$E$3:$E$8</c:f>
              <c:strCache>
                <c:ptCount val="6"/>
                <c:pt idx="0">
                  <c:v>DERECHO DE PETICION E INFORMACION </c:v>
                </c:pt>
                <c:pt idx="1">
                  <c:v>DERECHO DE PETICION </c:v>
                </c:pt>
                <c:pt idx="2">
                  <c:v>QUEJAS</c:v>
                </c:pt>
                <c:pt idx="3">
                  <c:v>SOLICITUD</c:v>
                </c:pt>
                <c:pt idx="4">
                  <c:v>SOLICITUD  E INFORMACION</c:v>
                </c:pt>
                <c:pt idx="5">
                  <c:v>DENUNCIA</c:v>
                </c:pt>
              </c:strCache>
            </c:strRef>
          </c:cat>
          <c:val>
            <c:numRef>
              <c:f>'CANTIDAD PQRS'!$F$3:$F$8</c:f>
              <c:numCache>
                <c:formatCode>General</c:formatCode>
                <c:ptCount val="6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5E87-46F3-AADF-B72857AA63D9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0617309541675102"/>
          <c:y val="0.22304481456546557"/>
          <c:w val="0.39382690458324904"/>
          <c:h val="0.7224322610231340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b="1"/>
              <a:t>INFORME GENERAL PQRSD MARZO 2021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3888888888888889E-3"/>
          <c:y val="0.31719451735199766"/>
          <c:w val="0.81388888888888888"/>
          <c:h val="0.44415099154272381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6643-4DDD-ADC9-D95D62A3F8A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6643-4DDD-ADC9-D95D62A3F8A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6643-4DDD-ADC9-D95D62A3F8A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6643-4DDD-ADC9-D95D62A3F8A9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6643-4DDD-ADC9-D95D62A3F8A9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6643-4DDD-ADC9-D95D62A3F8A9}"/>
              </c:ext>
            </c:extLst>
          </c:dPt>
          <c:dLbls>
            <c:dLbl>
              <c:idx val="2"/>
              <c:layout>
                <c:manualLayout>
                  <c:x val="2.5148936919797776E-2"/>
                  <c:y val="-1.945051223435780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643-4DDD-ADC9-D95D62A3F8A9}"/>
                </c:ext>
              </c:extLst>
            </c:dLbl>
            <c:dLbl>
              <c:idx val="4"/>
              <c:layout>
                <c:manualLayout>
                  <c:x val="-9.7285314260444223E-4"/>
                  <c:y val="-9.388617817379647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6643-4DDD-ADC9-D95D62A3F8A9}"/>
                </c:ext>
              </c:extLst>
            </c:dLbl>
            <c:dLbl>
              <c:idx val="5"/>
              <c:layout>
                <c:manualLayout>
                  <c:x val="-5.9767308871724031E-2"/>
                  <c:y val="-1.6946531705750327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6643-4DDD-ADC9-D95D62A3F8A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'CANTIDAD PQRS'!$A$20:$A$25</c:f>
              <c:strCache>
                <c:ptCount val="6"/>
                <c:pt idx="0">
                  <c:v>DERECHO DE PETICION E INFORMACION </c:v>
                </c:pt>
                <c:pt idx="1">
                  <c:v>DERECHO DE PETICION </c:v>
                </c:pt>
                <c:pt idx="2">
                  <c:v>QUEJAS</c:v>
                </c:pt>
                <c:pt idx="3">
                  <c:v>SOLICITUD</c:v>
                </c:pt>
                <c:pt idx="4">
                  <c:v>SOLICITUD  E INFORMACION</c:v>
                </c:pt>
                <c:pt idx="5">
                  <c:v>DENUNCIA</c:v>
                </c:pt>
              </c:strCache>
            </c:strRef>
          </c:cat>
          <c:val>
            <c:numRef>
              <c:f>'CANTIDAD PQRS'!$C$20:$C$25</c:f>
              <c:numCache>
                <c:formatCode>0%</c:formatCode>
                <c:ptCount val="6"/>
                <c:pt idx="0">
                  <c:v>0</c:v>
                </c:pt>
                <c:pt idx="1">
                  <c:v>6.6666666666666666E-2</c:v>
                </c:pt>
                <c:pt idx="2">
                  <c:v>0</c:v>
                </c:pt>
                <c:pt idx="3">
                  <c:v>0.93333333333333335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6643-4DDD-ADC9-D95D62A3F8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4636876640419949"/>
          <c:y val="0.22627150772820065"/>
          <c:w val="0.34059580052493443"/>
          <c:h val="0.5978025663458734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0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b="1"/>
              <a:t>DURACIÓN MÁXIMA</a:t>
            </a:r>
          </a:p>
          <a:p>
            <a:pPr>
              <a:defRPr b="1"/>
            </a:pPr>
            <a:r>
              <a:rPr lang="es-MX" b="1"/>
              <a:t>RESPUESTA EN DÍAS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"/>
          <c:y val="0.27846344485749691"/>
          <c:w val="0.80099498032782768"/>
          <c:h val="0.42537443042667994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187F-43A6-9F50-984129B93B0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187F-43A6-9F50-984129B93B0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187F-43A6-9F50-984129B93B0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187F-43A6-9F50-984129B93B01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187F-43A6-9F50-984129B93B01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187F-43A6-9F50-984129B93B0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'CANTIDAD PQRS'!$E$20:$E$25</c:f>
              <c:strCache>
                <c:ptCount val="6"/>
                <c:pt idx="0">
                  <c:v>DERECHO DE PETICION E INFORMACION </c:v>
                </c:pt>
                <c:pt idx="1">
                  <c:v>DERECHO DE PETICION </c:v>
                </c:pt>
                <c:pt idx="2">
                  <c:v>QUEJAS</c:v>
                </c:pt>
                <c:pt idx="3">
                  <c:v>SOLICITUD</c:v>
                </c:pt>
                <c:pt idx="4">
                  <c:v>SOLICITUD  E INFORMACION</c:v>
                </c:pt>
                <c:pt idx="5">
                  <c:v>DENUNCIA</c:v>
                </c:pt>
              </c:strCache>
            </c:strRef>
          </c:cat>
          <c:val>
            <c:numRef>
              <c:f>'CANTIDAD PQRS'!$F$20:$F$25</c:f>
              <c:numCache>
                <c:formatCode>General</c:formatCode>
                <c:ptCount val="6"/>
                <c:pt idx="1">
                  <c:v>2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187F-43A6-9F50-984129B93B01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0617309541675102"/>
          <c:y val="0.22304481456546557"/>
          <c:w val="0.39382690458324904"/>
          <c:h val="0.7224322610231340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b="1"/>
              <a:t>INFORME GENERAL PQRSD ABRIL 2021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3888888888888889E-3"/>
          <c:y val="0.31719451735199766"/>
          <c:w val="0.81388888888888888"/>
          <c:h val="0.44415099154272381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3ED1-445F-A752-6116BCEEBB7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3ED1-445F-A752-6116BCEEBB7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3ED1-445F-A752-6116BCEEBB7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3ED1-445F-A752-6116BCEEBB7B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3ED1-445F-A752-6116BCEEBB7B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3ED1-445F-A752-6116BCEEBB7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'CANTIDAD PQRS'!$A$36:$A$41</c:f>
              <c:strCache>
                <c:ptCount val="6"/>
                <c:pt idx="0">
                  <c:v>DERECHO DE PETICION E INFORMACION </c:v>
                </c:pt>
                <c:pt idx="1">
                  <c:v>DERECHO DE PETICION </c:v>
                </c:pt>
                <c:pt idx="2">
                  <c:v>QUEJAS</c:v>
                </c:pt>
                <c:pt idx="3">
                  <c:v>SOLICITUD</c:v>
                </c:pt>
                <c:pt idx="4">
                  <c:v>SOLICITUD  E INFORMACION</c:v>
                </c:pt>
                <c:pt idx="5">
                  <c:v>DENUNCIA</c:v>
                </c:pt>
              </c:strCache>
            </c:strRef>
          </c:cat>
          <c:val>
            <c:numRef>
              <c:f>'CANTIDAD PQRS'!$C$36:$C$41</c:f>
              <c:numCache>
                <c:formatCode>0%</c:formatCode>
                <c:ptCount val="6"/>
                <c:pt idx="0">
                  <c:v>0</c:v>
                </c:pt>
                <c:pt idx="1">
                  <c:v>0.35294117647058826</c:v>
                </c:pt>
                <c:pt idx="2">
                  <c:v>0</c:v>
                </c:pt>
                <c:pt idx="3">
                  <c:v>0.6470588235294118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3ED1-445F-A752-6116BCEEBB7B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4636876640419949"/>
          <c:y val="0.22627150772820065"/>
          <c:w val="0.34059580052493443"/>
          <c:h val="0.5978025663458734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0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b="1"/>
              <a:t>DURACIÓN MÁXIMA</a:t>
            </a:r>
          </a:p>
          <a:p>
            <a:pPr>
              <a:defRPr b="1"/>
            </a:pPr>
            <a:r>
              <a:rPr lang="es-MX" b="1"/>
              <a:t>RESPUESTA EN DÍAS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"/>
          <c:y val="0.27846344485749691"/>
          <c:w val="0.80099498032782768"/>
          <c:h val="0.42537443042667994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8590-463D-91EA-7843E823073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8590-463D-91EA-7843E823073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8590-463D-91EA-7843E823073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8590-463D-91EA-7843E8230734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8590-463D-91EA-7843E8230734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8590-463D-91EA-7843E823073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'CANTIDAD PQRS'!$E$36:$E$41</c:f>
              <c:strCache>
                <c:ptCount val="6"/>
                <c:pt idx="0">
                  <c:v>DERECHO DE PETICION E INFORMACION </c:v>
                </c:pt>
                <c:pt idx="1">
                  <c:v>DERECHO DE PETICION </c:v>
                </c:pt>
                <c:pt idx="2">
                  <c:v>QUEJAS</c:v>
                </c:pt>
                <c:pt idx="3">
                  <c:v>SOLICITUD</c:v>
                </c:pt>
                <c:pt idx="4">
                  <c:v>SOLICITUD  E INFORMACION</c:v>
                </c:pt>
                <c:pt idx="5">
                  <c:v>DENUNCIA</c:v>
                </c:pt>
              </c:strCache>
            </c:strRef>
          </c:cat>
          <c:val>
            <c:numRef>
              <c:f>'CANTIDAD PQRS'!$F$36:$F$41</c:f>
              <c:numCache>
                <c:formatCode>General</c:formatCode>
                <c:ptCount val="6"/>
                <c:pt idx="0">
                  <c:v>3</c:v>
                </c:pt>
                <c:pt idx="2">
                  <c:v>2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8590-463D-91EA-7843E8230734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0617309541675102"/>
          <c:y val="0.22304481456546557"/>
          <c:w val="0.39382690458324904"/>
          <c:h val="0.7224322610231340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b="1"/>
              <a:t>INFORME GENERAL PQRSD MAYO 2021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3888888888888889E-3"/>
          <c:y val="0.31719451735199766"/>
          <c:w val="0.81388888888888888"/>
          <c:h val="0.44415099154272381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675A-4B13-851F-1DD1B950924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675A-4B13-851F-1DD1B950924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675A-4B13-851F-1DD1B9509246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675A-4B13-851F-1DD1B9509246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675A-4B13-851F-1DD1B9509246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675A-4B13-851F-1DD1B950924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'CANTIDAD PQRS'!$A$49:$A$54</c:f>
              <c:strCache>
                <c:ptCount val="6"/>
                <c:pt idx="0">
                  <c:v>DERECHO DE PETICION E INFORMACION </c:v>
                </c:pt>
                <c:pt idx="1">
                  <c:v>DERECHO DE PETICION </c:v>
                </c:pt>
                <c:pt idx="2">
                  <c:v>QUEJAS</c:v>
                </c:pt>
                <c:pt idx="3">
                  <c:v>SOLICITUD</c:v>
                </c:pt>
                <c:pt idx="4">
                  <c:v>SOLICITUD  E INFORMACION</c:v>
                </c:pt>
                <c:pt idx="5">
                  <c:v>DENUNCIA</c:v>
                </c:pt>
              </c:strCache>
            </c:strRef>
          </c:cat>
          <c:val>
            <c:numRef>
              <c:f>'CANTIDAD PQRS'!$C$49:$C$54</c:f>
              <c:numCache>
                <c:formatCode>0%</c:formatCode>
                <c:ptCount val="6"/>
                <c:pt idx="0">
                  <c:v>0</c:v>
                </c:pt>
                <c:pt idx="1">
                  <c:v>0.35294117647058826</c:v>
                </c:pt>
                <c:pt idx="2">
                  <c:v>0</c:v>
                </c:pt>
                <c:pt idx="3">
                  <c:v>0.6470588235294118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675A-4B13-851F-1DD1B9509246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4636876640419949"/>
          <c:y val="0.22627150772820065"/>
          <c:w val="0.34059580052493443"/>
          <c:h val="0.5978025663458734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0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b="1"/>
              <a:t>DURACIÓN MÁXIMA</a:t>
            </a:r>
          </a:p>
          <a:p>
            <a:pPr>
              <a:defRPr b="1"/>
            </a:pPr>
            <a:r>
              <a:rPr lang="es-MX" b="1"/>
              <a:t>RESPUESTA EN DÍAS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"/>
          <c:y val="0.27846344485749691"/>
          <c:w val="0.80099498032782768"/>
          <c:h val="0.42537443042667994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4D2F-4C5D-B5AF-AAD46BCD97D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4D2F-4C5D-B5AF-AAD46BCD97D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4D2F-4C5D-B5AF-AAD46BCD97D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4D2F-4C5D-B5AF-AAD46BCD97D7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4D2F-4C5D-B5AF-AAD46BCD97D7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4D2F-4C5D-B5AF-AAD46BCD97D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'CANTIDAD PQRS'!$E$49:$E$54</c:f>
              <c:strCache>
                <c:ptCount val="6"/>
                <c:pt idx="0">
                  <c:v>DERECHO DE PETICION E INFORMACION </c:v>
                </c:pt>
                <c:pt idx="1">
                  <c:v>DERECHO DE PETICION </c:v>
                </c:pt>
                <c:pt idx="2">
                  <c:v>QUEJAS</c:v>
                </c:pt>
                <c:pt idx="3">
                  <c:v>SOLICITUD</c:v>
                </c:pt>
                <c:pt idx="4">
                  <c:v>SOLICITUD  E INFORMACION</c:v>
                </c:pt>
                <c:pt idx="5">
                  <c:v>DENUNCIA</c:v>
                </c:pt>
              </c:strCache>
            </c:strRef>
          </c:cat>
          <c:val>
            <c:numRef>
              <c:f>'CANTIDAD PQRS'!$F$49:$F$54</c:f>
              <c:numCache>
                <c:formatCode>General</c:formatCode>
                <c:ptCount val="6"/>
                <c:pt idx="1">
                  <c:v>3</c:v>
                </c:pt>
                <c:pt idx="2">
                  <c:v>2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4D2F-4C5D-B5AF-AAD46BCD97D7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0617309541675102"/>
          <c:y val="0.22304481456546557"/>
          <c:w val="0.39382690458324904"/>
          <c:h val="0.7224322610231340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b="1"/>
              <a:t>INFORME GENERAL PQRSD JUNIO 2021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3888888888888889E-3"/>
          <c:y val="0.31719451735199766"/>
          <c:w val="0.81388888888888888"/>
          <c:h val="0.44415099154272381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4E99-4BE2-B7C8-136D413395C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4E99-4BE2-B7C8-136D413395C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4E99-4BE2-B7C8-136D413395C6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4E99-4BE2-B7C8-136D413395C6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4E99-4BE2-B7C8-136D413395C6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4E99-4BE2-B7C8-136D413395C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'CANTIDAD PQRS'!$A$64:$A$69</c:f>
              <c:strCache>
                <c:ptCount val="6"/>
                <c:pt idx="0">
                  <c:v>DERECHO DE PETICION E INFORMACION </c:v>
                </c:pt>
                <c:pt idx="1">
                  <c:v>DERECHO DE PETICION </c:v>
                </c:pt>
                <c:pt idx="2">
                  <c:v>QUEJAS</c:v>
                </c:pt>
                <c:pt idx="3">
                  <c:v>SOLICITUD</c:v>
                </c:pt>
                <c:pt idx="4">
                  <c:v>SOLICITUD  E INFORMACION</c:v>
                </c:pt>
                <c:pt idx="5">
                  <c:v>DENUNCIA</c:v>
                </c:pt>
              </c:strCache>
            </c:strRef>
          </c:cat>
          <c:val>
            <c:numRef>
              <c:f>'CANTIDAD PQRS'!$C$64:$C$69</c:f>
              <c:numCache>
                <c:formatCode>0%</c:formatCode>
                <c:ptCount val="6"/>
                <c:pt idx="0">
                  <c:v>0.22580645161290322</c:v>
                </c:pt>
                <c:pt idx="1">
                  <c:v>0.22580645161290322</c:v>
                </c:pt>
                <c:pt idx="2">
                  <c:v>0</c:v>
                </c:pt>
                <c:pt idx="3">
                  <c:v>0.41935483870967744</c:v>
                </c:pt>
                <c:pt idx="4">
                  <c:v>9.6774193548387094E-2</c:v>
                </c:pt>
                <c:pt idx="5">
                  <c:v>3.2258064516129031E-2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4E99-4BE2-B7C8-136D413395C6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4636876640419949"/>
          <c:y val="0.22627150772820065"/>
          <c:w val="0.34059580052493443"/>
          <c:h val="0.5978025663458734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0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2FC39B-6941-4FC2-A258-E7F2EEC0B297}" type="datetimeFigureOut">
              <a:rPr lang="es-CO" smtClean="0"/>
              <a:t>5/10/2021</a:t>
            </a:fld>
            <a:endParaRPr lang="es-CO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557335-3E8B-4A81-A109-E9E2C97D76A6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165943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557335-3E8B-4A81-A109-E9E2C97D76A6}" type="slidenum">
              <a:rPr lang="es-CO" smtClean="0"/>
              <a:t>1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987950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557335-3E8B-4A81-A109-E9E2C97D76A6}" type="slidenum">
              <a:rPr lang="es-CO" smtClean="0"/>
              <a:t>7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263758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557335-3E8B-4A81-A109-E9E2C97D76A6}" type="slidenum">
              <a:rPr lang="es-CO" smtClean="0"/>
              <a:t>8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8001045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557335-3E8B-4A81-A109-E9E2C97D76A6}" type="slidenum">
              <a:rPr lang="es-CO" smtClean="0"/>
              <a:t>9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8957717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557335-3E8B-4A81-A109-E9E2C97D76A6}" type="slidenum">
              <a:rPr lang="es-CO" smtClean="0"/>
              <a:t>10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6506190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557335-3E8B-4A81-A109-E9E2C97D76A6}" type="slidenum">
              <a:rPr lang="es-CO" smtClean="0"/>
              <a:t>11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0068469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557335-3E8B-4A81-A109-E9E2C97D76A6}" type="slidenum">
              <a:rPr lang="es-CO" smtClean="0"/>
              <a:t>12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4945975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557335-3E8B-4A81-A109-E9E2C97D76A6}" type="slidenum">
              <a:rPr lang="es-CO" smtClean="0"/>
              <a:t>13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0646357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66" name="Google Shape;266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619"/>
          </a:xfrm>
          <a:prstGeom prst="rect">
            <a:avLst/>
          </a:prstGeom>
        </p:spPr>
      </p:pic>
      <p:sp>
        <p:nvSpPr>
          <p:cNvPr id="3" name="Subtítulo 2">
            <a:extLst>
              <a:ext uri="{FF2B5EF4-FFF2-40B4-BE49-F238E27FC236}">
                <a16:creationId xmlns:a16="http://schemas.microsoft.com/office/drawing/2014/main" id="{7640FADA-621E-3642-A160-704B4305E6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79875"/>
            <a:ext cx="4790883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estilo de subtítulo del patrón</a:t>
            </a:r>
            <a:endParaRPr lang="es-CO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FC3A581-8E53-4543-92C4-7F8A0FC82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9" y="1584325"/>
            <a:ext cx="4790883" cy="2387600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048800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" y="0"/>
            <a:ext cx="1218963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7CB3E25-282C-6844-AF74-438AF76A18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7606192" cy="1325563"/>
          </a:xfrm>
        </p:spPr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33F8759-60D2-0440-9892-B86B53E742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03602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" y="0"/>
            <a:ext cx="1218963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C7FABD31-FE83-A54C-8A30-9E0BC87ED8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248" y="768350"/>
            <a:ext cx="10515600" cy="170267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A02DAD5-86C5-1A46-809E-9F43D2FDD7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5248" y="2625651"/>
            <a:ext cx="10515600" cy="2977350"/>
          </a:xfrm>
        </p:spPr>
        <p:txBody>
          <a:bodyPr/>
          <a:lstStyle>
            <a:lvl1pPr marL="0" indent="0">
              <a:buNone/>
              <a:defRPr sz="2400">
                <a:solidFill>
                  <a:srgbClr val="001D33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/>
              <a:t>Editar los estilos de texto del patrón
Segundo nivel
Tercer nivel
Cuarto nivel
Quinto nivel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17006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28BFF30-A163-F144-9D54-39A1EC5C5F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5E6C4E4-98C0-460F-9BFB-EF678EBEA587}" type="datetime1">
              <a:rPr lang="es-CO" smtClean="0"/>
              <a:t>5/10/2021</a:t>
            </a:fld>
            <a:endParaRPr lang="es-CO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0DBF9B4-DA4A-644D-B198-D76EE8A50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 dirty="0"/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"/>
            <a:ext cx="12192000" cy="6857619"/>
          </a:xfrm>
          <a:prstGeom prst="rect">
            <a:avLst/>
          </a:prstGeom>
        </p:spPr>
      </p:pic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C746E88-F269-4246-909E-B9CCF29F0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0CA6799-CBED-A949-B207-A8A3C45ED3B0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6FE45F3-1FE3-194A-9102-7E85F7D293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A6CBEBED-43C7-3E41-A50D-3ACD18A03A2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72D77A51-876A-2B4C-A178-402A99CA99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029435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" y="0"/>
            <a:ext cx="12189630" cy="6858000"/>
          </a:xfrm>
          <a:prstGeom prst="rect">
            <a:avLst/>
          </a:prstGeom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D45F3AD-F90B-FB40-93E6-CAC9E71A13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CO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BBCFA7C6-2A0E-8241-8AAB-3550403551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02742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652D53D-86FA-8C4F-98A0-117CC5A487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E11DBD09-4302-A046-8789-F99217A767B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71A170A-FB93-4E07-98A0-CE76A33313D1}" type="datetime1">
              <a:rPr lang="es-CO" smtClean="0"/>
              <a:t>5/10/2021</a:t>
            </a:fld>
            <a:endParaRPr lang="es-CO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AED8F54-8CC9-B74E-9BE8-E0FF7A6DEB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39D263B-1F63-6B48-B00D-5E55B12DF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0CA6799-CBED-A949-B207-A8A3C45ED3B0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059992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85B23F7-4FCA-0A4C-A897-054E5E46CD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6672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 dirty="0"/>
              <a:t>Editar los estilos de texto del patrón
Segundo nivel
Tercer nivel
Cuarto nivel
Quinto nivel</a:t>
            </a:r>
            <a:endParaRPr lang="es-CO" dirty="0"/>
          </a:p>
        </p:txBody>
      </p:sp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AB6D26D6-44E4-2243-880A-8FCE48CC1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59268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1" r:id="rId3"/>
    <p:sldLayoutId id="2147483657" r:id="rId4"/>
    <p:sldLayoutId id="2147483650" r:id="rId5"/>
    <p:sldLayoutId id="2147483654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B05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1D33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Un atardecer en una ciudad&#10;&#10;Descripción generada automáticamente">
            <a:extLst>
              <a:ext uri="{FF2B5EF4-FFF2-40B4-BE49-F238E27FC236}">
                <a16:creationId xmlns:a16="http://schemas.microsoft.com/office/drawing/2014/main" id="{D301A2D7-C148-4427-AC98-F1566BB547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Google Shape;84;p13">
            <a:extLst>
              <a:ext uri="{FF2B5EF4-FFF2-40B4-BE49-F238E27FC236}">
                <a16:creationId xmlns:a16="http://schemas.microsoft.com/office/drawing/2014/main" id="{B808C598-8167-451C-AC02-862A2A137000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295775" y="1011237"/>
            <a:ext cx="3600449" cy="106997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89;p14">
            <a:extLst>
              <a:ext uri="{FF2B5EF4-FFF2-40B4-BE49-F238E27FC236}">
                <a16:creationId xmlns:a16="http://schemas.microsoft.com/office/drawing/2014/main" id="{20F4704B-DD51-4673-918E-E5FE35862C73}"/>
              </a:ext>
            </a:extLst>
          </p:cNvPr>
          <p:cNvSpPr txBox="1">
            <a:spLocks/>
          </p:cNvSpPr>
          <p:nvPr/>
        </p:nvSpPr>
        <p:spPr>
          <a:xfrm>
            <a:off x="1524000" y="3113588"/>
            <a:ext cx="9144000" cy="1705707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00B05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  <a:buClr>
                <a:schemeClr val="dk1"/>
              </a:buClr>
              <a:buSzPts val="4800"/>
              <a:buFont typeface="Arial Rounded"/>
              <a:buNone/>
            </a:pPr>
            <a:r>
              <a:rPr lang="en-US" sz="4800" b="1" dirty="0">
                <a:solidFill>
                  <a:schemeClr val="dk1"/>
                </a:solidFill>
                <a:latin typeface="Arial Rounded"/>
                <a:ea typeface="Arial Rounded"/>
                <a:cs typeface="Arial Rounded"/>
                <a:sym typeface="Arial Rounded"/>
              </a:rPr>
              <a:t>INFORME AL CONCEJO</a:t>
            </a:r>
            <a:br>
              <a:rPr lang="en-US" sz="4800" b="1" dirty="0">
                <a:solidFill>
                  <a:schemeClr val="dk1"/>
                </a:solidFill>
                <a:latin typeface="Arial Rounded"/>
                <a:ea typeface="Arial Rounded"/>
                <a:cs typeface="Arial Rounded"/>
                <a:sym typeface="Arial Rounded"/>
              </a:rPr>
            </a:br>
            <a:r>
              <a:rPr lang="en-US" sz="4800" b="1" dirty="0">
                <a:solidFill>
                  <a:schemeClr val="dk1"/>
                </a:solidFill>
                <a:latin typeface="Arial Rounded"/>
                <a:ea typeface="Arial Rounded"/>
                <a:cs typeface="Arial Rounded"/>
                <a:sym typeface="Arial Rounded"/>
              </a:rPr>
              <a:t>Secretaría Privada</a:t>
            </a:r>
            <a:br>
              <a:rPr lang="en-US" sz="6000" b="1" dirty="0">
                <a:solidFill>
                  <a:schemeClr val="dk1"/>
                </a:solidFill>
                <a:latin typeface="Arial Rounded"/>
                <a:ea typeface="Arial Rounded"/>
                <a:cs typeface="Arial Rounded"/>
                <a:sym typeface="Arial Rounded"/>
              </a:rPr>
            </a:br>
            <a:endParaRPr lang="en-US" dirty="0"/>
          </a:p>
        </p:txBody>
      </p:sp>
      <p:sp>
        <p:nvSpPr>
          <p:cNvPr id="9" name="Google Shape;89;p14">
            <a:extLst>
              <a:ext uri="{FF2B5EF4-FFF2-40B4-BE49-F238E27FC236}">
                <a16:creationId xmlns:a16="http://schemas.microsoft.com/office/drawing/2014/main" id="{FC12654D-9FCE-4022-8848-A334D147F4EF}"/>
              </a:ext>
            </a:extLst>
          </p:cNvPr>
          <p:cNvSpPr txBox="1">
            <a:spLocks/>
          </p:cNvSpPr>
          <p:nvPr/>
        </p:nvSpPr>
        <p:spPr>
          <a:xfrm>
            <a:off x="1524000" y="3372733"/>
            <a:ext cx="9144000" cy="3094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buClr>
                <a:schemeClr val="dk1"/>
              </a:buClr>
              <a:buSzPts val="4800"/>
              <a:buFont typeface="Arial Rounded"/>
              <a:buNone/>
            </a:pPr>
            <a:br>
              <a:rPr lang="en-US" sz="4800" b="1" dirty="0">
                <a:latin typeface="Arial Rounded"/>
                <a:ea typeface="Arial Rounded"/>
                <a:cs typeface="Arial Rounded"/>
                <a:sym typeface="Arial Rounded"/>
              </a:rPr>
            </a:br>
            <a:r>
              <a:rPr lang="en-US" sz="4800" b="1" dirty="0">
                <a:solidFill>
                  <a:schemeClr val="bg1"/>
                </a:solidFill>
                <a:latin typeface="Arial Rounded"/>
                <a:ea typeface="Arial Rounded"/>
                <a:cs typeface="Arial Rounded"/>
                <a:sym typeface="Arial Rounded"/>
              </a:rPr>
              <a:t>E</a:t>
            </a:r>
            <a:r>
              <a:rPr 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"/>
                <a:ea typeface="Arial Rounded"/>
                <a:cs typeface="Arial Rounded"/>
                <a:sym typeface="Arial Rounded"/>
              </a:rPr>
              <a:t>NERO – AGOSTO</a:t>
            </a:r>
            <a:br>
              <a:rPr 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"/>
                <a:ea typeface="Arial Rounded"/>
                <a:cs typeface="Arial Rounded"/>
                <a:sym typeface="Arial Rounded"/>
              </a:rPr>
            </a:br>
            <a:r>
              <a:rPr 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"/>
                <a:ea typeface="Arial Rounded"/>
                <a:cs typeface="Arial Rounded"/>
                <a:sym typeface="Arial Rounded"/>
              </a:rPr>
              <a:t>2021</a:t>
            </a:r>
            <a:br>
              <a:rPr lang="en-US" b="1" dirty="0">
                <a:latin typeface="Arial Rounded"/>
                <a:ea typeface="Arial Rounded"/>
                <a:cs typeface="Arial Rounded"/>
                <a:sym typeface="Arial Rounded"/>
              </a:rPr>
            </a:br>
            <a:endParaRPr lang="en-US" dirty="0"/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26516BFA-5E8E-42E4-8768-3E02E8DE5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6799-CBED-A949-B207-A8A3C45ED3B0}" type="slidenum">
              <a:rPr lang="es-CO" smtClean="0"/>
              <a:t>1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404687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48;p23">
            <a:extLst>
              <a:ext uri="{FF2B5EF4-FFF2-40B4-BE49-F238E27FC236}">
                <a16:creationId xmlns:a16="http://schemas.microsoft.com/office/drawing/2014/main" id="{356B9E3D-F28A-49D3-9DD0-CDF460D96B6A}"/>
              </a:ext>
            </a:extLst>
          </p:cNvPr>
          <p:cNvSpPr txBox="1"/>
          <p:nvPr/>
        </p:nvSpPr>
        <p:spPr>
          <a:xfrm>
            <a:off x="7578272" y="488412"/>
            <a:ext cx="1866900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400" b="1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ATENCIÓN WEB</a:t>
            </a:r>
            <a:endParaRPr dirty="0"/>
          </a:p>
        </p:txBody>
      </p:sp>
      <p:sp>
        <p:nvSpPr>
          <p:cNvPr id="24" name="Título 1">
            <a:extLst>
              <a:ext uri="{FF2B5EF4-FFF2-40B4-BE49-F238E27FC236}">
                <a16:creationId xmlns:a16="http://schemas.microsoft.com/office/drawing/2014/main" id="{19B15A32-38B1-49D5-BAA0-2F75494008B6}"/>
              </a:ext>
            </a:extLst>
          </p:cNvPr>
          <p:cNvSpPr txBox="1">
            <a:spLocks/>
          </p:cNvSpPr>
          <p:nvPr/>
        </p:nvSpPr>
        <p:spPr>
          <a:xfrm>
            <a:off x="1264570" y="1255169"/>
            <a:ext cx="3270918" cy="5704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00B05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dirty="0">
                <a:latin typeface="Volkswagen Serial Heavy" panose="02000000000000000000" pitchFamily="50" charset="0"/>
              </a:rPr>
              <a:t>Mayo 2021</a:t>
            </a:r>
            <a:endParaRPr lang="es-CO" sz="3200" dirty="0">
              <a:solidFill>
                <a:schemeClr val="tx1"/>
              </a:solidFill>
              <a:latin typeface="Volkswagen Serial Heavy" panose="02000000000000000000" pitchFamily="50" charset="0"/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33BDFB65-649F-481F-AEB7-D9DF3D782F58}"/>
              </a:ext>
            </a:extLst>
          </p:cNvPr>
          <p:cNvSpPr txBox="1"/>
          <p:nvPr/>
        </p:nvSpPr>
        <p:spPr>
          <a:xfrm>
            <a:off x="1264569" y="1760718"/>
            <a:ext cx="377166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>
              <a:latin typeface="Volkswagen Serial" panose="02000000000000000000" pitchFamily="50" charset="0"/>
            </a:endParaRPr>
          </a:p>
          <a:p>
            <a:endParaRPr lang="es-ES" b="1" dirty="0">
              <a:latin typeface="Volkswagen Serial" panose="02000000000000000000" pitchFamily="50" charset="0"/>
            </a:endParaRPr>
          </a:p>
          <a:p>
            <a:r>
              <a:rPr lang="es-ES" b="1" dirty="0">
                <a:latin typeface="Volkswagen Serial" panose="02000000000000000000" pitchFamily="50" charset="0"/>
              </a:rPr>
              <a:t>Tipos de PQRSD: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latin typeface="Volkswagen Serial" panose="02000000000000000000" pitchFamily="50" charset="0"/>
              </a:rPr>
              <a:t>Derecho de petición e información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latin typeface="Volkswagen Serial" panose="02000000000000000000" pitchFamily="50" charset="0"/>
              </a:rPr>
              <a:t>Derecho de petición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latin typeface="Volkswagen Serial" panose="02000000000000000000" pitchFamily="50" charset="0"/>
              </a:rPr>
              <a:t>Quejas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latin typeface="Volkswagen Serial" panose="02000000000000000000" pitchFamily="50" charset="0"/>
              </a:rPr>
              <a:t>Solicitud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latin typeface="Volkswagen Serial" panose="02000000000000000000" pitchFamily="50" charset="0"/>
              </a:rPr>
              <a:t>Solicitud e información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latin typeface="Volkswagen Serial" panose="02000000000000000000" pitchFamily="50" charset="0"/>
              </a:rPr>
              <a:t>Denuncia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>
              <a:latin typeface="Volkswagen Serial" panose="02000000000000000000" pitchFamily="50" charset="0"/>
            </a:endParaRPr>
          </a:p>
          <a:p>
            <a:r>
              <a:rPr lang="es-ES" dirty="0">
                <a:latin typeface="Volkswagen Serial" panose="02000000000000000000" pitchFamily="50" charset="0"/>
              </a:rPr>
              <a:t>Durante el mes de mayo se le dio traslado oportuno al 99% de las solicitudes. </a:t>
            </a:r>
          </a:p>
          <a:p>
            <a:endParaRPr lang="es-CO" dirty="0">
              <a:latin typeface="Volkswagen Serial" panose="02000000000000000000" pitchFamily="50" charset="0"/>
            </a:endParaRPr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3B184BE3-2385-48F9-A558-2BD1180EE24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6019260"/>
              </p:ext>
            </p:extLst>
          </p:nvPr>
        </p:nvGraphicFramePr>
        <p:xfrm>
          <a:off x="5745798" y="1540382"/>
          <a:ext cx="4611221" cy="23420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96F7D8E9-1B03-42A7-859B-7A9C01D84E0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33606681"/>
              </p:ext>
            </p:extLst>
          </p:nvPr>
        </p:nvGraphicFramePr>
        <p:xfrm>
          <a:off x="5745798" y="3882411"/>
          <a:ext cx="4773706" cy="23084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6694943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48;p23">
            <a:extLst>
              <a:ext uri="{FF2B5EF4-FFF2-40B4-BE49-F238E27FC236}">
                <a16:creationId xmlns:a16="http://schemas.microsoft.com/office/drawing/2014/main" id="{356B9E3D-F28A-49D3-9DD0-CDF460D96B6A}"/>
              </a:ext>
            </a:extLst>
          </p:cNvPr>
          <p:cNvSpPr txBox="1"/>
          <p:nvPr/>
        </p:nvSpPr>
        <p:spPr>
          <a:xfrm>
            <a:off x="7578272" y="488412"/>
            <a:ext cx="1866900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400" b="1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ATENCIÓN WEB</a:t>
            </a:r>
            <a:endParaRPr dirty="0"/>
          </a:p>
        </p:txBody>
      </p:sp>
      <p:sp>
        <p:nvSpPr>
          <p:cNvPr id="24" name="Título 1">
            <a:extLst>
              <a:ext uri="{FF2B5EF4-FFF2-40B4-BE49-F238E27FC236}">
                <a16:creationId xmlns:a16="http://schemas.microsoft.com/office/drawing/2014/main" id="{19B15A32-38B1-49D5-BAA0-2F75494008B6}"/>
              </a:ext>
            </a:extLst>
          </p:cNvPr>
          <p:cNvSpPr txBox="1">
            <a:spLocks/>
          </p:cNvSpPr>
          <p:nvPr/>
        </p:nvSpPr>
        <p:spPr>
          <a:xfrm>
            <a:off x="1264570" y="1255169"/>
            <a:ext cx="3270918" cy="5704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00B05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dirty="0">
                <a:latin typeface="Volkswagen Serial Heavy" panose="02000000000000000000" pitchFamily="50" charset="0"/>
              </a:rPr>
              <a:t>Junio 2021</a:t>
            </a:r>
            <a:endParaRPr lang="es-CO" sz="3200" dirty="0">
              <a:solidFill>
                <a:schemeClr val="tx1"/>
              </a:solidFill>
              <a:latin typeface="Volkswagen Serial Heavy" panose="02000000000000000000" pitchFamily="50" charset="0"/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33BDFB65-649F-481F-AEB7-D9DF3D782F58}"/>
              </a:ext>
            </a:extLst>
          </p:cNvPr>
          <p:cNvSpPr txBox="1"/>
          <p:nvPr/>
        </p:nvSpPr>
        <p:spPr>
          <a:xfrm>
            <a:off x="1264569" y="1760718"/>
            <a:ext cx="377166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>
              <a:latin typeface="Volkswagen Serial" panose="02000000000000000000" pitchFamily="50" charset="0"/>
            </a:endParaRPr>
          </a:p>
          <a:p>
            <a:endParaRPr lang="es-ES" b="1" dirty="0">
              <a:latin typeface="Volkswagen Serial" panose="02000000000000000000" pitchFamily="50" charset="0"/>
            </a:endParaRPr>
          </a:p>
          <a:p>
            <a:r>
              <a:rPr lang="es-ES" b="1" dirty="0">
                <a:latin typeface="Volkswagen Serial" panose="02000000000000000000" pitchFamily="50" charset="0"/>
              </a:rPr>
              <a:t>Tipos de PQRSD: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latin typeface="Volkswagen Serial" panose="02000000000000000000" pitchFamily="50" charset="0"/>
              </a:rPr>
              <a:t>Derecho de petición e información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latin typeface="Volkswagen Serial" panose="02000000000000000000" pitchFamily="50" charset="0"/>
              </a:rPr>
              <a:t>Derecho de petición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latin typeface="Volkswagen Serial" panose="02000000000000000000" pitchFamily="50" charset="0"/>
              </a:rPr>
              <a:t>Quejas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latin typeface="Volkswagen Serial" panose="02000000000000000000" pitchFamily="50" charset="0"/>
              </a:rPr>
              <a:t>Solicitud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latin typeface="Volkswagen Serial" panose="02000000000000000000" pitchFamily="50" charset="0"/>
              </a:rPr>
              <a:t>Solicitud e información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latin typeface="Volkswagen Serial" panose="02000000000000000000" pitchFamily="50" charset="0"/>
              </a:rPr>
              <a:t>Denuncia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>
              <a:latin typeface="Volkswagen Serial" panose="02000000000000000000" pitchFamily="50" charset="0"/>
            </a:endParaRPr>
          </a:p>
          <a:p>
            <a:r>
              <a:rPr lang="es-ES" dirty="0">
                <a:latin typeface="Volkswagen Serial" panose="02000000000000000000" pitchFamily="50" charset="0"/>
              </a:rPr>
              <a:t>Durante el mes de junio se le dio traslado oportuno al 99% de las solicitudes. </a:t>
            </a:r>
          </a:p>
          <a:p>
            <a:endParaRPr lang="es-CO" dirty="0">
              <a:latin typeface="Volkswagen Serial" panose="02000000000000000000" pitchFamily="50" charset="0"/>
            </a:endParaRPr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1220FA85-1A25-4E98-AC83-F457560403F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2583890"/>
              </p:ext>
            </p:extLst>
          </p:nvPr>
        </p:nvGraphicFramePr>
        <p:xfrm>
          <a:off x="5743897" y="1540382"/>
          <a:ext cx="4643158" cy="21627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79380C9C-5DF4-48E0-9E52-6BC66F07C86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23541906"/>
              </p:ext>
            </p:extLst>
          </p:nvPr>
        </p:nvGraphicFramePr>
        <p:xfrm>
          <a:off x="5743897" y="3982346"/>
          <a:ext cx="4715997" cy="21851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7163926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48;p23">
            <a:extLst>
              <a:ext uri="{FF2B5EF4-FFF2-40B4-BE49-F238E27FC236}">
                <a16:creationId xmlns:a16="http://schemas.microsoft.com/office/drawing/2014/main" id="{356B9E3D-F28A-49D3-9DD0-CDF460D96B6A}"/>
              </a:ext>
            </a:extLst>
          </p:cNvPr>
          <p:cNvSpPr txBox="1"/>
          <p:nvPr/>
        </p:nvSpPr>
        <p:spPr>
          <a:xfrm>
            <a:off x="7578272" y="488412"/>
            <a:ext cx="1866900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400" b="1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ATENCIÓN WEB</a:t>
            </a:r>
            <a:endParaRPr dirty="0"/>
          </a:p>
        </p:txBody>
      </p:sp>
      <p:sp>
        <p:nvSpPr>
          <p:cNvPr id="24" name="Título 1">
            <a:extLst>
              <a:ext uri="{FF2B5EF4-FFF2-40B4-BE49-F238E27FC236}">
                <a16:creationId xmlns:a16="http://schemas.microsoft.com/office/drawing/2014/main" id="{19B15A32-38B1-49D5-BAA0-2F75494008B6}"/>
              </a:ext>
            </a:extLst>
          </p:cNvPr>
          <p:cNvSpPr txBox="1">
            <a:spLocks/>
          </p:cNvSpPr>
          <p:nvPr/>
        </p:nvSpPr>
        <p:spPr>
          <a:xfrm>
            <a:off x="1264570" y="1255169"/>
            <a:ext cx="3270918" cy="5704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00B05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dirty="0">
                <a:latin typeface="Volkswagen Serial Heavy" panose="02000000000000000000" pitchFamily="50" charset="0"/>
              </a:rPr>
              <a:t>Julio 2021</a:t>
            </a:r>
            <a:endParaRPr lang="es-CO" sz="3200" dirty="0">
              <a:solidFill>
                <a:schemeClr val="tx1"/>
              </a:solidFill>
              <a:latin typeface="Volkswagen Serial Heavy" panose="02000000000000000000" pitchFamily="50" charset="0"/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33BDFB65-649F-481F-AEB7-D9DF3D782F58}"/>
              </a:ext>
            </a:extLst>
          </p:cNvPr>
          <p:cNvSpPr txBox="1"/>
          <p:nvPr/>
        </p:nvSpPr>
        <p:spPr>
          <a:xfrm>
            <a:off x="1264569" y="1760718"/>
            <a:ext cx="377166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>
              <a:latin typeface="Volkswagen Serial" panose="02000000000000000000" pitchFamily="50" charset="0"/>
            </a:endParaRPr>
          </a:p>
          <a:p>
            <a:endParaRPr lang="es-ES" b="1" dirty="0">
              <a:latin typeface="Volkswagen Serial" panose="02000000000000000000" pitchFamily="50" charset="0"/>
            </a:endParaRPr>
          </a:p>
          <a:p>
            <a:r>
              <a:rPr lang="es-ES" b="1" dirty="0">
                <a:latin typeface="Volkswagen Serial" panose="02000000000000000000" pitchFamily="50" charset="0"/>
              </a:rPr>
              <a:t>Tipos de PQRSD: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latin typeface="Volkswagen Serial" panose="02000000000000000000" pitchFamily="50" charset="0"/>
              </a:rPr>
              <a:t>Derecho de petición e información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latin typeface="Volkswagen Serial" panose="02000000000000000000" pitchFamily="50" charset="0"/>
              </a:rPr>
              <a:t>Derecho de petición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latin typeface="Volkswagen Serial" panose="02000000000000000000" pitchFamily="50" charset="0"/>
              </a:rPr>
              <a:t>Quejas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latin typeface="Volkswagen Serial" panose="02000000000000000000" pitchFamily="50" charset="0"/>
              </a:rPr>
              <a:t>Solicitud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latin typeface="Volkswagen Serial" panose="02000000000000000000" pitchFamily="50" charset="0"/>
              </a:rPr>
              <a:t>Solicitud e información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latin typeface="Volkswagen Serial" panose="02000000000000000000" pitchFamily="50" charset="0"/>
              </a:rPr>
              <a:t>Denuncia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>
              <a:latin typeface="Volkswagen Serial" panose="02000000000000000000" pitchFamily="50" charset="0"/>
            </a:endParaRPr>
          </a:p>
          <a:p>
            <a:r>
              <a:rPr lang="es-ES" dirty="0">
                <a:latin typeface="Volkswagen Serial" panose="02000000000000000000" pitchFamily="50" charset="0"/>
              </a:rPr>
              <a:t>Durante el mes de julio se le dio traslado oportuno al 99% de las solicitudes. </a:t>
            </a:r>
          </a:p>
          <a:p>
            <a:endParaRPr lang="es-CO" dirty="0">
              <a:latin typeface="Volkswagen Serial" panose="02000000000000000000" pitchFamily="50" charset="0"/>
            </a:endParaRPr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D65881B9-50D3-42C7-8580-231B8004FA9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1773440"/>
              </p:ext>
            </p:extLst>
          </p:nvPr>
        </p:nvGraphicFramePr>
        <p:xfrm>
          <a:off x="6096000" y="1515906"/>
          <a:ext cx="4577603" cy="22299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5E7A27EA-4A0D-45E0-94B7-8E5C6044BD1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96626437"/>
              </p:ext>
            </p:extLst>
          </p:nvPr>
        </p:nvGraphicFramePr>
        <p:xfrm>
          <a:off x="5893932" y="3745877"/>
          <a:ext cx="4695265" cy="22187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0284670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48;p23">
            <a:extLst>
              <a:ext uri="{FF2B5EF4-FFF2-40B4-BE49-F238E27FC236}">
                <a16:creationId xmlns:a16="http://schemas.microsoft.com/office/drawing/2014/main" id="{356B9E3D-F28A-49D3-9DD0-CDF460D96B6A}"/>
              </a:ext>
            </a:extLst>
          </p:cNvPr>
          <p:cNvSpPr txBox="1"/>
          <p:nvPr/>
        </p:nvSpPr>
        <p:spPr>
          <a:xfrm>
            <a:off x="7578272" y="488412"/>
            <a:ext cx="1866900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400" b="1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ATENCIÓN WEB</a:t>
            </a:r>
            <a:endParaRPr dirty="0"/>
          </a:p>
        </p:txBody>
      </p:sp>
      <p:sp>
        <p:nvSpPr>
          <p:cNvPr id="24" name="Título 1">
            <a:extLst>
              <a:ext uri="{FF2B5EF4-FFF2-40B4-BE49-F238E27FC236}">
                <a16:creationId xmlns:a16="http://schemas.microsoft.com/office/drawing/2014/main" id="{19B15A32-38B1-49D5-BAA0-2F75494008B6}"/>
              </a:ext>
            </a:extLst>
          </p:cNvPr>
          <p:cNvSpPr txBox="1">
            <a:spLocks/>
          </p:cNvSpPr>
          <p:nvPr/>
        </p:nvSpPr>
        <p:spPr>
          <a:xfrm>
            <a:off x="1264570" y="1255169"/>
            <a:ext cx="3270918" cy="5704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00B05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dirty="0">
                <a:latin typeface="Volkswagen Serial Heavy" panose="02000000000000000000" pitchFamily="50" charset="0"/>
              </a:rPr>
              <a:t>Agosto 2021</a:t>
            </a:r>
            <a:endParaRPr lang="es-CO" sz="3200" dirty="0">
              <a:solidFill>
                <a:schemeClr val="tx1"/>
              </a:solidFill>
              <a:latin typeface="Volkswagen Serial Heavy" panose="02000000000000000000" pitchFamily="50" charset="0"/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33BDFB65-649F-481F-AEB7-D9DF3D782F58}"/>
              </a:ext>
            </a:extLst>
          </p:cNvPr>
          <p:cNvSpPr txBox="1"/>
          <p:nvPr/>
        </p:nvSpPr>
        <p:spPr>
          <a:xfrm>
            <a:off x="1264569" y="1760718"/>
            <a:ext cx="377166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>
              <a:latin typeface="Volkswagen Serial" panose="02000000000000000000" pitchFamily="50" charset="0"/>
            </a:endParaRPr>
          </a:p>
          <a:p>
            <a:endParaRPr lang="es-ES" b="1" dirty="0">
              <a:latin typeface="Volkswagen Serial" panose="02000000000000000000" pitchFamily="50" charset="0"/>
            </a:endParaRPr>
          </a:p>
          <a:p>
            <a:r>
              <a:rPr lang="es-ES" b="1" dirty="0">
                <a:latin typeface="Volkswagen Serial" panose="02000000000000000000" pitchFamily="50" charset="0"/>
              </a:rPr>
              <a:t>Tipos de PQRSD: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latin typeface="Volkswagen Serial" panose="02000000000000000000" pitchFamily="50" charset="0"/>
              </a:rPr>
              <a:t>Derecho de petición e información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latin typeface="Volkswagen Serial" panose="02000000000000000000" pitchFamily="50" charset="0"/>
              </a:rPr>
              <a:t>Derecho de petición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latin typeface="Volkswagen Serial" panose="02000000000000000000" pitchFamily="50" charset="0"/>
              </a:rPr>
              <a:t>Quejas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latin typeface="Volkswagen Serial" panose="02000000000000000000" pitchFamily="50" charset="0"/>
              </a:rPr>
              <a:t>Solicitud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latin typeface="Volkswagen Serial" panose="02000000000000000000" pitchFamily="50" charset="0"/>
              </a:rPr>
              <a:t>Solicitud e información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latin typeface="Volkswagen Serial" panose="02000000000000000000" pitchFamily="50" charset="0"/>
              </a:rPr>
              <a:t>Denuncia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>
              <a:latin typeface="Volkswagen Serial" panose="02000000000000000000" pitchFamily="50" charset="0"/>
            </a:endParaRPr>
          </a:p>
          <a:p>
            <a:r>
              <a:rPr lang="es-ES" dirty="0">
                <a:latin typeface="Volkswagen Serial" panose="02000000000000000000" pitchFamily="50" charset="0"/>
              </a:rPr>
              <a:t>Durante el mes </a:t>
            </a:r>
            <a:r>
              <a:rPr lang="es-ES">
                <a:latin typeface="Volkswagen Serial" panose="02000000000000000000" pitchFamily="50" charset="0"/>
              </a:rPr>
              <a:t>de agosto </a:t>
            </a:r>
            <a:r>
              <a:rPr lang="es-ES" dirty="0">
                <a:latin typeface="Volkswagen Serial" panose="02000000000000000000" pitchFamily="50" charset="0"/>
              </a:rPr>
              <a:t>se le dio traslado oportuno al 99% de las solicitudes. </a:t>
            </a:r>
          </a:p>
          <a:p>
            <a:endParaRPr lang="es-CO" dirty="0">
              <a:latin typeface="Volkswagen Serial" panose="02000000000000000000" pitchFamily="50" charset="0"/>
            </a:endParaRPr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58012A63-3EE9-4397-8E9C-39EE1B746C6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0018269"/>
              </p:ext>
            </p:extLst>
          </p:nvPr>
        </p:nvGraphicFramePr>
        <p:xfrm>
          <a:off x="5957874" y="1540382"/>
          <a:ext cx="4580965" cy="21627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F683B29F-EBC4-46BF-90C5-3DCBF25FF46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4972683"/>
              </p:ext>
            </p:extLst>
          </p:nvPr>
        </p:nvGraphicFramePr>
        <p:xfrm>
          <a:off x="5890583" y="3909146"/>
          <a:ext cx="4687421" cy="21627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4269808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5D5F52E-70BD-4016-9819-27A4262955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9595" y="852667"/>
            <a:ext cx="10285078" cy="570426"/>
          </a:xfrm>
        </p:spPr>
        <p:txBody>
          <a:bodyPr>
            <a:normAutofit fontScale="90000"/>
          </a:bodyPr>
          <a:lstStyle/>
          <a:p>
            <a:r>
              <a:rPr lang="es-ES" sz="4000" dirty="0">
                <a:latin typeface="Volkswagen Serial Heavy" panose="02000000000000000000" pitchFamily="50" charset="0"/>
              </a:rPr>
              <a:t>Gestiones Secretaría Privada Enero – Agosto 2021: </a:t>
            </a:r>
            <a:endParaRPr lang="es-CO" sz="3200" dirty="0">
              <a:solidFill>
                <a:schemeClr val="tx1"/>
              </a:solidFill>
              <a:latin typeface="Volkswagen Serial Heavy" panose="02000000000000000000" pitchFamily="50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E0EF1E35-C2E5-4616-8E04-360C797315E5}"/>
              </a:ext>
            </a:extLst>
          </p:cNvPr>
          <p:cNvSpPr txBox="1"/>
          <p:nvPr/>
        </p:nvSpPr>
        <p:spPr>
          <a:xfrm>
            <a:off x="850611" y="1813991"/>
            <a:ext cx="10285078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2400" b="1" i="0" dirty="0">
                <a:effectLst/>
                <a:latin typeface="Volkswagen Serial" panose="02000000000000000000" pitchFamily="50" charset="0"/>
              </a:rPr>
              <a:t>Gestiones relacionadas con las funciones de la </a:t>
            </a:r>
            <a:r>
              <a:rPr lang="es-CO" sz="2400" b="1" dirty="0">
                <a:latin typeface="Volkswagen Serial" panose="02000000000000000000" pitchFamily="50" charset="0"/>
              </a:rPr>
              <a:t>secretaria:</a:t>
            </a:r>
            <a:endParaRPr lang="es-ES" sz="2400" b="1" i="0" dirty="0">
              <a:effectLst/>
              <a:latin typeface="Volkswagen Serial" panose="02000000000000000000" pitchFamily="50" charset="0"/>
            </a:endParaRPr>
          </a:p>
          <a:p>
            <a:pPr algn="just"/>
            <a:endParaRPr lang="es-ES" dirty="0">
              <a:solidFill>
                <a:srgbClr val="3366CC"/>
              </a:solidFill>
              <a:latin typeface="Volkswagen Serial" panose="02000000000000000000" pitchFamily="50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O" sz="2100" dirty="0">
                <a:latin typeface="Volkswagen Serial" panose="02000000000000000000" pitchFamily="50" charset="0"/>
              </a:rPr>
              <a:t>Coordinar los consejos de gobiernos</a:t>
            </a:r>
            <a:r>
              <a:rPr lang="es-CO" sz="2100" i="0" u="none" strike="noStrike" baseline="0" dirty="0">
                <a:latin typeface="Volkswagen Serial" panose="02000000000000000000" pitchFamily="50" charset="0"/>
              </a:rPr>
              <a:t>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O" sz="2100" dirty="0">
                <a:latin typeface="Volkswagen Serial" panose="02000000000000000000" pitchFamily="50" charset="0"/>
              </a:rPr>
              <a:t>Organizar la agenda estratégica del Alcalde Distrital, articulada con la oficina de protocolo y la secretaria de comunicaciones.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2100" dirty="0">
                <a:latin typeface="Volkswagen Serial" panose="02000000000000000000" pitchFamily="50" charset="0"/>
              </a:rPr>
              <a:t>Organización y coordinación del </a:t>
            </a:r>
            <a:r>
              <a:rPr lang="es-ES" sz="2100" b="1" dirty="0" err="1">
                <a:latin typeface="Volkswagen Serial" panose="02000000000000000000" pitchFamily="50" charset="0"/>
              </a:rPr>
              <a:t>World</a:t>
            </a:r>
            <a:r>
              <a:rPr lang="es-ES" sz="2100" b="1" dirty="0">
                <a:latin typeface="Volkswagen Serial" panose="02000000000000000000" pitchFamily="50" charset="0"/>
              </a:rPr>
              <a:t> </a:t>
            </a:r>
            <a:r>
              <a:rPr lang="es-ES" sz="2100" b="1" dirty="0" err="1">
                <a:latin typeface="Volkswagen Serial" panose="02000000000000000000" pitchFamily="50" charset="0"/>
              </a:rPr>
              <a:t>Law</a:t>
            </a:r>
            <a:r>
              <a:rPr lang="es-ES" sz="2100" b="1" dirty="0">
                <a:latin typeface="Volkswagen Serial" panose="02000000000000000000" pitchFamily="50" charset="0"/>
              </a:rPr>
              <a:t> </a:t>
            </a:r>
            <a:r>
              <a:rPr lang="es-ES" sz="2100" b="1" dirty="0" err="1">
                <a:latin typeface="Volkswagen Serial" panose="02000000000000000000" pitchFamily="50" charset="0"/>
              </a:rPr>
              <a:t>Congress</a:t>
            </a:r>
            <a:r>
              <a:rPr lang="es-ES" sz="2100" b="1" dirty="0">
                <a:latin typeface="Volkswagen Serial" panose="02000000000000000000" pitchFamily="50" charset="0"/>
              </a:rPr>
              <a:t> 2021</a:t>
            </a:r>
            <a:r>
              <a:rPr lang="es-ES" sz="2100" dirty="0">
                <a:latin typeface="Volkswagen Serial" panose="02000000000000000000" pitchFamily="50" charset="0"/>
              </a:rPr>
              <a:t>, evento organizado por la </a:t>
            </a:r>
            <a:r>
              <a:rPr lang="es-ES" sz="2100" b="1" dirty="0" err="1">
                <a:latin typeface="Volkswagen Serial" panose="02000000000000000000" pitchFamily="50" charset="0"/>
              </a:rPr>
              <a:t>World</a:t>
            </a:r>
            <a:r>
              <a:rPr lang="es-ES" sz="2100" b="1" dirty="0">
                <a:latin typeface="Volkswagen Serial" panose="02000000000000000000" pitchFamily="50" charset="0"/>
              </a:rPr>
              <a:t> </a:t>
            </a:r>
            <a:r>
              <a:rPr lang="es-ES" sz="2100" b="1" dirty="0" err="1">
                <a:latin typeface="Volkswagen Serial" panose="02000000000000000000" pitchFamily="50" charset="0"/>
              </a:rPr>
              <a:t>Jurist</a:t>
            </a:r>
            <a:r>
              <a:rPr lang="es-ES" sz="2100" b="1" dirty="0">
                <a:latin typeface="Volkswagen Serial" panose="02000000000000000000" pitchFamily="50" charset="0"/>
              </a:rPr>
              <a:t> Association</a:t>
            </a:r>
            <a:r>
              <a:rPr lang="es-ES" sz="2100" dirty="0">
                <a:latin typeface="Volkswagen Serial" panose="02000000000000000000" pitchFamily="50" charset="0"/>
              </a:rPr>
              <a:t>, con el apoyo del Centro de Eventos Puerta de Oro y la Secretaria General de la Alcaldía Distrital de Barranquilla. 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2100" dirty="0">
                <a:latin typeface="Volkswagen Serial" panose="02000000000000000000" pitchFamily="50" charset="0"/>
              </a:rPr>
              <a:t>Gestionar proyectos de orden nacional para el beneficio del Distrito de Barranquilla.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2100" dirty="0">
                <a:latin typeface="Volkswagen Serial" panose="02000000000000000000" pitchFamily="50" charset="0"/>
              </a:rPr>
              <a:t>Organización y apoyo de la semana de la Biodiversidad.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" u="none" strike="noStrike" baseline="0" dirty="0">
              <a:latin typeface="Volkswagen Serial" panose="020000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51937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atedral Metropolitana María Reina – El Lector Digital">
            <a:extLst>
              <a:ext uri="{FF2B5EF4-FFF2-40B4-BE49-F238E27FC236}">
                <a16:creationId xmlns:a16="http://schemas.microsoft.com/office/drawing/2014/main" id="{245E723C-A9A1-4ECA-82B3-5CEFE7CADF5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alphaModFix amt="4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65"/>
          <a:stretch/>
        </p:blipFill>
        <p:spPr bwMode="auto">
          <a:xfrm>
            <a:off x="0" y="140677"/>
            <a:ext cx="12188222" cy="6717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8" name="Google Shape;268;p3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84550" y="2435225"/>
            <a:ext cx="5422901" cy="1603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94;p15">
            <a:extLst>
              <a:ext uri="{FF2B5EF4-FFF2-40B4-BE49-F238E27FC236}">
                <a16:creationId xmlns:a16="http://schemas.microsoft.com/office/drawing/2014/main" id="{3D95E8D6-2E2C-4ADF-8665-5E68A645256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51729" y="1014462"/>
            <a:ext cx="3000300" cy="80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n-US" sz="4400" b="1" i="0" u="none" dirty="0">
                <a:solidFill>
                  <a:srgbClr val="079647"/>
                </a:solidFill>
                <a:latin typeface="Volkswagen Serial Heavy" panose="02000000000000000000" pitchFamily="50" charset="0"/>
                <a:ea typeface="Arial"/>
                <a:cs typeface="Arial"/>
                <a:sym typeface="Arial"/>
              </a:rPr>
              <a:t>MISIÓN</a:t>
            </a:r>
            <a:r>
              <a:rPr lang="en-US" sz="4400" b="0" i="0" u="none" dirty="0">
                <a:solidFill>
                  <a:srgbClr val="079647"/>
                </a:solidFill>
                <a:latin typeface="Volkswagen Serial Heavy" panose="02000000000000000000" pitchFamily="50" charset="0"/>
                <a:ea typeface="Arial"/>
                <a:cs typeface="Arial"/>
                <a:sym typeface="Arial"/>
              </a:rPr>
              <a:t> </a:t>
            </a:r>
            <a:endParaRPr dirty="0">
              <a:solidFill>
                <a:srgbClr val="079647"/>
              </a:solidFill>
              <a:latin typeface="Volkswagen Serial Heavy" panose="02000000000000000000" pitchFamily="50" charset="0"/>
            </a:endParaRPr>
          </a:p>
        </p:txBody>
      </p:sp>
      <p:sp>
        <p:nvSpPr>
          <p:cNvPr id="9" name="Google Shape;95;p15">
            <a:extLst>
              <a:ext uri="{FF2B5EF4-FFF2-40B4-BE49-F238E27FC236}">
                <a16:creationId xmlns:a16="http://schemas.microsoft.com/office/drawing/2014/main" id="{76C78417-BD76-4D81-ADB9-CC781A3AB6B4}"/>
              </a:ext>
            </a:extLst>
          </p:cNvPr>
          <p:cNvSpPr txBox="1"/>
          <p:nvPr/>
        </p:nvSpPr>
        <p:spPr>
          <a:xfrm>
            <a:off x="1482652" y="1827469"/>
            <a:ext cx="8519477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s-CO" sz="2400" b="0" i="0" u="none" strike="noStrike" cap="none" dirty="0">
                <a:solidFill>
                  <a:schemeClr val="dk1"/>
                </a:solidFill>
                <a:latin typeface="Volkswagen Serial" panose="02000000000000000000" pitchFamily="50" charset="0"/>
                <a:ea typeface="Arial"/>
                <a:cs typeface="Arial"/>
                <a:sym typeface="Arial"/>
              </a:rPr>
              <a:t>Servir de apoyo institucional al alcalde con el propósito de contribuir al </a:t>
            </a:r>
            <a:r>
              <a:rPr lang="es-CO" sz="2400" b="0" i="0" u="none" strike="noStrike" cap="none" noProof="1">
                <a:solidFill>
                  <a:schemeClr val="dk1"/>
                </a:solidFill>
                <a:latin typeface="Volkswagen Serial" panose="02000000000000000000" pitchFamily="50" charset="0"/>
                <a:ea typeface="Arial"/>
                <a:cs typeface="Arial"/>
                <a:sym typeface="Arial"/>
              </a:rPr>
              <a:t>efectivo</a:t>
            </a:r>
            <a:r>
              <a:rPr lang="es-CO" sz="2400" b="0" i="0" u="none" strike="noStrike" cap="none" dirty="0">
                <a:solidFill>
                  <a:schemeClr val="dk1"/>
                </a:solidFill>
                <a:latin typeface="Volkswagen Serial" panose="02000000000000000000" pitchFamily="50" charset="0"/>
                <a:ea typeface="Arial"/>
                <a:cs typeface="Arial"/>
                <a:sym typeface="Arial"/>
              </a:rPr>
              <a:t> manejo de los asuntos </a:t>
            </a:r>
            <a:r>
              <a:rPr lang="es-CO" sz="2400" dirty="0">
                <a:solidFill>
                  <a:schemeClr val="dk1"/>
                </a:solidFill>
                <a:latin typeface="Volkswagen Serial" panose="02000000000000000000" pitchFamily="50" charset="0"/>
              </a:rPr>
              <a:t>D</a:t>
            </a:r>
            <a:r>
              <a:rPr lang="es-CO" sz="2400" b="0" i="0" u="none" strike="noStrike" cap="none" dirty="0">
                <a:solidFill>
                  <a:schemeClr val="dk1"/>
                </a:solidFill>
                <a:latin typeface="Volkswagen Serial" panose="02000000000000000000" pitchFamily="50" charset="0"/>
                <a:ea typeface="Arial"/>
                <a:cs typeface="Arial"/>
                <a:sym typeface="Arial"/>
              </a:rPr>
              <a:t>istritales. </a:t>
            </a:r>
            <a:endParaRPr lang="es-CO" sz="2400" dirty="0">
              <a:latin typeface="Volkswagen Serial" panose="02000000000000000000" pitchFamily="50" charset="0"/>
            </a:endParaRPr>
          </a:p>
        </p:txBody>
      </p:sp>
      <p:sp>
        <p:nvSpPr>
          <p:cNvPr id="10" name="Google Shape;100;p16">
            <a:extLst>
              <a:ext uri="{FF2B5EF4-FFF2-40B4-BE49-F238E27FC236}">
                <a16:creationId xmlns:a16="http://schemas.microsoft.com/office/drawing/2014/main" id="{668D13E8-4EA2-4A1F-8280-3BDAB6B88594}"/>
              </a:ext>
            </a:extLst>
          </p:cNvPr>
          <p:cNvSpPr txBox="1">
            <a:spLocks/>
          </p:cNvSpPr>
          <p:nvPr/>
        </p:nvSpPr>
        <p:spPr>
          <a:xfrm>
            <a:off x="4906479" y="3473483"/>
            <a:ext cx="2290800" cy="8064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rgbClr val="00B05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  <a:buClr>
                <a:schemeClr val="dk1"/>
              </a:buClr>
              <a:buSzPts val="4400"/>
              <a:buFont typeface="Arial"/>
              <a:buNone/>
            </a:pPr>
            <a:r>
              <a:rPr lang="en-US" sz="4400" b="1" dirty="0">
                <a:solidFill>
                  <a:srgbClr val="079647"/>
                </a:solidFill>
                <a:latin typeface="Volkswagen Serial Heavy" panose="02000000000000000000" pitchFamily="50" charset="0"/>
                <a:ea typeface="Arial"/>
                <a:cs typeface="Arial"/>
                <a:sym typeface="Arial"/>
              </a:rPr>
              <a:t>VISIÓN</a:t>
            </a:r>
            <a:r>
              <a:rPr lang="en-US" sz="4400" b="1" dirty="0">
                <a:solidFill>
                  <a:srgbClr val="079647"/>
                </a:solidFill>
                <a:latin typeface="Volkswagen Serial Heavy" panose="02000000000000000000" pitchFamily="50" charset="0"/>
                <a:ea typeface="Bookman Old Style"/>
                <a:cs typeface="Bookman Old Style"/>
                <a:sym typeface="Bookman Old Style"/>
              </a:rPr>
              <a:t> </a:t>
            </a:r>
            <a:endParaRPr lang="en-US" dirty="0">
              <a:solidFill>
                <a:srgbClr val="079647"/>
              </a:solidFill>
              <a:latin typeface="Volkswagen Serial Heavy" panose="02000000000000000000" pitchFamily="50" charset="0"/>
            </a:endParaRPr>
          </a:p>
        </p:txBody>
      </p:sp>
      <p:sp>
        <p:nvSpPr>
          <p:cNvPr id="11" name="Google Shape;101;p16">
            <a:extLst>
              <a:ext uri="{FF2B5EF4-FFF2-40B4-BE49-F238E27FC236}">
                <a16:creationId xmlns:a16="http://schemas.microsoft.com/office/drawing/2014/main" id="{F0C345FA-8AAF-46F9-A407-DB06904A317A}"/>
              </a:ext>
            </a:extLst>
          </p:cNvPr>
          <p:cNvSpPr txBox="1"/>
          <p:nvPr/>
        </p:nvSpPr>
        <p:spPr>
          <a:xfrm>
            <a:off x="1482652" y="4286490"/>
            <a:ext cx="9690000" cy="2677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s-CO" sz="2400" b="0" i="0" u="none" strike="noStrike" cap="none" dirty="0">
                <a:solidFill>
                  <a:schemeClr val="dk1"/>
                </a:solidFill>
                <a:latin typeface="Volkswagen Serial" panose="02000000000000000000" pitchFamily="50" charset="0"/>
                <a:ea typeface="Calibri"/>
                <a:cs typeface="Calibri"/>
                <a:sym typeface="Calibri"/>
              </a:rPr>
              <a:t>Consolidarse como una secretaria de apoyo del Alcalde en la transversalización, coordinación y cumplimiento de los objetivos institucionales en conjunto con el equipo de Gobierno.</a:t>
            </a:r>
            <a:endParaRPr lang="es-CO" sz="2400" dirty="0">
              <a:latin typeface="Volkswagen Serial" panose="02000000000000000000" pitchFamily="50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s-CO" sz="2400" b="0" i="0" u="none" strike="noStrike" cap="none" dirty="0">
                <a:solidFill>
                  <a:schemeClr val="dk1"/>
                </a:solidFill>
                <a:latin typeface="Volkswagen Serial" panose="02000000000000000000" pitchFamily="50" charset="0"/>
                <a:ea typeface="Calibri"/>
                <a:cs typeface="Calibri"/>
                <a:sym typeface="Calibri"/>
              </a:rPr>
              <a:t> </a:t>
            </a:r>
            <a:endParaRPr lang="es-CO" sz="2400" dirty="0">
              <a:latin typeface="Volkswagen Serial" panose="02000000000000000000" pitchFamily="50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s-CO" sz="2400" b="0" i="0" u="none" strike="noStrike" cap="none" dirty="0">
                <a:solidFill>
                  <a:schemeClr val="dk1"/>
                </a:solidFill>
                <a:latin typeface="Volkswagen Serial" panose="02000000000000000000" pitchFamily="50" charset="0"/>
                <a:ea typeface="Calibri"/>
                <a:cs typeface="Calibri"/>
                <a:sym typeface="Calibri"/>
              </a:rPr>
              <a:t> </a:t>
            </a:r>
            <a:endParaRPr lang="es-CO" sz="2400" dirty="0">
              <a:latin typeface="Volkswagen Serial" panose="02000000000000000000" pitchFamily="50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s-CO" sz="2400" b="0" i="0" u="none" strike="noStrike" cap="none" dirty="0">
                <a:solidFill>
                  <a:schemeClr val="dk1"/>
                </a:solidFill>
                <a:latin typeface="Volkswagen Serial" panose="02000000000000000000" pitchFamily="50" charset="0"/>
                <a:ea typeface="Calibri"/>
                <a:cs typeface="Calibri"/>
                <a:sym typeface="Calibri"/>
              </a:rPr>
              <a:t> </a:t>
            </a:r>
            <a:endParaRPr lang="es-CO" sz="2400" dirty="0">
              <a:latin typeface="Volkswagen Serial" panose="02000000000000000000" pitchFamily="50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s-CO" sz="2400" b="0" i="0" u="none" dirty="0">
              <a:solidFill>
                <a:schemeClr val="dk1"/>
              </a:solidFill>
              <a:latin typeface="Volkswagen Serial" panose="02000000000000000000" pitchFamily="50" charset="0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37284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94;p15">
            <a:extLst>
              <a:ext uri="{FF2B5EF4-FFF2-40B4-BE49-F238E27FC236}">
                <a16:creationId xmlns:a16="http://schemas.microsoft.com/office/drawing/2014/main" id="{7C5603FC-BC30-4C4C-83B2-0D97DB8D2D7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727158" y="677580"/>
            <a:ext cx="7138737" cy="80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s-CO" sz="4400" b="1" i="0" u="none" dirty="0">
                <a:solidFill>
                  <a:srgbClr val="079647"/>
                </a:solidFill>
                <a:latin typeface="Volkswagen Serial Heavy" panose="02000000000000000000" pitchFamily="50" charset="0"/>
                <a:ea typeface="Arial"/>
                <a:cs typeface="Arial"/>
                <a:sym typeface="Arial"/>
              </a:rPr>
              <a:t>Objetivos:</a:t>
            </a:r>
            <a:endParaRPr lang="es-CO" dirty="0">
              <a:solidFill>
                <a:srgbClr val="079647"/>
              </a:solidFill>
              <a:latin typeface="Volkswagen Serial Heavy" panose="02000000000000000000" pitchFamily="50" charset="0"/>
            </a:endParaRPr>
          </a:p>
        </p:txBody>
      </p:sp>
      <p:sp>
        <p:nvSpPr>
          <p:cNvPr id="6" name="Google Shape;112;p18">
            <a:extLst>
              <a:ext uri="{FF2B5EF4-FFF2-40B4-BE49-F238E27FC236}">
                <a16:creationId xmlns:a16="http://schemas.microsoft.com/office/drawing/2014/main" id="{0ADF97D3-119E-4A5C-9091-F1BDB3E588F4}"/>
              </a:ext>
            </a:extLst>
          </p:cNvPr>
          <p:cNvSpPr txBox="1"/>
          <p:nvPr/>
        </p:nvSpPr>
        <p:spPr>
          <a:xfrm>
            <a:off x="449179" y="1541523"/>
            <a:ext cx="10991410" cy="50098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9647"/>
              </a:buClr>
              <a:buSzPts val="2000"/>
              <a:buFont typeface="Arial" panose="020B0604020202020204" pitchFamily="34" charset="0"/>
              <a:buChar char="•"/>
            </a:pPr>
            <a:r>
              <a:rPr lang="es-CO" sz="2200" b="0" i="0" u="none" dirty="0">
                <a:solidFill>
                  <a:schemeClr val="dk1"/>
                </a:solidFill>
                <a:latin typeface="Volkswagen Serial" panose="02000000000000000000" pitchFamily="50" charset="0"/>
                <a:ea typeface="Calibri"/>
                <a:cs typeface="Calibri"/>
                <a:sym typeface="Calibri"/>
              </a:rPr>
              <a:t>Dirigir, coordinar y controlar las relaciones y actividades interinstitucionales entre el despacho del alcalde, corporaciones, instituciones, personas y demás entidades, teniendo como meta Direccionar al 100% las solicitudes realizadas  por la comunidad a las dependencias correspondientes. Coordinando permanentemente con las dependencias para trabajar transversalmente en la ejecución de actividades institucionales.</a:t>
            </a:r>
            <a:endParaRPr lang="es-CO" sz="2200" dirty="0">
              <a:latin typeface="Volkswagen Serial" panose="02000000000000000000" pitchFamily="50" charset="0"/>
              <a:sym typeface="Calibri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9647"/>
              </a:buClr>
              <a:buSzPts val="2000"/>
              <a:buFont typeface="Arial" panose="020B0604020202020204" pitchFamily="34" charset="0"/>
              <a:buChar char="•"/>
            </a:pPr>
            <a:endParaRPr lang="es-CO" sz="2200" b="0" i="0" u="none" dirty="0">
              <a:solidFill>
                <a:schemeClr val="dk1"/>
              </a:solidFill>
              <a:latin typeface="Volkswagen Serial" panose="02000000000000000000" pitchFamily="50" charset="0"/>
              <a:ea typeface="Calibri"/>
              <a:cs typeface="Calibri"/>
              <a:sym typeface="Calibri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9647"/>
              </a:buClr>
              <a:buSzPts val="2000"/>
              <a:buFont typeface="Arial" panose="020B0604020202020204" pitchFamily="34" charset="0"/>
              <a:buChar char="•"/>
            </a:pPr>
            <a:r>
              <a:rPr lang="es-CO" sz="2200" b="0" i="0" u="none" dirty="0">
                <a:solidFill>
                  <a:schemeClr val="dk1"/>
                </a:solidFill>
                <a:latin typeface="Volkswagen Serial" panose="02000000000000000000" pitchFamily="50" charset="0"/>
                <a:ea typeface="Calibri"/>
                <a:cs typeface="Calibri"/>
                <a:sym typeface="Calibri"/>
              </a:rPr>
              <a:t>Identificar las necesidades de la ciudadanía y brindar  apoyo por parte de la secretaria. </a:t>
            </a:r>
            <a:r>
              <a:rPr lang="es-CO" sz="2200" dirty="0">
                <a:solidFill>
                  <a:schemeClr val="dk1"/>
                </a:solidFill>
                <a:latin typeface="Volkswagen Serial" panose="02000000000000000000" pitchFamily="50" charset="0"/>
                <a:ea typeface="Calibri"/>
                <a:cs typeface="Calibri"/>
                <a:sym typeface="Calibri"/>
              </a:rPr>
              <a:t>Estableciendo</a:t>
            </a:r>
            <a:r>
              <a:rPr lang="es-CO" sz="2200" b="0" i="0" u="none" dirty="0">
                <a:solidFill>
                  <a:schemeClr val="dk1"/>
                </a:solidFill>
                <a:latin typeface="Volkswagen Serial" panose="02000000000000000000" pitchFamily="50" charset="0"/>
                <a:ea typeface="Calibri"/>
                <a:cs typeface="Calibri"/>
                <a:sym typeface="Calibri"/>
              </a:rPr>
              <a:t> como meta, atender  a los ciudadanos que lleguen a la Secretaria Privada. </a:t>
            </a: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9647"/>
              </a:buClr>
              <a:buSzPts val="2000"/>
              <a:buFont typeface="Arial" panose="020B0604020202020204" pitchFamily="34" charset="0"/>
              <a:buChar char="•"/>
            </a:pPr>
            <a:endParaRPr lang="es-CO" sz="2200" dirty="0">
              <a:solidFill>
                <a:schemeClr val="dk1"/>
              </a:solidFill>
              <a:latin typeface="Volkswagen Serial" panose="02000000000000000000" pitchFamily="50" charset="0"/>
              <a:ea typeface="Calibri"/>
              <a:cs typeface="Calibri"/>
              <a:sym typeface="Calibri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9647"/>
              </a:buClr>
              <a:buSzPts val="2000"/>
              <a:buFont typeface="Arial" panose="020B0604020202020204" pitchFamily="34" charset="0"/>
              <a:buChar char="•"/>
            </a:pPr>
            <a:r>
              <a:rPr lang="es-CO" sz="2200" dirty="0">
                <a:solidFill>
                  <a:schemeClr val="dk1"/>
                </a:solidFill>
                <a:latin typeface="Volkswagen Serial" panose="02000000000000000000" pitchFamily="50" charset="0"/>
                <a:ea typeface="Calibri"/>
                <a:cs typeface="Calibri"/>
                <a:sym typeface="Calibri"/>
              </a:rPr>
              <a:t>Recepcionar</a:t>
            </a:r>
            <a:r>
              <a:rPr lang="es-CO" sz="2200" b="0" i="0" u="none" dirty="0">
                <a:solidFill>
                  <a:schemeClr val="dk1"/>
                </a:solidFill>
                <a:latin typeface="Volkswagen Serial" panose="02000000000000000000" pitchFamily="50" charset="0"/>
                <a:ea typeface="Calibri"/>
                <a:cs typeface="Calibri"/>
                <a:sym typeface="Calibri"/>
              </a:rPr>
              <a:t> las solicitudes efectuadas al despacho, vía electrónica o </a:t>
            </a:r>
            <a:r>
              <a:rPr lang="es-CO" sz="2200" dirty="0">
                <a:solidFill>
                  <a:schemeClr val="dk1"/>
                </a:solidFill>
                <a:latin typeface="Volkswagen Serial" panose="02000000000000000000" pitchFamily="50" charset="0"/>
                <a:ea typeface="Calibri"/>
                <a:cs typeface="Calibri"/>
                <a:sym typeface="Calibri"/>
              </a:rPr>
              <a:t>recepcionadas por ventanilla única</a:t>
            </a:r>
            <a:r>
              <a:rPr lang="es-CO" sz="2200" b="0" i="0" u="none" dirty="0">
                <a:solidFill>
                  <a:schemeClr val="dk1"/>
                </a:solidFill>
                <a:latin typeface="Volkswagen Serial" panose="02000000000000000000" pitchFamily="50" charset="0"/>
                <a:ea typeface="Calibri"/>
                <a:cs typeface="Calibri"/>
                <a:sym typeface="Calibri"/>
              </a:rPr>
              <a:t>, direccionándolas a las diferentes  dependencias responsables</a:t>
            </a:r>
            <a:r>
              <a:rPr lang="es-CO" sz="2200" dirty="0">
                <a:solidFill>
                  <a:schemeClr val="dk1"/>
                </a:solidFill>
                <a:latin typeface="Volkswagen Serial" panose="02000000000000000000" pitchFamily="50" charset="0"/>
                <a:ea typeface="Calibri"/>
                <a:cs typeface="Calibri"/>
                <a:sym typeface="Calibri"/>
              </a:rPr>
              <a:t>.</a:t>
            </a:r>
            <a:endParaRPr lang="es-CO" sz="4400" b="0" i="0" u="none" dirty="0">
              <a:solidFill>
                <a:schemeClr val="dk1"/>
              </a:solidFill>
              <a:latin typeface="Volkswagen Serial" panose="02000000000000000000" pitchFamily="50" charset="0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s-CO" sz="4400" b="0" i="0" u="none" dirty="0">
              <a:solidFill>
                <a:schemeClr val="dk1"/>
              </a:solidFill>
              <a:latin typeface="Volkswagen Serial" panose="02000000000000000000" pitchFamily="50" charset="0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27779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94;p15">
            <a:extLst>
              <a:ext uri="{FF2B5EF4-FFF2-40B4-BE49-F238E27FC236}">
                <a16:creationId xmlns:a16="http://schemas.microsoft.com/office/drawing/2014/main" id="{3D95E8D6-2E2C-4ADF-8665-5E68A645256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727158" y="677580"/>
            <a:ext cx="7138737" cy="80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s-CO" sz="4400" b="1" i="0" u="none" dirty="0">
                <a:solidFill>
                  <a:srgbClr val="079647"/>
                </a:solidFill>
                <a:latin typeface="Volkswagen Serial Heavy" panose="02000000000000000000" pitchFamily="50" charset="0"/>
                <a:ea typeface="Arial"/>
                <a:cs typeface="Arial"/>
                <a:sym typeface="Arial"/>
              </a:rPr>
              <a:t>Secretaría Privada</a:t>
            </a:r>
            <a:r>
              <a:rPr lang="es-CO" sz="4400" b="0" i="0" u="none" dirty="0">
                <a:solidFill>
                  <a:srgbClr val="079647"/>
                </a:solidFill>
                <a:latin typeface="Volkswagen Serial Heavy" panose="02000000000000000000" pitchFamily="50" charset="0"/>
                <a:ea typeface="Arial"/>
                <a:cs typeface="Arial"/>
                <a:sym typeface="Arial"/>
              </a:rPr>
              <a:t> </a:t>
            </a:r>
            <a:endParaRPr lang="es-CO" dirty="0">
              <a:solidFill>
                <a:srgbClr val="079647"/>
              </a:solidFill>
              <a:latin typeface="Volkswagen Serial Heavy" panose="02000000000000000000" pitchFamily="50" charset="0"/>
            </a:endParaRPr>
          </a:p>
        </p:txBody>
      </p:sp>
      <p:sp>
        <p:nvSpPr>
          <p:cNvPr id="9" name="Google Shape;95;p15">
            <a:extLst>
              <a:ext uri="{FF2B5EF4-FFF2-40B4-BE49-F238E27FC236}">
                <a16:creationId xmlns:a16="http://schemas.microsoft.com/office/drawing/2014/main" id="{76C78417-BD76-4D81-ADB9-CC781A3AB6B4}"/>
              </a:ext>
            </a:extLst>
          </p:cNvPr>
          <p:cNvSpPr txBox="1"/>
          <p:nvPr/>
        </p:nvSpPr>
        <p:spPr>
          <a:xfrm>
            <a:off x="753979" y="1638799"/>
            <a:ext cx="10716126" cy="4293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es-CO" sz="2100" b="0" i="0" u="none" dirty="0">
                <a:solidFill>
                  <a:schemeClr val="dk1"/>
                </a:solidFill>
                <a:latin typeface="Volkswagen Serial" panose="02000000000000000000" pitchFamily="50" charset="0"/>
                <a:ea typeface="Calibri"/>
                <a:cs typeface="Calibri"/>
                <a:sym typeface="Calibri"/>
              </a:rPr>
              <a:t>La secretaria Privada busca fortalecer y hacer visible el desempeño Institucional del  Distrito de Barranquilla.</a:t>
            </a:r>
            <a:endParaRPr lang="es-CO" sz="2100" dirty="0">
              <a:latin typeface="Volkswagen Serial" panose="02000000000000000000" pitchFamily="50" charset="0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lang="es-CO" sz="2100" b="0" i="0" u="none" dirty="0">
              <a:solidFill>
                <a:schemeClr val="dk1"/>
              </a:solidFill>
              <a:latin typeface="Volkswagen Serial" panose="02000000000000000000" pitchFamily="50" charset="0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es-CO" sz="2100" b="0" i="0" u="none" dirty="0">
                <a:solidFill>
                  <a:schemeClr val="dk1"/>
                </a:solidFill>
                <a:latin typeface="Volkswagen Serial" panose="02000000000000000000" pitchFamily="50" charset="0"/>
                <a:ea typeface="Calibri"/>
                <a:cs typeface="Calibri"/>
                <a:sym typeface="Calibri"/>
              </a:rPr>
              <a:t>Desde  Diciembre 20 de 2016   la Secretaria Privada  fue creada  mediante Decreto Acordal No. </a:t>
            </a:r>
            <a:r>
              <a:rPr lang="es-CO" sz="2100" dirty="0">
                <a:solidFill>
                  <a:schemeClr val="dk1"/>
                </a:solidFill>
                <a:latin typeface="Volkswagen Serial" panose="02000000000000000000" pitchFamily="50" charset="0"/>
                <a:ea typeface="Calibri"/>
                <a:cs typeface="Calibri"/>
                <a:sym typeface="Calibri"/>
              </a:rPr>
              <a:t>0941</a:t>
            </a:r>
            <a:r>
              <a:rPr lang="es-CO" sz="2100" b="0" i="0" u="none" dirty="0">
                <a:solidFill>
                  <a:schemeClr val="dk1"/>
                </a:solidFill>
                <a:latin typeface="Volkswagen Serial" panose="02000000000000000000" pitchFamily="50" charset="0"/>
                <a:ea typeface="Calibri"/>
                <a:cs typeface="Calibri"/>
                <a:sym typeface="Calibri"/>
              </a:rPr>
              <a:t> del 2016, mediante el cual se adopta la estructura orgánica de la administración central de la </a:t>
            </a:r>
            <a:r>
              <a:rPr lang="es-CO" sz="2100" dirty="0">
                <a:solidFill>
                  <a:schemeClr val="dk1"/>
                </a:solidFill>
                <a:latin typeface="Volkswagen Serial" panose="02000000000000000000" pitchFamily="50" charset="0"/>
                <a:ea typeface="Calibri"/>
                <a:cs typeface="Calibri"/>
                <a:sym typeface="Calibri"/>
              </a:rPr>
              <a:t>Alcaldía</a:t>
            </a:r>
            <a:r>
              <a:rPr lang="es-CO" sz="2100" b="0" i="0" u="none" dirty="0">
                <a:solidFill>
                  <a:schemeClr val="dk1"/>
                </a:solidFill>
                <a:latin typeface="Volkswagen Serial" panose="02000000000000000000" pitchFamily="50" charset="0"/>
                <a:ea typeface="Calibri"/>
                <a:cs typeface="Calibri"/>
                <a:sym typeface="Calibri"/>
              </a:rPr>
              <a:t> Distrito Especial Industrial y Portuario de Barranquilla, donde se ha adelantado un seguimiento al desempeño institucional y a la percepción ciudadana sobre la atención al ciudadano en especial a las Quejas, Peticiones, </a:t>
            </a:r>
            <a:r>
              <a:rPr lang="es-CO" sz="2100" dirty="0">
                <a:solidFill>
                  <a:schemeClr val="dk1"/>
                </a:solidFill>
                <a:latin typeface="Volkswagen Serial" panose="02000000000000000000" pitchFamily="50" charset="0"/>
                <a:ea typeface="Calibri"/>
                <a:cs typeface="Calibri"/>
                <a:sym typeface="Calibri"/>
              </a:rPr>
              <a:t>R</a:t>
            </a:r>
            <a:r>
              <a:rPr lang="es-CO" sz="2100" b="0" i="0" u="none" dirty="0">
                <a:solidFill>
                  <a:schemeClr val="dk1"/>
                </a:solidFill>
                <a:latin typeface="Volkswagen Serial" panose="02000000000000000000" pitchFamily="50" charset="0"/>
                <a:ea typeface="Calibri"/>
                <a:cs typeface="Calibri"/>
                <a:sym typeface="Calibri"/>
              </a:rPr>
              <a:t>eclamos, Solicitudes y Denuncias.</a:t>
            </a:r>
            <a:endParaRPr lang="es-CO" sz="2100" dirty="0">
              <a:latin typeface="Volkswagen Serial" panose="02000000000000000000" pitchFamily="50" charset="0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es-CO" sz="2100" b="0" i="0" u="none" dirty="0">
                <a:solidFill>
                  <a:schemeClr val="dk1"/>
                </a:solidFill>
                <a:latin typeface="Volkswagen Serial" panose="02000000000000000000" pitchFamily="50" charset="0"/>
                <a:ea typeface="Calibri"/>
                <a:cs typeface="Calibri"/>
                <a:sym typeface="Calibri"/>
              </a:rPr>
              <a:t> </a:t>
            </a:r>
            <a:endParaRPr lang="es-CO" sz="2100" dirty="0">
              <a:latin typeface="Volkswagen Serial" panose="02000000000000000000" pitchFamily="50" charset="0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es-CO" sz="2100" b="0" i="0" u="none" dirty="0">
                <a:solidFill>
                  <a:schemeClr val="dk1"/>
                </a:solidFill>
                <a:latin typeface="Volkswagen Serial" panose="02000000000000000000" pitchFamily="50" charset="0"/>
                <a:ea typeface="Calibri"/>
                <a:cs typeface="Calibri"/>
                <a:sym typeface="Calibri"/>
              </a:rPr>
              <a:t>A partir de un marco metodológico y varios instrumentos de levantamiento de información se produce información calificada de manera periódica, para que la ciudadanía  tenga elementos de comunicación,  la recepción  y respuestas a sus solicitudes.</a:t>
            </a:r>
            <a:endParaRPr lang="es-CO" sz="2100" dirty="0">
              <a:latin typeface="Volkswagen Serial" panose="020000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1803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94;p15">
            <a:extLst>
              <a:ext uri="{FF2B5EF4-FFF2-40B4-BE49-F238E27FC236}">
                <a16:creationId xmlns:a16="http://schemas.microsoft.com/office/drawing/2014/main" id="{3D95E8D6-2E2C-4ADF-8665-5E68A645256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727158" y="677580"/>
            <a:ext cx="7138737" cy="80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s-CO" sz="4400" b="1" i="0" u="none" dirty="0">
                <a:solidFill>
                  <a:srgbClr val="079647"/>
                </a:solidFill>
                <a:latin typeface="Volkswagen Serial Heavy" panose="02000000000000000000" pitchFamily="50" charset="0"/>
                <a:ea typeface="Arial"/>
                <a:cs typeface="Arial"/>
                <a:sym typeface="Arial"/>
              </a:rPr>
              <a:t>Secretaría Privada</a:t>
            </a:r>
            <a:r>
              <a:rPr lang="es-CO" sz="4400" b="0" i="0" u="none" dirty="0">
                <a:solidFill>
                  <a:srgbClr val="079647"/>
                </a:solidFill>
                <a:latin typeface="Volkswagen Serial Heavy" panose="02000000000000000000" pitchFamily="50" charset="0"/>
                <a:ea typeface="Arial"/>
                <a:cs typeface="Arial"/>
                <a:sym typeface="Arial"/>
              </a:rPr>
              <a:t> </a:t>
            </a:r>
            <a:br>
              <a:rPr lang="es-CO" sz="4400" b="0" i="0" u="none" dirty="0">
                <a:solidFill>
                  <a:srgbClr val="079647"/>
                </a:solidFill>
                <a:latin typeface="Volkswagen Serial Heavy" panose="02000000000000000000" pitchFamily="50" charset="0"/>
                <a:ea typeface="Arial"/>
                <a:cs typeface="Arial"/>
                <a:sym typeface="Arial"/>
              </a:rPr>
            </a:br>
            <a:endParaRPr lang="es-CO" dirty="0">
              <a:solidFill>
                <a:srgbClr val="079647"/>
              </a:solidFill>
              <a:latin typeface="Volkswagen Serial Heavy" panose="02000000000000000000" pitchFamily="50" charset="0"/>
            </a:endParaRPr>
          </a:p>
        </p:txBody>
      </p:sp>
      <p:sp>
        <p:nvSpPr>
          <p:cNvPr id="9" name="Google Shape;95;p15">
            <a:extLst>
              <a:ext uri="{FF2B5EF4-FFF2-40B4-BE49-F238E27FC236}">
                <a16:creationId xmlns:a16="http://schemas.microsoft.com/office/drawing/2014/main" id="{76C78417-BD76-4D81-ADB9-CC781A3AB6B4}"/>
              </a:ext>
            </a:extLst>
          </p:cNvPr>
          <p:cNvSpPr txBox="1"/>
          <p:nvPr/>
        </p:nvSpPr>
        <p:spPr>
          <a:xfrm>
            <a:off x="1139483" y="1322363"/>
            <a:ext cx="10002129" cy="4770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just">
              <a:buClr>
                <a:schemeClr val="dk1"/>
              </a:buClr>
              <a:buSzPts val="2000"/>
            </a:pPr>
            <a:r>
              <a:rPr lang="es-CO" sz="1900" b="0" i="0" u="none" dirty="0">
                <a:solidFill>
                  <a:schemeClr val="dk1"/>
                </a:solidFill>
                <a:latin typeface="Volkswagen Serial" panose="02000000000000000000" pitchFamily="50" charset="0"/>
                <a:ea typeface="Calibri"/>
                <a:cs typeface="Calibri"/>
                <a:sym typeface="Calibri"/>
              </a:rPr>
              <a:t>La</a:t>
            </a:r>
            <a:r>
              <a:rPr lang="es-CO" sz="1900" dirty="0">
                <a:solidFill>
                  <a:schemeClr val="dk1"/>
                </a:solidFill>
                <a:latin typeface="Volkswagen Serial" panose="02000000000000000000" pitchFamily="50" charset="0"/>
                <a:ea typeface="Calibri"/>
                <a:cs typeface="Calibri"/>
                <a:sym typeface="Calibri"/>
              </a:rPr>
              <a:t> </a:t>
            </a:r>
            <a:r>
              <a:rPr lang="es-CO" sz="1900" b="0" i="0" u="none" dirty="0">
                <a:solidFill>
                  <a:schemeClr val="dk1"/>
                </a:solidFill>
                <a:latin typeface="Volkswagen Serial" panose="02000000000000000000" pitchFamily="50" charset="0"/>
                <a:ea typeface="Calibri"/>
                <a:cs typeface="Calibri"/>
                <a:sym typeface="Calibri"/>
              </a:rPr>
              <a:t> Secretaria Privada</a:t>
            </a:r>
            <a:r>
              <a:rPr lang="es-CO" sz="1900" dirty="0">
                <a:solidFill>
                  <a:schemeClr val="dk1"/>
                </a:solidFill>
                <a:latin typeface="Volkswagen Serial" panose="02000000000000000000" pitchFamily="50" charset="0"/>
                <a:ea typeface="Calibri"/>
                <a:cs typeface="Calibri"/>
                <a:sym typeface="Calibri"/>
              </a:rPr>
              <a:t> </a:t>
            </a:r>
            <a:r>
              <a:rPr lang="es-CO" sz="1900" b="0" i="0" u="none" dirty="0">
                <a:solidFill>
                  <a:schemeClr val="dk1"/>
                </a:solidFill>
                <a:latin typeface="Volkswagen Serial" panose="02000000000000000000" pitchFamily="50" charset="0"/>
                <a:ea typeface="Calibri"/>
                <a:cs typeface="Calibri"/>
                <a:sym typeface="Calibri"/>
              </a:rPr>
              <a:t>liderada por</a:t>
            </a:r>
            <a:r>
              <a:rPr lang="es-CO" sz="1900" dirty="0">
                <a:solidFill>
                  <a:schemeClr val="dk1"/>
                </a:solidFill>
                <a:latin typeface="Volkswagen Serial" panose="02000000000000000000" pitchFamily="50" charset="0"/>
                <a:ea typeface="Calibri"/>
                <a:cs typeface="Calibri"/>
                <a:sym typeface="Calibri"/>
              </a:rPr>
              <a:t> la </a:t>
            </a:r>
            <a:r>
              <a:rPr lang="es-CO" sz="1900" i="0" u="none" dirty="0">
                <a:solidFill>
                  <a:schemeClr val="dk1"/>
                </a:solidFill>
                <a:latin typeface="Volkswagen Serial" panose="02000000000000000000" pitchFamily="50" charset="0"/>
                <a:ea typeface="Calibri"/>
                <a:cs typeface="Calibri"/>
                <a:sym typeface="Calibri"/>
              </a:rPr>
              <a:t>Dr. JULIANA SOLANO</a:t>
            </a:r>
            <a:r>
              <a:rPr lang="es-CO" sz="1900" b="0" i="0" u="none" dirty="0">
                <a:solidFill>
                  <a:schemeClr val="dk1"/>
                </a:solidFill>
                <a:latin typeface="Volkswagen Serial" panose="02000000000000000000" pitchFamily="50" charset="0"/>
                <a:ea typeface="Calibri"/>
                <a:cs typeface="Calibri"/>
                <a:sym typeface="Calibri"/>
              </a:rPr>
              <a:t>, quien asumió este cargo a partir de enero del año</a:t>
            </a:r>
            <a:r>
              <a:rPr lang="es-CO" sz="1900" dirty="0">
                <a:solidFill>
                  <a:schemeClr val="dk1"/>
                </a:solidFill>
                <a:latin typeface="Volkswagen Serial" panose="02000000000000000000" pitchFamily="50" charset="0"/>
                <a:ea typeface="Calibri"/>
                <a:cs typeface="Calibri"/>
                <a:sym typeface="Calibri"/>
              </a:rPr>
              <a:t> </a:t>
            </a:r>
            <a:r>
              <a:rPr lang="es-CO" sz="1900" b="0" i="0" u="none" dirty="0">
                <a:solidFill>
                  <a:schemeClr val="dk1"/>
                </a:solidFill>
                <a:latin typeface="Volkswagen Serial" panose="02000000000000000000" pitchFamily="50" charset="0"/>
                <a:ea typeface="Calibri"/>
                <a:cs typeface="Calibri"/>
                <a:sym typeface="Calibri"/>
              </a:rPr>
              <a:t>2021 </a:t>
            </a:r>
            <a:r>
              <a:rPr lang="es-CO" sz="1900" dirty="0">
                <a:solidFill>
                  <a:schemeClr val="dk1"/>
                </a:solidFill>
                <a:latin typeface="Volkswagen Serial" panose="02000000000000000000" pitchFamily="50" charset="0"/>
                <a:ea typeface="Calibri"/>
                <a:cs typeface="Calibri"/>
                <a:sym typeface="Calibri"/>
              </a:rPr>
              <a:t>, con el reto de acompañar y asesorar al Alcalde del Distrito de Barranquilla,  para desarrollar y ejecutar de manera optima las competencias institucionales, misión y políticas Distritales. </a:t>
            </a:r>
            <a:endParaRPr lang="es-CO" sz="1900" b="0" i="0" u="none" dirty="0">
              <a:solidFill>
                <a:schemeClr val="dk1"/>
              </a:solidFill>
              <a:latin typeface="Volkswagen Serial" panose="02000000000000000000" pitchFamily="50" charset="0"/>
              <a:ea typeface="Calibri"/>
              <a:cs typeface="Calibri"/>
              <a:sym typeface="Calibri"/>
            </a:endParaRPr>
          </a:p>
          <a:p>
            <a:pPr algn="just">
              <a:buClr>
                <a:schemeClr val="dk1"/>
              </a:buClr>
              <a:buSzPts val="2000"/>
            </a:pPr>
            <a:endParaRPr lang="es-CO" sz="1900" dirty="0">
              <a:solidFill>
                <a:schemeClr val="dk1"/>
              </a:solidFill>
              <a:latin typeface="Volkswagen Serial" panose="02000000000000000000" pitchFamily="50" charset="0"/>
              <a:ea typeface="Calibri"/>
              <a:cs typeface="Calibri"/>
              <a:sym typeface="Calibri"/>
            </a:endParaRPr>
          </a:p>
          <a:p>
            <a:pPr algn="just">
              <a:buClr>
                <a:schemeClr val="dk1"/>
              </a:buClr>
              <a:buSzPts val="2000"/>
            </a:pPr>
            <a:r>
              <a:rPr lang="es-CO" sz="1900" b="0" i="0" u="none" dirty="0">
                <a:solidFill>
                  <a:schemeClr val="dk1"/>
                </a:solidFill>
                <a:latin typeface="Volkswagen Serial" panose="02000000000000000000" pitchFamily="50" charset="0"/>
                <a:ea typeface="Calibri"/>
                <a:cs typeface="Calibri"/>
                <a:sym typeface="Calibri"/>
              </a:rPr>
              <a:t>Pese a los retos institucionales en especial el</a:t>
            </a:r>
            <a:r>
              <a:rPr lang="es-CO" sz="1900" dirty="0">
                <a:solidFill>
                  <a:schemeClr val="dk1"/>
                </a:solidFill>
                <a:latin typeface="Volkswagen Serial" panose="02000000000000000000" pitchFamily="50" charset="0"/>
                <a:ea typeface="Calibri"/>
                <a:cs typeface="Calibri"/>
                <a:sym typeface="Calibri"/>
              </a:rPr>
              <a:t> </a:t>
            </a:r>
            <a:r>
              <a:rPr lang="es-CO" sz="1900" b="0" i="0" u="none" dirty="0">
                <a:solidFill>
                  <a:schemeClr val="dk1"/>
                </a:solidFill>
                <a:latin typeface="Volkswagen Serial" panose="02000000000000000000" pitchFamily="50" charset="0"/>
                <a:ea typeface="Calibri"/>
                <a:cs typeface="Calibri"/>
                <a:sym typeface="Calibri"/>
              </a:rPr>
              <a:t>de afrontar una</a:t>
            </a:r>
            <a:r>
              <a:rPr lang="es-CO" sz="1900" dirty="0">
                <a:solidFill>
                  <a:schemeClr val="dk1"/>
                </a:solidFill>
                <a:latin typeface="Volkswagen Serial" panose="02000000000000000000" pitchFamily="50" charset="0"/>
                <a:ea typeface="Calibri"/>
                <a:cs typeface="Calibri"/>
                <a:sym typeface="Calibri"/>
              </a:rPr>
              <a:t> p</a:t>
            </a:r>
            <a:r>
              <a:rPr lang="es-CO" sz="1900" b="0" i="0" u="none" dirty="0">
                <a:solidFill>
                  <a:schemeClr val="dk1"/>
                </a:solidFill>
                <a:latin typeface="Volkswagen Serial" panose="02000000000000000000" pitchFamily="50" charset="0"/>
                <a:ea typeface="Calibri"/>
                <a:cs typeface="Calibri"/>
                <a:sym typeface="Calibri"/>
              </a:rPr>
              <a:t>andemia que </a:t>
            </a:r>
            <a:r>
              <a:rPr lang="es-CO" sz="1900" dirty="0">
                <a:solidFill>
                  <a:schemeClr val="dk1"/>
                </a:solidFill>
                <a:latin typeface="Volkswagen Serial" panose="02000000000000000000" pitchFamily="50" charset="0"/>
                <a:ea typeface="Calibri"/>
                <a:cs typeface="Calibri"/>
                <a:sym typeface="Calibri"/>
              </a:rPr>
              <a:t>aun afecta y aqueja </a:t>
            </a:r>
            <a:r>
              <a:rPr lang="es-CO" sz="1900" b="0" i="0" u="none" dirty="0">
                <a:solidFill>
                  <a:schemeClr val="dk1"/>
                </a:solidFill>
                <a:latin typeface="Volkswagen Serial" panose="02000000000000000000" pitchFamily="50" charset="0"/>
                <a:ea typeface="Calibri"/>
                <a:cs typeface="Calibri"/>
                <a:sym typeface="Calibri"/>
              </a:rPr>
              <a:t>al mundo</a:t>
            </a:r>
            <a:r>
              <a:rPr lang="es-CO" sz="1900" dirty="0">
                <a:solidFill>
                  <a:schemeClr val="dk1"/>
                </a:solidFill>
                <a:latin typeface="Volkswagen Serial" panose="02000000000000000000" pitchFamily="50" charset="0"/>
                <a:ea typeface="Calibri"/>
                <a:cs typeface="Calibri"/>
                <a:sym typeface="Calibri"/>
              </a:rPr>
              <a:t> entero, al c</a:t>
            </a:r>
            <a:r>
              <a:rPr lang="es-CO" sz="1900" b="0" i="0" u="none" dirty="0">
                <a:solidFill>
                  <a:schemeClr val="dk1"/>
                </a:solidFill>
                <a:latin typeface="Volkswagen Serial" panose="02000000000000000000" pitchFamily="50" charset="0"/>
                <a:ea typeface="Calibri"/>
                <a:cs typeface="Calibri"/>
                <a:sym typeface="Calibri"/>
              </a:rPr>
              <a:t>ontinente </a:t>
            </a:r>
            <a:r>
              <a:rPr lang="es-CO" sz="1900" dirty="0">
                <a:solidFill>
                  <a:schemeClr val="dk1"/>
                </a:solidFill>
                <a:latin typeface="Volkswagen Serial" panose="02000000000000000000" pitchFamily="50" charset="0"/>
                <a:ea typeface="Calibri"/>
                <a:cs typeface="Calibri"/>
                <a:sym typeface="Calibri"/>
              </a:rPr>
              <a:t>a</a:t>
            </a:r>
            <a:r>
              <a:rPr lang="es-CO" sz="1900" b="0" i="0" u="none" dirty="0">
                <a:solidFill>
                  <a:schemeClr val="dk1"/>
                </a:solidFill>
                <a:latin typeface="Volkswagen Serial" panose="02000000000000000000" pitchFamily="50" charset="0"/>
                <a:ea typeface="Calibri"/>
                <a:cs typeface="Calibri"/>
                <a:sym typeface="Calibri"/>
              </a:rPr>
              <a:t>mericano, nuestro </a:t>
            </a:r>
            <a:r>
              <a:rPr lang="es-CO" sz="1900" dirty="0">
                <a:solidFill>
                  <a:schemeClr val="dk1"/>
                </a:solidFill>
                <a:latin typeface="Volkswagen Serial" panose="02000000000000000000" pitchFamily="50" charset="0"/>
                <a:ea typeface="Calibri"/>
                <a:cs typeface="Calibri"/>
                <a:sym typeface="Calibri"/>
              </a:rPr>
              <a:t>p</a:t>
            </a:r>
            <a:r>
              <a:rPr lang="es-CO" sz="1900" b="0" i="0" u="none" dirty="0">
                <a:solidFill>
                  <a:schemeClr val="dk1"/>
                </a:solidFill>
                <a:latin typeface="Volkswagen Serial" panose="02000000000000000000" pitchFamily="50" charset="0"/>
                <a:ea typeface="Calibri"/>
                <a:cs typeface="Calibri"/>
                <a:sym typeface="Calibri"/>
              </a:rPr>
              <a:t>aís Colombia y en especial a nuestra ciudad Barranquilla.</a:t>
            </a:r>
          </a:p>
          <a:p>
            <a:pPr algn="just">
              <a:buClr>
                <a:schemeClr val="dk1"/>
              </a:buClr>
              <a:buSzPts val="2000"/>
            </a:pPr>
            <a:endParaRPr lang="es-CO" sz="1900" dirty="0">
              <a:solidFill>
                <a:schemeClr val="dk1"/>
              </a:solidFill>
              <a:latin typeface="Volkswagen Serial" panose="02000000000000000000" pitchFamily="50" charset="0"/>
              <a:ea typeface="Calibri"/>
              <a:cs typeface="Calibri"/>
              <a:sym typeface="Calibri"/>
            </a:endParaRPr>
          </a:p>
          <a:p>
            <a:pPr algn="just">
              <a:buClr>
                <a:schemeClr val="dk1"/>
              </a:buClr>
              <a:buSzPts val="2000"/>
            </a:pPr>
            <a:r>
              <a:rPr lang="es-CO" sz="1900" dirty="0">
                <a:solidFill>
                  <a:schemeClr val="dk1"/>
                </a:solidFill>
                <a:latin typeface="Volkswagen Serial" panose="02000000000000000000" pitchFamily="50" charset="0"/>
                <a:ea typeface="Calibri"/>
                <a:cs typeface="Calibri"/>
                <a:sym typeface="Calibri"/>
              </a:rPr>
              <a:t>Teniendo en cuenta </a:t>
            </a:r>
            <a:r>
              <a:rPr lang="es-CO" sz="1900" b="0" i="0" u="none" dirty="0">
                <a:solidFill>
                  <a:schemeClr val="dk1"/>
                </a:solidFill>
                <a:latin typeface="Volkswagen Serial" panose="02000000000000000000" pitchFamily="50" charset="0"/>
                <a:ea typeface="Calibri"/>
                <a:cs typeface="Calibri"/>
                <a:sym typeface="Calibri"/>
              </a:rPr>
              <a:t>los lineamientos Presidenciales que</a:t>
            </a:r>
            <a:r>
              <a:rPr lang="es-CO" sz="1900" dirty="0">
                <a:solidFill>
                  <a:schemeClr val="dk1"/>
                </a:solidFill>
                <a:latin typeface="Volkswagen Serial" panose="02000000000000000000" pitchFamily="50" charset="0"/>
                <a:ea typeface="Calibri"/>
                <a:cs typeface="Calibri"/>
                <a:sym typeface="Calibri"/>
              </a:rPr>
              <a:t> </a:t>
            </a:r>
            <a:r>
              <a:rPr lang="es-CO" sz="1900" b="0" i="0" u="none" dirty="0">
                <a:solidFill>
                  <a:schemeClr val="dk1"/>
                </a:solidFill>
                <a:latin typeface="Volkswagen Serial" panose="02000000000000000000" pitchFamily="50" charset="0"/>
                <a:ea typeface="Calibri"/>
                <a:cs typeface="Calibri"/>
                <a:sym typeface="Calibri"/>
              </a:rPr>
              <a:t> por medio del Ministerio de Salud y Protección </a:t>
            </a:r>
            <a:r>
              <a:rPr lang="es-CO" sz="1900" dirty="0">
                <a:solidFill>
                  <a:schemeClr val="dk1"/>
                </a:solidFill>
                <a:latin typeface="Volkswagen Serial" panose="02000000000000000000" pitchFamily="50" charset="0"/>
                <a:ea typeface="Calibri"/>
                <a:cs typeface="Calibri"/>
                <a:sym typeface="Calibri"/>
              </a:rPr>
              <a:t>S</a:t>
            </a:r>
            <a:r>
              <a:rPr lang="es-CO" sz="1900" b="0" i="0" u="none" dirty="0">
                <a:solidFill>
                  <a:schemeClr val="dk1"/>
                </a:solidFill>
                <a:latin typeface="Volkswagen Serial" panose="02000000000000000000" pitchFamily="50" charset="0"/>
                <a:ea typeface="Calibri"/>
                <a:cs typeface="Calibri"/>
                <a:sym typeface="Calibri"/>
              </a:rPr>
              <a:t>ocial mediante resolución 385 del 12 de Marzo de 2020</a:t>
            </a:r>
            <a:r>
              <a:rPr lang="es-CO" sz="1900" dirty="0">
                <a:solidFill>
                  <a:schemeClr val="dk1"/>
                </a:solidFill>
                <a:latin typeface="Volkswagen Serial" panose="02000000000000000000" pitchFamily="50" charset="0"/>
                <a:ea typeface="Calibri"/>
                <a:cs typeface="Calibri"/>
                <a:sym typeface="Calibri"/>
              </a:rPr>
              <a:t> </a:t>
            </a:r>
            <a:r>
              <a:rPr lang="es-CO" sz="1900" b="0" i="0" u="none" dirty="0">
                <a:solidFill>
                  <a:schemeClr val="dk1"/>
                </a:solidFill>
                <a:latin typeface="Volkswagen Serial" panose="02000000000000000000" pitchFamily="50" charset="0"/>
                <a:ea typeface="Calibri"/>
                <a:cs typeface="Calibri"/>
                <a:sym typeface="Calibri"/>
              </a:rPr>
              <a:t> en la que </a:t>
            </a:r>
            <a:r>
              <a:rPr lang="es-CO" sz="1900" dirty="0">
                <a:solidFill>
                  <a:schemeClr val="dk1"/>
                </a:solidFill>
                <a:latin typeface="Volkswagen Serial" panose="02000000000000000000" pitchFamily="50" charset="0"/>
                <a:ea typeface="Calibri"/>
                <a:cs typeface="Calibri"/>
                <a:sym typeface="Calibri"/>
              </a:rPr>
              <a:t>declaró </a:t>
            </a:r>
            <a:r>
              <a:rPr lang="es-CO" sz="1900" b="0" i="0" u="none" dirty="0">
                <a:solidFill>
                  <a:schemeClr val="dk1"/>
                </a:solidFill>
                <a:latin typeface="Volkswagen Serial" panose="02000000000000000000" pitchFamily="50" charset="0"/>
                <a:ea typeface="Calibri"/>
                <a:cs typeface="Calibri"/>
                <a:sym typeface="Calibri"/>
              </a:rPr>
              <a:t>emergencia sanitaria</a:t>
            </a:r>
            <a:r>
              <a:rPr lang="es-CO" sz="1900" dirty="0">
                <a:solidFill>
                  <a:schemeClr val="dk1"/>
                </a:solidFill>
                <a:latin typeface="Volkswagen Serial" panose="02000000000000000000" pitchFamily="50" charset="0"/>
                <a:ea typeface="Calibri"/>
                <a:cs typeface="Calibri"/>
                <a:sym typeface="Calibri"/>
              </a:rPr>
              <a:t> </a:t>
            </a:r>
            <a:r>
              <a:rPr lang="es-CO" sz="1900" b="0" i="0" u="none" dirty="0">
                <a:solidFill>
                  <a:schemeClr val="dk1"/>
                </a:solidFill>
                <a:latin typeface="Volkswagen Serial" panose="02000000000000000000" pitchFamily="50" charset="0"/>
                <a:ea typeface="Calibri"/>
                <a:cs typeface="Calibri"/>
                <a:sym typeface="Calibri"/>
              </a:rPr>
              <a:t> causadas por el CORONAVIRUS COVID-19, se adoptaron medidas sanitarias con el objeto de prevenir y controlar la propagación del virus. Por lo anterior </a:t>
            </a:r>
            <a:r>
              <a:rPr lang="es-CO" sz="1900" dirty="0">
                <a:solidFill>
                  <a:schemeClr val="dk1"/>
                </a:solidFill>
                <a:latin typeface="Volkswagen Serial" panose="02000000000000000000" pitchFamily="50" charset="0"/>
                <a:ea typeface="Calibri"/>
                <a:cs typeface="Calibri"/>
                <a:sym typeface="Calibri"/>
              </a:rPr>
              <a:t>Teniendo en cuenta la declaración de emergencia a nivel nacional, se  </a:t>
            </a:r>
            <a:r>
              <a:rPr lang="es-CO" sz="1900" b="0" i="0" u="none" dirty="0">
                <a:solidFill>
                  <a:schemeClr val="dk1"/>
                </a:solidFill>
                <a:latin typeface="Volkswagen Serial" panose="02000000000000000000" pitchFamily="50" charset="0"/>
                <a:ea typeface="Calibri"/>
                <a:cs typeface="Calibri"/>
                <a:sym typeface="Calibri"/>
              </a:rPr>
              <a:t>suspendió la Atención presencial al </a:t>
            </a:r>
            <a:r>
              <a:rPr lang="es-CO" sz="1900" dirty="0">
                <a:solidFill>
                  <a:schemeClr val="dk1"/>
                </a:solidFill>
                <a:latin typeface="Volkswagen Serial" panose="02000000000000000000" pitchFamily="50" charset="0"/>
                <a:ea typeface="Calibri"/>
                <a:cs typeface="Calibri"/>
                <a:sym typeface="Calibri"/>
              </a:rPr>
              <a:t>desde el 13 de marzo del 2020  con el objeto de contener la </a:t>
            </a:r>
            <a:r>
              <a:rPr lang="es-CO" sz="1900" b="0" i="0" u="none" dirty="0">
                <a:solidFill>
                  <a:schemeClr val="dk1"/>
                </a:solidFill>
                <a:latin typeface="Volkswagen Serial" panose="02000000000000000000" pitchFamily="50" charset="0"/>
                <a:ea typeface="Calibri"/>
                <a:cs typeface="Calibri"/>
                <a:sym typeface="Calibri"/>
              </a:rPr>
              <a:t>propagación del COVID-19</a:t>
            </a:r>
            <a:r>
              <a:rPr lang="es-CO" sz="1900" dirty="0">
                <a:solidFill>
                  <a:schemeClr val="dk1"/>
                </a:solidFill>
                <a:latin typeface="Volkswagen Serial" panose="02000000000000000000" pitchFamily="50" charset="0"/>
                <a:ea typeface="Calibri"/>
                <a:cs typeface="Calibri"/>
                <a:sym typeface="Calibri"/>
              </a:rPr>
              <a:t>, retornando de manera gradual y progresiva a partir del mes de julio 2021 mediante la alternancia a nuestras dependencias. </a:t>
            </a:r>
          </a:p>
        </p:txBody>
      </p:sp>
    </p:spTree>
    <p:extLst>
      <p:ext uri="{BB962C8B-B14F-4D97-AF65-F5344CB8AC3E}">
        <p14:creationId xmlns:p14="http://schemas.microsoft.com/office/powerpoint/2010/main" val="14801195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DD5D7A34-AA9E-4ACE-9364-37BD5C0A0F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7583" y="2476487"/>
            <a:ext cx="7915405" cy="1872940"/>
          </a:xfrm>
        </p:spPr>
        <p:txBody>
          <a:bodyPr>
            <a:normAutofit fontScale="90000"/>
          </a:bodyPr>
          <a:lstStyle/>
          <a:p>
            <a:pPr algn="ctr"/>
            <a:r>
              <a:rPr lang="es-ES" sz="5300" dirty="0">
                <a:latin typeface="Volkswagen Serial Heavy" panose="02000000000000000000" pitchFamily="50" charset="0"/>
              </a:rPr>
              <a:t>Reporte gestión y de manejo de solicitudes</a:t>
            </a:r>
            <a:br>
              <a:rPr lang="es-ES" dirty="0">
                <a:latin typeface="Volkswagen Serial Heavy" panose="02000000000000000000" pitchFamily="50" charset="0"/>
              </a:rPr>
            </a:br>
            <a:endParaRPr lang="es-CO" dirty="0">
              <a:solidFill>
                <a:schemeClr val="tx1"/>
              </a:solidFill>
              <a:latin typeface="Volkswagen Serial Heavy" panose="02000000000000000000" pitchFamily="50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08F7747-A63D-4BBF-9FC5-69A71BF7FEB0}"/>
              </a:ext>
            </a:extLst>
          </p:cNvPr>
          <p:cNvSpPr txBox="1"/>
          <p:nvPr/>
        </p:nvSpPr>
        <p:spPr>
          <a:xfrm>
            <a:off x="3277285" y="4285259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3200" dirty="0">
                <a:solidFill>
                  <a:schemeClr val="tx1"/>
                </a:solidFill>
                <a:latin typeface="Volkswagen Serial" panose="02000000000000000000" pitchFamily="50" charset="0"/>
              </a:rPr>
              <a:t>Sec. Privada</a:t>
            </a:r>
            <a:endParaRPr lang="es-CO" sz="3200" dirty="0"/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64BB8F94-7BE4-4242-A6AB-8C613D8E6B50}"/>
              </a:ext>
            </a:extLst>
          </p:cNvPr>
          <p:cNvSpPr/>
          <p:nvPr/>
        </p:nvSpPr>
        <p:spPr>
          <a:xfrm>
            <a:off x="2804043" y="4061060"/>
            <a:ext cx="7042484" cy="45719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0658181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48;p23">
            <a:extLst>
              <a:ext uri="{FF2B5EF4-FFF2-40B4-BE49-F238E27FC236}">
                <a16:creationId xmlns:a16="http://schemas.microsoft.com/office/drawing/2014/main" id="{356B9E3D-F28A-49D3-9DD0-CDF460D96B6A}"/>
              </a:ext>
            </a:extLst>
          </p:cNvPr>
          <p:cNvSpPr txBox="1"/>
          <p:nvPr/>
        </p:nvSpPr>
        <p:spPr>
          <a:xfrm>
            <a:off x="7578272" y="488412"/>
            <a:ext cx="1866900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400" b="1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ATENCIÓN WEB</a:t>
            </a:r>
            <a:endParaRPr dirty="0"/>
          </a:p>
        </p:txBody>
      </p:sp>
      <p:sp>
        <p:nvSpPr>
          <p:cNvPr id="24" name="Título 1">
            <a:extLst>
              <a:ext uri="{FF2B5EF4-FFF2-40B4-BE49-F238E27FC236}">
                <a16:creationId xmlns:a16="http://schemas.microsoft.com/office/drawing/2014/main" id="{19B15A32-38B1-49D5-BAA0-2F75494008B6}"/>
              </a:ext>
            </a:extLst>
          </p:cNvPr>
          <p:cNvSpPr txBox="1">
            <a:spLocks/>
          </p:cNvSpPr>
          <p:nvPr/>
        </p:nvSpPr>
        <p:spPr>
          <a:xfrm>
            <a:off x="1264570" y="1255169"/>
            <a:ext cx="3270918" cy="5704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00B05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dirty="0">
                <a:latin typeface="Volkswagen Serial Heavy" panose="02000000000000000000" pitchFamily="50" charset="0"/>
              </a:rPr>
              <a:t>Febrero 2021</a:t>
            </a:r>
            <a:endParaRPr lang="es-CO" sz="3200" dirty="0">
              <a:solidFill>
                <a:schemeClr val="tx1"/>
              </a:solidFill>
              <a:latin typeface="Volkswagen Serial Heavy" panose="02000000000000000000" pitchFamily="50" charset="0"/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33BDFB65-649F-481F-AEB7-D9DF3D782F58}"/>
              </a:ext>
            </a:extLst>
          </p:cNvPr>
          <p:cNvSpPr txBox="1"/>
          <p:nvPr/>
        </p:nvSpPr>
        <p:spPr>
          <a:xfrm>
            <a:off x="1264569" y="1760718"/>
            <a:ext cx="377166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>
              <a:latin typeface="Volkswagen Serial" panose="02000000000000000000" pitchFamily="50" charset="0"/>
            </a:endParaRPr>
          </a:p>
          <a:p>
            <a:endParaRPr lang="es-ES" b="1" dirty="0">
              <a:latin typeface="Volkswagen Serial" panose="02000000000000000000" pitchFamily="50" charset="0"/>
            </a:endParaRPr>
          </a:p>
          <a:p>
            <a:r>
              <a:rPr lang="es-ES" b="1" dirty="0">
                <a:latin typeface="Volkswagen Serial" panose="02000000000000000000" pitchFamily="50" charset="0"/>
              </a:rPr>
              <a:t>Tipos de PQRSD: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latin typeface="Volkswagen Serial" panose="02000000000000000000" pitchFamily="50" charset="0"/>
              </a:rPr>
              <a:t>Derecho de petición e información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latin typeface="Volkswagen Serial" panose="02000000000000000000" pitchFamily="50" charset="0"/>
              </a:rPr>
              <a:t>Derecho de petición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latin typeface="Volkswagen Serial" panose="02000000000000000000" pitchFamily="50" charset="0"/>
              </a:rPr>
              <a:t>Quejas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latin typeface="Volkswagen Serial" panose="02000000000000000000" pitchFamily="50" charset="0"/>
              </a:rPr>
              <a:t>Solicitud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latin typeface="Volkswagen Serial" panose="02000000000000000000" pitchFamily="50" charset="0"/>
              </a:rPr>
              <a:t>Solicitud e información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latin typeface="Volkswagen Serial" panose="02000000000000000000" pitchFamily="50" charset="0"/>
              </a:rPr>
              <a:t>Denuncia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>
              <a:latin typeface="Volkswagen Serial" panose="02000000000000000000" pitchFamily="50" charset="0"/>
            </a:endParaRPr>
          </a:p>
          <a:p>
            <a:r>
              <a:rPr lang="es-ES" dirty="0">
                <a:latin typeface="Volkswagen Serial" panose="02000000000000000000" pitchFamily="50" charset="0"/>
              </a:rPr>
              <a:t>Durante el mes de febrero se le dio traslado oportuno al 99% de las solicitudes. </a:t>
            </a:r>
          </a:p>
          <a:p>
            <a:endParaRPr lang="es-CO" dirty="0">
              <a:latin typeface="Volkswagen Serial" panose="02000000000000000000" pitchFamily="50" charset="0"/>
            </a:endParaRPr>
          </a:p>
        </p:txBody>
      </p:sp>
      <p:graphicFrame>
        <p:nvGraphicFramePr>
          <p:cNvPr id="14" name="Gráfico 13">
            <a:extLst>
              <a:ext uri="{FF2B5EF4-FFF2-40B4-BE49-F238E27FC236}">
                <a16:creationId xmlns:a16="http://schemas.microsoft.com/office/drawing/2014/main" id="{484A9851-1ED5-4119-AA9A-A9972B86FE8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1215055"/>
              </p:ext>
            </p:extLst>
          </p:nvPr>
        </p:nvGraphicFramePr>
        <p:xfrm>
          <a:off x="5036234" y="950277"/>
          <a:ext cx="6006904" cy="27927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Gráfico 14">
            <a:extLst>
              <a:ext uri="{FF2B5EF4-FFF2-40B4-BE49-F238E27FC236}">
                <a16:creationId xmlns:a16="http://schemas.microsoft.com/office/drawing/2014/main" id="{F94CF8AA-A83E-48CD-B661-76402790DE8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2822223"/>
              </p:ext>
            </p:extLst>
          </p:nvPr>
        </p:nvGraphicFramePr>
        <p:xfrm>
          <a:off x="5036234" y="3639063"/>
          <a:ext cx="6189783" cy="29024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7843003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48;p23">
            <a:extLst>
              <a:ext uri="{FF2B5EF4-FFF2-40B4-BE49-F238E27FC236}">
                <a16:creationId xmlns:a16="http://schemas.microsoft.com/office/drawing/2014/main" id="{356B9E3D-F28A-49D3-9DD0-CDF460D96B6A}"/>
              </a:ext>
            </a:extLst>
          </p:cNvPr>
          <p:cNvSpPr txBox="1"/>
          <p:nvPr/>
        </p:nvSpPr>
        <p:spPr>
          <a:xfrm>
            <a:off x="7578272" y="488412"/>
            <a:ext cx="1866900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400" b="1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ATENCIÓN WEB</a:t>
            </a:r>
            <a:endParaRPr dirty="0"/>
          </a:p>
        </p:txBody>
      </p:sp>
      <p:sp>
        <p:nvSpPr>
          <p:cNvPr id="24" name="Título 1">
            <a:extLst>
              <a:ext uri="{FF2B5EF4-FFF2-40B4-BE49-F238E27FC236}">
                <a16:creationId xmlns:a16="http://schemas.microsoft.com/office/drawing/2014/main" id="{19B15A32-38B1-49D5-BAA0-2F75494008B6}"/>
              </a:ext>
            </a:extLst>
          </p:cNvPr>
          <p:cNvSpPr txBox="1">
            <a:spLocks/>
          </p:cNvSpPr>
          <p:nvPr/>
        </p:nvSpPr>
        <p:spPr>
          <a:xfrm>
            <a:off x="1264570" y="1255169"/>
            <a:ext cx="3270918" cy="5704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00B05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dirty="0">
                <a:latin typeface="Volkswagen Serial Heavy" panose="02000000000000000000" pitchFamily="50" charset="0"/>
              </a:rPr>
              <a:t>Marzo 2021</a:t>
            </a:r>
            <a:endParaRPr lang="es-CO" sz="3200" dirty="0">
              <a:solidFill>
                <a:schemeClr val="tx1"/>
              </a:solidFill>
              <a:latin typeface="Volkswagen Serial Heavy" panose="02000000000000000000" pitchFamily="50" charset="0"/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33BDFB65-649F-481F-AEB7-D9DF3D782F58}"/>
              </a:ext>
            </a:extLst>
          </p:cNvPr>
          <p:cNvSpPr txBox="1"/>
          <p:nvPr/>
        </p:nvSpPr>
        <p:spPr>
          <a:xfrm>
            <a:off x="1264569" y="1760718"/>
            <a:ext cx="377166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>
              <a:latin typeface="Volkswagen Serial" panose="02000000000000000000" pitchFamily="50" charset="0"/>
            </a:endParaRPr>
          </a:p>
          <a:p>
            <a:endParaRPr lang="es-ES" b="1" dirty="0">
              <a:latin typeface="Volkswagen Serial" panose="02000000000000000000" pitchFamily="50" charset="0"/>
            </a:endParaRPr>
          </a:p>
          <a:p>
            <a:r>
              <a:rPr lang="es-ES" b="1" dirty="0">
                <a:latin typeface="Volkswagen Serial" panose="02000000000000000000" pitchFamily="50" charset="0"/>
              </a:rPr>
              <a:t>Tipos de PQRSD: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latin typeface="Volkswagen Serial" panose="02000000000000000000" pitchFamily="50" charset="0"/>
              </a:rPr>
              <a:t>Derecho de petición e información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latin typeface="Volkswagen Serial" panose="02000000000000000000" pitchFamily="50" charset="0"/>
              </a:rPr>
              <a:t>Derecho de petición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latin typeface="Volkswagen Serial" panose="02000000000000000000" pitchFamily="50" charset="0"/>
              </a:rPr>
              <a:t>Quejas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latin typeface="Volkswagen Serial" panose="02000000000000000000" pitchFamily="50" charset="0"/>
              </a:rPr>
              <a:t>Solicitud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latin typeface="Volkswagen Serial" panose="02000000000000000000" pitchFamily="50" charset="0"/>
              </a:rPr>
              <a:t>Solicitud e información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latin typeface="Volkswagen Serial" panose="02000000000000000000" pitchFamily="50" charset="0"/>
              </a:rPr>
              <a:t>Denuncia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>
              <a:latin typeface="Volkswagen Serial" panose="02000000000000000000" pitchFamily="50" charset="0"/>
            </a:endParaRPr>
          </a:p>
          <a:p>
            <a:r>
              <a:rPr lang="es-ES" dirty="0">
                <a:latin typeface="Volkswagen Serial" panose="02000000000000000000" pitchFamily="50" charset="0"/>
              </a:rPr>
              <a:t>Durante el mes de marzo se le dio traslado oportuno al 99% de las solicitudes. </a:t>
            </a:r>
          </a:p>
          <a:p>
            <a:endParaRPr lang="es-CO" dirty="0">
              <a:latin typeface="Volkswagen Serial" panose="02000000000000000000" pitchFamily="50" charset="0"/>
            </a:endParaRPr>
          </a:p>
        </p:txBody>
      </p:sp>
      <p:graphicFrame>
        <p:nvGraphicFramePr>
          <p:cNvPr id="7" name="Gráfico 6">
            <a:extLst>
              <a:ext uri="{FF2B5EF4-FFF2-40B4-BE49-F238E27FC236}">
                <a16:creationId xmlns:a16="http://schemas.microsoft.com/office/drawing/2014/main" id="{57F5A563-D6E0-4C9C-8AF7-C25C2FC1D22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1608545"/>
              </p:ext>
            </p:extLst>
          </p:nvPr>
        </p:nvGraphicFramePr>
        <p:xfrm>
          <a:off x="5839609" y="1045904"/>
          <a:ext cx="4536142" cy="25997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id="{317430FA-F024-48EE-83AA-52B0C3E774D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14439621"/>
              </p:ext>
            </p:extLst>
          </p:nvPr>
        </p:nvGraphicFramePr>
        <p:xfrm>
          <a:off x="5839609" y="3645669"/>
          <a:ext cx="4728883" cy="25997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0223931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48;p23">
            <a:extLst>
              <a:ext uri="{FF2B5EF4-FFF2-40B4-BE49-F238E27FC236}">
                <a16:creationId xmlns:a16="http://schemas.microsoft.com/office/drawing/2014/main" id="{356B9E3D-F28A-49D3-9DD0-CDF460D96B6A}"/>
              </a:ext>
            </a:extLst>
          </p:cNvPr>
          <p:cNvSpPr txBox="1"/>
          <p:nvPr/>
        </p:nvSpPr>
        <p:spPr>
          <a:xfrm>
            <a:off x="7578272" y="488412"/>
            <a:ext cx="1866900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400" b="1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ATENCIÓN WEB</a:t>
            </a:r>
            <a:endParaRPr dirty="0"/>
          </a:p>
        </p:txBody>
      </p:sp>
      <p:sp>
        <p:nvSpPr>
          <p:cNvPr id="24" name="Título 1">
            <a:extLst>
              <a:ext uri="{FF2B5EF4-FFF2-40B4-BE49-F238E27FC236}">
                <a16:creationId xmlns:a16="http://schemas.microsoft.com/office/drawing/2014/main" id="{19B15A32-38B1-49D5-BAA0-2F75494008B6}"/>
              </a:ext>
            </a:extLst>
          </p:cNvPr>
          <p:cNvSpPr txBox="1">
            <a:spLocks/>
          </p:cNvSpPr>
          <p:nvPr/>
        </p:nvSpPr>
        <p:spPr>
          <a:xfrm>
            <a:off x="1264570" y="1255169"/>
            <a:ext cx="3270918" cy="5704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00B05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dirty="0">
                <a:latin typeface="Volkswagen Serial Heavy" panose="02000000000000000000" pitchFamily="50" charset="0"/>
              </a:rPr>
              <a:t>Abril 2021</a:t>
            </a:r>
            <a:endParaRPr lang="es-CO" sz="3200" dirty="0">
              <a:solidFill>
                <a:schemeClr val="tx1"/>
              </a:solidFill>
              <a:latin typeface="Volkswagen Serial Heavy" panose="02000000000000000000" pitchFamily="50" charset="0"/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33BDFB65-649F-481F-AEB7-D9DF3D782F58}"/>
              </a:ext>
            </a:extLst>
          </p:cNvPr>
          <p:cNvSpPr txBox="1"/>
          <p:nvPr/>
        </p:nvSpPr>
        <p:spPr>
          <a:xfrm>
            <a:off x="1264569" y="1760718"/>
            <a:ext cx="377166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>
              <a:latin typeface="Volkswagen Serial" panose="02000000000000000000" pitchFamily="50" charset="0"/>
            </a:endParaRPr>
          </a:p>
          <a:p>
            <a:endParaRPr lang="es-ES" b="1" dirty="0">
              <a:latin typeface="Volkswagen Serial" panose="02000000000000000000" pitchFamily="50" charset="0"/>
            </a:endParaRPr>
          </a:p>
          <a:p>
            <a:r>
              <a:rPr lang="es-ES" b="1" dirty="0">
                <a:latin typeface="Volkswagen Serial" panose="02000000000000000000" pitchFamily="50" charset="0"/>
              </a:rPr>
              <a:t>Tipos de PQRSD: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latin typeface="Volkswagen Serial" panose="02000000000000000000" pitchFamily="50" charset="0"/>
              </a:rPr>
              <a:t>Derecho de petición e información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latin typeface="Volkswagen Serial" panose="02000000000000000000" pitchFamily="50" charset="0"/>
              </a:rPr>
              <a:t>Derecho de petición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latin typeface="Volkswagen Serial" panose="02000000000000000000" pitchFamily="50" charset="0"/>
              </a:rPr>
              <a:t>Quejas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latin typeface="Volkswagen Serial" panose="02000000000000000000" pitchFamily="50" charset="0"/>
              </a:rPr>
              <a:t>Solicitud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latin typeface="Volkswagen Serial" panose="02000000000000000000" pitchFamily="50" charset="0"/>
              </a:rPr>
              <a:t>Solicitud e información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>
                <a:latin typeface="Volkswagen Serial" panose="02000000000000000000" pitchFamily="50" charset="0"/>
              </a:rPr>
              <a:t>Denuncia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>
              <a:latin typeface="Volkswagen Serial" panose="02000000000000000000" pitchFamily="50" charset="0"/>
            </a:endParaRPr>
          </a:p>
          <a:p>
            <a:r>
              <a:rPr lang="es-ES" dirty="0">
                <a:latin typeface="Volkswagen Serial" panose="02000000000000000000" pitchFamily="50" charset="0"/>
              </a:rPr>
              <a:t>Durante el mes de abril se le dio traslado oportuno al 99% de las solicitudes. </a:t>
            </a:r>
          </a:p>
          <a:p>
            <a:endParaRPr lang="es-CO" dirty="0">
              <a:latin typeface="Volkswagen Serial" panose="02000000000000000000" pitchFamily="50" charset="0"/>
            </a:endParaRPr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FBB4E4F9-327F-4D56-9BF2-4434FFE676E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39157187"/>
              </p:ext>
            </p:extLst>
          </p:nvPr>
        </p:nvGraphicFramePr>
        <p:xfrm>
          <a:off x="5841630" y="1120588"/>
          <a:ext cx="4560234" cy="2308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0FB3C4D1-3F69-44BB-8ABB-149BBD7847B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20595277"/>
              </p:ext>
            </p:extLst>
          </p:nvPr>
        </p:nvGraphicFramePr>
        <p:xfrm>
          <a:off x="5639364" y="3753440"/>
          <a:ext cx="4762500" cy="23196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2986826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3DB3FB3814BFAF4EAD38BD2D44B16EA4" ma:contentTypeVersion="19" ma:contentTypeDescription="Crear nuevo documento." ma:contentTypeScope="" ma:versionID="0da890d934a18aa42209a040d33eef2a">
  <xsd:schema xmlns:xsd="http://www.w3.org/2001/XMLSchema" xmlns:xs="http://www.w3.org/2001/XMLSchema" xmlns:p="http://schemas.microsoft.com/office/2006/metadata/properties" xmlns:ns1="http://schemas.microsoft.com/sharepoint/v3" xmlns:ns2="899e4924-8744-4fd1-a9eb-00d379c55b9c" xmlns:ns3="09a8446c-8ddb-4bf0-9a57-c0e08f312915" targetNamespace="http://schemas.microsoft.com/office/2006/metadata/properties" ma:root="true" ma:fieldsID="9dcba27d2042f281de0d0548f25bc312" ns1:_="" ns2:_="" ns3:_="">
    <xsd:import namespace="http://schemas.microsoft.com/sharepoint/v3"/>
    <xsd:import namespace="899e4924-8744-4fd1-a9eb-00d379c55b9c"/>
    <xsd:import namespace="09a8446c-8ddb-4bf0-9a57-c0e08f312915"/>
    <xsd:element name="properties">
      <xsd:complexType>
        <xsd:sequence>
          <xsd:element name="documentManagement">
            <xsd:complexType>
              <xsd:all>
                <xsd:element ref="ns2:Elementos"/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LengthInSeconds" minOccurs="0"/>
                <xsd:element ref="ns2:MediaServiceLocation" minOccurs="0"/>
                <xsd:element ref="ns1:_ip_UnifiedCompliancePolicyProperties" minOccurs="0"/>
                <xsd:element ref="ns1:_ip_UnifiedCompliancePolicyUIAc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3" nillable="true" ma:displayName="Propiedades de la Directiva de cumplimiento unificado" ma:hidden="true" ma:internalName="_ip_UnifiedCompliancePolicyProperties" ma:readOnly="false">
      <xsd:simpleType>
        <xsd:restriction base="dms:Note"/>
      </xsd:simpleType>
    </xsd:element>
    <xsd:element name="_ip_UnifiedCompliancePolicyUIAction" ma:index="24" nillable="true" ma:displayName="Acción de IU de la Directiva de cumplimiento unificado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9e4924-8744-4fd1-a9eb-00d379c55b9c" elementFormDefault="qualified">
    <xsd:import namespace="http://schemas.microsoft.com/office/2006/documentManagement/types"/>
    <xsd:import namespace="http://schemas.microsoft.com/office/infopath/2007/PartnerControls"/>
    <xsd:element name="Elementos" ma:index="1" ma:displayName="Elementos" ma:format="Dropdown" ma:indexed="true" ma:internalName="Elementos" ma:readOnly="false" ma:percentage="FALSE">
      <xsd:simpleType>
        <xsd:restriction base="dms:Number"/>
      </xsd:simple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Etiquetas de imagen" ma:readOnly="false" ma:fieldId="{5cf76f15-5ced-4ddc-b409-7134ff3c332f}" ma:taxonomyMulti="true" ma:sspId="c4deff92-7be5-4517-9210-2eaa34ab19b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hidden="true" ma:internalName="MediaServiceOCR" ma:readOnly="true">
      <xsd:simpleType>
        <xsd:restriction base="dms:Note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hidden="true" ma:indexed="true" ma:internalName="MediaServiceLocation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a8446c-8ddb-4bf0-9a57-c0e08f312915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d0568f98-2b16-402d-aa5f-8af4437a5cac}" ma:internalName="TaxCatchAll" ma:readOnly="false" ma:showField="CatchAllData" ma:web="09a8446c-8ddb-4bf0-9a57-c0e08f31291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7" nillable="true" ma:displayName="Compartido con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Detalles de uso compartido" ma:hidden="true" ma:internalName="SharedWithDetail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Tipo de contenido"/>
        <xsd:element ref="dc:title" minOccurs="0" maxOccurs="1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899e4924-8744-4fd1-a9eb-00d379c55b9c">
      <Terms xmlns="http://schemas.microsoft.com/office/infopath/2007/PartnerControls"/>
    </lcf76f155ced4ddcb4097134ff3c332f>
    <_ip_UnifiedCompliancePolicyProperties xmlns="http://schemas.microsoft.com/sharepoint/v3" xsi:nil="true"/>
    <TaxCatchAll xmlns="09a8446c-8ddb-4bf0-9a57-c0e08f312915" xsi:nil="true"/>
    <Elementos xmlns="899e4924-8744-4fd1-a9eb-00d379c55b9c"/>
  </documentManagement>
</p:properties>
</file>

<file path=customXml/itemProps1.xml><?xml version="1.0" encoding="utf-8"?>
<ds:datastoreItem xmlns:ds="http://schemas.openxmlformats.org/officeDocument/2006/customXml" ds:itemID="{222C9902-F3B9-4B39-9012-00B943F01EE8}"/>
</file>

<file path=customXml/itemProps2.xml><?xml version="1.0" encoding="utf-8"?>
<ds:datastoreItem xmlns:ds="http://schemas.openxmlformats.org/officeDocument/2006/customXml" ds:itemID="{A787DCFC-1699-4B0B-8852-B21C8C982EFC}"/>
</file>

<file path=customXml/itemProps3.xml><?xml version="1.0" encoding="utf-8"?>
<ds:datastoreItem xmlns:ds="http://schemas.openxmlformats.org/officeDocument/2006/customXml" ds:itemID="{8318FEEE-34B8-402F-9C1A-AD2D74E422E9}"/>
</file>

<file path=docProps/app.xml><?xml version="1.0" encoding="utf-8"?>
<Properties xmlns="http://schemas.openxmlformats.org/officeDocument/2006/extended-properties" xmlns:vt="http://schemas.openxmlformats.org/officeDocument/2006/docPropsVTypes">
  <TotalTime>3361</TotalTime>
  <Words>725</Words>
  <Application>Microsoft Office PowerPoint</Application>
  <PresentationFormat>Panorámica</PresentationFormat>
  <Paragraphs>158</Paragraphs>
  <Slides>15</Slides>
  <Notes>9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2" baseType="lpstr">
      <vt:lpstr>Arial</vt:lpstr>
      <vt:lpstr>Arial Rounded</vt:lpstr>
      <vt:lpstr>Calibri</vt:lpstr>
      <vt:lpstr>Calibri Light</vt:lpstr>
      <vt:lpstr>Volkswagen Serial</vt:lpstr>
      <vt:lpstr>Volkswagen Serial Heavy</vt:lpstr>
      <vt:lpstr>Tema de Office</vt:lpstr>
      <vt:lpstr>Presentación de PowerPoint</vt:lpstr>
      <vt:lpstr>MISIÓN </vt:lpstr>
      <vt:lpstr>Objetivos:</vt:lpstr>
      <vt:lpstr>Secretaría Privada </vt:lpstr>
      <vt:lpstr>Secretaría Privada  </vt:lpstr>
      <vt:lpstr>Reporte gestión y de manejo de solicitudes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Gestiones Secretaría Privada Enero – Agosto 2021: 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Bonos Digitales</dc:title>
  <dc:creator>alfredo carbonell</dc:creator>
  <cp:lastModifiedBy>Licencia Office 365 BAQSIS000997</cp:lastModifiedBy>
  <cp:revision>79</cp:revision>
  <dcterms:modified xsi:type="dcterms:W3CDTF">2021-10-06T04:50:47Z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0x0101003DB3FB3814BFAF4EAD38BD2D44B16EA4</vt:lpwstr>
  </property>
</Properties>
</file>