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5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style1.xml" ContentType="application/vnd.ms-office.chart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1.xml" ContentType="application/vnd.openxmlformats-officedocument.themeOverr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302" r:id="rId2"/>
    <p:sldId id="283" r:id="rId3"/>
    <p:sldId id="285" r:id="rId4"/>
    <p:sldId id="284" r:id="rId5"/>
    <p:sldId id="287" r:id="rId6"/>
    <p:sldId id="289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293" r:id="rId16"/>
    <p:sldId id="279" r:id="rId17"/>
  </p:sldIdLst>
  <p:sldSz cx="12192000" cy="6858000"/>
  <p:notesSz cx="6858000" cy="9144000"/>
  <p:defaultTextStyle>
    <a:defPPr lvl="0">
      <a:defRPr lang="es-CO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96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cueva\Desktop\BLAS\ESTADISTICA%20ENERO-AGOST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5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DURACIÓN MÁXIMA</a:t>
            </a:r>
          </a:p>
          <a:p>
            <a:pPr algn="ctr">
              <a:defRPr/>
            </a:pPr>
            <a:r>
              <a:rPr lang="es-MX" b="1" dirty="0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E87-46F3-AADF-B72857AA63D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E87-46F3-AADF-B72857AA63D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E87-46F3-AADF-B72857AA63D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E87-46F3-AADF-B72857AA63D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E87-46F3-AADF-B72857AA63D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5E87-46F3-AADF-B72857AA63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PQRS'!$E$3:$E$8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PQRS'!$F$3:$F$8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E87-46F3-AADF-B72857AA63D9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DURACIÓN MÁXIMA</a:t>
            </a:r>
          </a:p>
          <a:p>
            <a:pPr>
              <a:defRPr b="1"/>
            </a:pPr>
            <a:r>
              <a:rPr lang="es-MX" sz="1200" b="1" dirty="0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5837921525590762"/>
          <c:w val="1"/>
          <c:h val="0.60962748334934402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C81-4863-B952-AAEA042FE29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C81-4863-B952-AAEA042FE29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C81-4863-B952-AAEA042FE29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C81-4863-B952-AAEA042FE29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CC81-4863-B952-AAEA042FE29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CC81-4863-B952-AAEA042FE29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PQRS'!$E$64:$E$69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PQRS'!$F$64:$F$69</c:f>
              <c:numCache>
                <c:formatCode>General</c:formatCode>
                <c:ptCount val="6"/>
                <c:pt idx="0">
                  <c:v>2</c:v>
                </c:pt>
                <c:pt idx="1">
                  <c:v>3</c:v>
                </c:pt>
                <c:pt idx="2">
                  <c:v>0</c:v>
                </c:pt>
                <c:pt idx="3">
                  <c:v>4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C81-4863-B952-AAEA042FE297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9751632573617783"/>
          <c:y val="0.27568843609744065"/>
          <c:w val="0.30248367426382222"/>
          <c:h val="0.724311682889708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JULIO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0C0-4042-886D-B172636E42E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0C0-4042-886D-B172636E42E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0C0-4042-886D-B172636E42E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0C0-4042-886D-B172636E42E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D0C0-4042-886D-B172636E42E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D0C0-4042-886D-B172636E42E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PQRS'!$A$77:$A$82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PQRS'!$C$77:$C$82</c:f>
              <c:numCache>
                <c:formatCode>0%</c:formatCode>
                <c:ptCount val="6"/>
                <c:pt idx="0">
                  <c:v>0</c:v>
                </c:pt>
                <c:pt idx="1">
                  <c:v>0.24324324324324326</c:v>
                </c:pt>
                <c:pt idx="2">
                  <c:v>8.1081081081081086E-2</c:v>
                </c:pt>
                <c:pt idx="3">
                  <c:v>0.45945945945945948</c:v>
                </c:pt>
                <c:pt idx="4">
                  <c:v>0.1891891891891892</c:v>
                </c:pt>
                <c:pt idx="5">
                  <c:v>2.7027027027027029E-2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0C0-4042-886D-B172636E42E0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AGOSTO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A55-4EE8-B2B1-6616CC79A18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A55-4EE8-B2B1-6616CC79A18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A55-4EE8-B2B1-6616CC79A18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A55-4EE8-B2B1-6616CC79A18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DA55-4EE8-B2B1-6616CC79A18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DA55-4EE8-B2B1-6616CC79A18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PQRS'!$A$92:$A$97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PQRS'!$C$92:$C$97</c:f>
              <c:numCache>
                <c:formatCode>0%</c:formatCode>
                <c:ptCount val="6"/>
                <c:pt idx="0">
                  <c:v>3.71900826446281E-2</c:v>
                </c:pt>
                <c:pt idx="1">
                  <c:v>0.19421487603305784</c:v>
                </c:pt>
                <c:pt idx="2">
                  <c:v>1.2396694214876033E-2</c:v>
                </c:pt>
                <c:pt idx="3">
                  <c:v>0.72314049586776863</c:v>
                </c:pt>
                <c:pt idx="4">
                  <c:v>2.8925619834710745E-2</c:v>
                </c:pt>
                <c:pt idx="5">
                  <c:v>4.1322314049586778E-3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A55-4EE8-B2B1-6616CC79A18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EEF-449F-BE83-DD82C5B82F3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EEF-449F-BE83-DD82C5B82F3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EEF-449F-BE83-DD82C5B82F3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EEF-449F-BE83-DD82C5B82F3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EEF-449F-BE83-DD82C5B82F3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EEF-449F-BE83-DD82C5B82F3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PQRS'!$E$77:$E$82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PQRS'!$F$77:$F$82</c:f>
              <c:numCache>
                <c:formatCode>General</c:formatCode>
                <c:ptCount val="6"/>
                <c:pt idx="0">
                  <c:v>3</c:v>
                </c:pt>
                <c:pt idx="1">
                  <c:v>2</c:v>
                </c:pt>
                <c:pt idx="2">
                  <c:v>1</c:v>
                </c:pt>
                <c:pt idx="3">
                  <c:v>4</c:v>
                </c:pt>
                <c:pt idx="4">
                  <c:v>3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EEF-449F-BE83-DD82C5B82F33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465-419B-8182-8DD8D25D6DE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465-419B-8182-8DD8D25D6DE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465-419B-8182-8DD8D25D6DE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465-419B-8182-8DD8D25D6DE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465-419B-8182-8DD8D25D6DE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465-419B-8182-8DD8D25D6D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PQRS'!$E$104:$E$109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PQRS'!$F$104:$F$109</c:f>
              <c:numCache>
                <c:formatCode>General</c:formatCode>
                <c:ptCount val="6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3</c:v>
                </c:pt>
                <c:pt idx="4">
                  <c:v>3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465-419B-8182-8DD8D25D6DE8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INFORME GENERAL PQRSD SEPTIEMBRE 2021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738-45A3-8C09-6AC8976AA7B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738-45A3-8C09-6AC8976AA7B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738-45A3-8C09-6AC8976AA7B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738-45A3-8C09-6AC8976AA7B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D738-45A3-8C09-6AC8976AA7B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D738-45A3-8C09-6AC8976AA7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PQRS'!$A$104:$A$109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PQRS'!$C$104:$C$109</c:f>
              <c:numCache>
                <c:formatCode>0%</c:formatCode>
                <c:ptCount val="6"/>
                <c:pt idx="0">
                  <c:v>3.3057851239669422E-2</c:v>
                </c:pt>
                <c:pt idx="1">
                  <c:v>0.20661157024793389</c:v>
                </c:pt>
                <c:pt idx="2">
                  <c:v>0.78512396694214881</c:v>
                </c:pt>
                <c:pt idx="3">
                  <c:v>4.1322314049586778E-3</c:v>
                </c:pt>
                <c:pt idx="4">
                  <c:v>4.1322314049586778E-2</c:v>
                </c:pt>
                <c:pt idx="5">
                  <c:v>1.6528925619834711E-2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738-45A3-8C09-6AC8976AA7B8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INFORME GENERAL PQRSD FEBRERO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862-46E6-AD63-5D145EB244A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862-46E6-AD63-5D145EB244A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862-46E6-AD63-5D145EB244A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862-46E6-AD63-5D145EB244A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862-46E6-AD63-5D145EB244A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862-46E6-AD63-5D145EB244A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PQRS'!$A$3:$A$8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PQRS'!$C$3:$C$8</c:f>
              <c:numCache>
                <c:formatCode>0%</c:formatCode>
                <c:ptCount val="6"/>
                <c:pt idx="0">
                  <c:v>0.26923076923076922</c:v>
                </c:pt>
                <c:pt idx="1">
                  <c:v>0.23076923076923078</c:v>
                </c:pt>
                <c:pt idx="2">
                  <c:v>7.6923076923076927E-2</c:v>
                </c:pt>
                <c:pt idx="3">
                  <c:v>0.38461538461538464</c:v>
                </c:pt>
                <c:pt idx="4">
                  <c:v>3.8461538461538464E-2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862-46E6-AD63-5D145EB244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INFORME GENERAL PQRSD MARZO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4261777628454053"/>
          <c:y val="0.26534423143941405"/>
          <c:w val="0.70630009935154725"/>
          <c:h val="0.3880623501430116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DE8-40BD-B3B3-95A098AF61B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DE8-40BD-B3B3-95A098AF61B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DE8-40BD-B3B3-95A098AF61B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DE8-40BD-B3B3-95A098AF61B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0DE8-40BD-B3B3-95A098AF61B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0DE8-40BD-B3B3-95A098AF61B1}"/>
              </c:ext>
            </c:extLst>
          </c:dPt>
          <c:dLbls>
            <c:dLbl>
              <c:idx val="2"/>
              <c:layout>
                <c:manualLayout>
                  <c:x val="2.5148936919797776E-2"/>
                  <c:y val="-1.945051223435780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DE8-40BD-B3B3-95A098AF61B1}"/>
                </c:ext>
              </c:extLst>
            </c:dLbl>
            <c:dLbl>
              <c:idx val="3"/>
              <c:layout>
                <c:manualLayout>
                  <c:x val="4.1752989025103812E-2"/>
                  <c:y val="5.9456989739463638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DE8-40BD-B3B3-95A098AF61B1}"/>
                </c:ext>
              </c:extLst>
            </c:dLbl>
            <c:dLbl>
              <c:idx val="4"/>
              <c:layout>
                <c:manualLayout>
                  <c:x val="-9.7285314260444223E-4"/>
                  <c:y val="-9.388617817379647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DE8-40BD-B3B3-95A098AF61B1}"/>
                </c:ext>
              </c:extLst>
            </c:dLbl>
            <c:dLbl>
              <c:idx val="5"/>
              <c:layout>
                <c:manualLayout>
                  <c:x val="-5.9767308871724031E-2"/>
                  <c:y val="-1.694653170575032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DE8-40BD-B3B3-95A098AF61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PQRS'!$A$20:$A$25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PQRS'!$C$20:$C$25</c:f>
              <c:numCache>
                <c:formatCode>0%</c:formatCode>
                <c:ptCount val="6"/>
                <c:pt idx="0">
                  <c:v>0.19565217391304349</c:v>
                </c:pt>
                <c:pt idx="1">
                  <c:v>0.2391304347826087</c:v>
                </c:pt>
                <c:pt idx="2">
                  <c:v>0.17391304347826086</c:v>
                </c:pt>
                <c:pt idx="3">
                  <c:v>0.30434782608695654</c:v>
                </c:pt>
                <c:pt idx="4">
                  <c:v>6.5217391304347824E-2</c:v>
                </c:pt>
                <c:pt idx="5">
                  <c:v>2.1739130434782608E-2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DE8-40BD-B3B3-95A098AF61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layout>
        <c:manualLayout>
          <c:xMode val="edge"/>
          <c:yMode val="edge"/>
          <c:x val="0.33075189214873785"/>
          <c:y val="5.674231216135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B29-452F-AF47-0411DE9A46C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B29-452F-AF47-0411DE9A46C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B29-452F-AF47-0411DE9A46C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B29-452F-AF47-0411DE9A46C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B29-452F-AF47-0411DE9A46C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B29-452F-AF47-0411DE9A46C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PQRS'!$E$20:$E$25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PQRS'!$F$20:$F$25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B29-452F-AF47-0411DE9A46CF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0F4-4B3F-9B1D-7A44C25E57C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0F4-4B3F-9B1D-7A44C25E57C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0F4-4B3F-9B1D-7A44C25E57C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30F4-4B3F-9B1D-7A44C25E57C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30F4-4B3F-9B1D-7A44C25E57C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30F4-4B3F-9B1D-7A44C25E57C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PQRS'!$E$20:$E$25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PQRS'!$F$20:$F$25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0F4-4B3F-9B1D-7A44C25E57C4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INFORME GENERAL PQRSD ABRIL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629-445C-9B2E-35A343ABF9E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629-445C-9B2E-35A343ABF9E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6629-445C-9B2E-35A343ABF9E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6629-445C-9B2E-35A343ABF9E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6629-445C-9B2E-35A343ABF9E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6629-445C-9B2E-35A343ABF9E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PQRS'!$A$36:$A$41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PQRS'!$C$36:$C$41</c:f>
              <c:numCache>
                <c:formatCode>0%</c:formatCode>
                <c:ptCount val="6"/>
                <c:pt idx="0">
                  <c:v>0.20833333333333334</c:v>
                </c:pt>
                <c:pt idx="1">
                  <c:v>0.33333333333333331</c:v>
                </c:pt>
                <c:pt idx="2">
                  <c:v>6.9444444444444448E-2</c:v>
                </c:pt>
                <c:pt idx="3">
                  <c:v>0.30555555555555558</c:v>
                </c:pt>
                <c:pt idx="4">
                  <c:v>8.3333333333333329E-2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629-445C-9B2E-35A343ABF9E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INFORME GENERAL PQRSD MAYO 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43F-4D39-B2FF-300ED1B6D64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43F-4D39-B2FF-300ED1B6D64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43F-4D39-B2FF-300ED1B6D64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43F-4D39-B2FF-300ED1B6D64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43F-4D39-B2FF-300ED1B6D64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43F-4D39-B2FF-300ED1B6D6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PQRS'!$A$49:$A$54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PQRS'!$C$49:$C$54</c:f>
              <c:numCache>
                <c:formatCode>0%</c:formatCode>
                <c:ptCount val="6"/>
                <c:pt idx="0">
                  <c:v>0.34782608695652173</c:v>
                </c:pt>
                <c:pt idx="1">
                  <c:v>0.22826086956521738</c:v>
                </c:pt>
                <c:pt idx="2">
                  <c:v>0</c:v>
                </c:pt>
                <c:pt idx="3">
                  <c:v>0.38043478260869568</c:v>
                </c:pt>
                <c:pt idx="4">
                  <c:v>4.3478260869565216E-2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43F-4D39-B2FF-300ED1B6D640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DURACIÓN MÁXIMA</a:t>
            </a:r>
          </a:p>
          <a:p>
            <a:pPr>
              <a:defRPr b="1"/>
            </a:pPr>
            <a:r>
              <a:rPr lang="es-MX" b="1"/>
              <a:t>RESPUESTA EN DÍAS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7846344485749691"/>
          <c:w val="0.80099498032782768"/>
          <c:h val="0.4253744304266799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190-44D8-BD97-5E3689B673B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190-44D8-BD97-5E3689B673B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190-44D8-BD97-5E3689B673B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4190-44D8-BD97-5E3689B673B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4190-44D8-BD97-5E3689B673B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4190-44D8-BD97-5E3689B673B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PQRS'!$E$49:$E$54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PQRS'!$F$49:$F$54</c:f>
              <c:numCache>
                <c:formatCode>General</c:formatCode>
                <c:ptCount val="6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  <c:pt idx="4">
                  <c:v>3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190-44D8-BD97-5E3689B673BA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617309541675102"/>
          <c:y val="0.22304481456546557"/>
          <c:w val="0.39382690458324904"/>
          <c:h val="0.72243226102313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INFORME GENERAL PQRSD JUNIO 2021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88888888888889E-3"/>
          <c:y val="0.31719451735199766"/>
          <c:w val="0.81388888888888888"/>
          <c:h val="0.444150991542723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9B9-449E-AFEA-E763A0A3AF0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9B9-449E-AFEA-E763A0A3AF0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9B9-449E-AFEA-E763A0A3AF0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49B9-449E-AFEA-E763A0A3AF0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49B9-449E-AFEA-E763A0A3AF0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49B9-449E-AFEA-E763A0A3AF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'CANTIDAD PQRS'!$A$64:$A$69</c:f>
              <c:strCache>
                <c:ptCount val="6"/>
                <c:pt idx="0">
                  <c:v>DERECHO DE PETICION E INFORMACION </c:v>
                </c:pt>
                <c:pt idx="1">
                  <c:v>DERECHO DE PETICION </c:v>
                </c:pt>
                <c:pt idx="2">
                  <c:v>QUEJAS</c:v>
                </c:pt>
                <c:pt idx="3">
                  <c:v>SOLICITUD</c:v>
                </c:pt>
                <c:pt idx="4">
                  <c:v>SOLICITUD  E INFORMACION</c:v>
                </c:pt>
                <c:pt idx="5">
                  <c:v>DENUNCIA</c:v>
                </c:pt>
              </c:strCache>
            </c:strRef>
          </c:cat>
          <c:val>
            <c:numRef>
              <c:f>'CANTIDAD PQRS'!$C$64:$C$69</c:f>
              <c:numCache>
                <c:formatCode>0%</c:formatCode>
                <c:ptCount val="6"/>
                <c:pt idx="0">
                  <c:v>0.29615384615384616</c:v>
                </c:pt>
                <c:pt idx="1">
                  <c:v>0.32692307692307693</c:v>
                </c:pt>
                <c:pt idx="2">
                  <c:v>8.0769230769230774E-2</c:v>
                </c:pt>
                <c:pt idx="3">
                  <c:v>0.25</c:v>
                </c:pt>
                <c:pt idx="4">
                  <c:v>3.8461538461538464E-2</c:v>
                </c:pt>
                <c:pt idx="5">
                  <c:v>7.6923076923076927E-3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9B9-449E-AFEA-E763A0A3AF0E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636876640419949"/>
          <c:y val="0.22627150772820065"/>
          <c:w val="0.34059580052493443"/>
          <c:h val="0.59780256634587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0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FC39B-6941-4FC2-A258-E7F2EEC0B297}" type="datetimeFigureOut">
              <a:rPr lang="es-CO" smtClean="0"/>
              <a:t>5/10/2022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57335-3E8B-4A81-A109-E9E2C97D76A6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6594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263758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6" name="Google Shape;26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00104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95771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10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50619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11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06846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12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94597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13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64635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14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347509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557335-3E8B-4A81-A109-E9E2C97D76A6}" type="slidenum">
              <a:rPr lang="es-CO" smtClean="0"/>
              <a:t>15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38524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619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7640FADA-621E-3642-A160-704B4305E6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4790883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FC3A581-8E53-4543-92C4-7F8A0FC829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584325"/>
            <a:ext cx="4790883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4880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7CB3E25-282C-6844-AF74-438AF76A1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606192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3F8759-60D2-0440-9892-B86B53E742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3602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7FABD31-FE83-A54C-8A30-9E0BC87ED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248" y="768350"/>
            <a:ext cx="10515600" cy="170267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02DAD5-86C5-1A46-809E-9F43D2FDD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248" y="2625651"/>
            <a:ext cx="10515600" cy="2977350"/>
          </a:xfrm>
        </p:spPr>
        <p:txBody>
          <a:bodyPr/>
          <a:lstStyle>
            <a:lvl1pPr marL="0" indent="0">
              <a:buNone/>
              <a:defRPr sz="2400">
                <a:solidFill>
                  <a:srgbClr val="001D3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006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8BFF30-A163-F144-9D54-39A1EC5C5F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E6C4E4-98C0-460F-9BFB-EF678EBEA587}" type="datetime1">
              <a:rPr lang="es-CO" smtClean="0"/>
              <a:t>5/10/2022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DBF9B4-DA4A-644D-B198-D76EE8A50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"/>
            <a:ext cx="12192000" cy="6857619"/>
          </a:xfrm>
          <a:prstGeom prst="rect">
            <a:avLst/>
          </a:prstGeo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C746E88-F269-4246-909E-B9CCF29F0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6799-CBED-A949-B207-A8A3C45ED3B0}" type="slidenum">
              <a:rPr lang="es-CO" smtClean="0"/>
              <a:t>‹Nº›</a:t>
            </a:fld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6FE45F3-1FE3-194A-9102-7E85F7D293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6CBEBED-43C7-3E41-A50D-3ACD18A03A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2D77A51-876A-2B4C-A178-402A99CA9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9435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45F3AD-F90B-FB40-93E6-CAC9E71A1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BCFA7C6-2A0E-8241-8AAB-355040355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2742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52D53D-86FA-8C4F-98A0-117CC5A48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11DBD09-4302-A046-8789-F99217A767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1A170A-FB93-4E07-98A0-CE76A33313D1}" type="datetime1">
              <a:rPr lang="es-CO" smtClean="0"/>
              <a:t>5/10/2022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AED8F54-8CC9-B74E-9BE8-E0FF7A6DE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9D263B-1F63-6B48-B00D-5E55B12DF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6799-CBED-A949-B207-A8A3C45ED3B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59992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85B23F7-4FCA-0A4C-A897-054E5E46C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667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 dirty="0"/>
              <a:t>Editar los estilos de texto del patrón
Segundo nivel
Tercer nivel
Cuarto nivel
Quinto nivel</a:t>
            </a:r>
            <a:endParaRPr lang="es-CO" dirty="0"/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B6D26D6-44E4-2243-880A-8FCE48CC1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9268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1" r:id="rId3"/>
    <p:sldLayoutId id="2147483657" r:id="rId4"/>
    <p:sldLayoutId id="2147483650" r:id="rId5"/>
    <p:sldLayoutId id="214748365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B05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1D3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A6EDA332-F72F-4474-B512-BFB0220D2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0CA6799-CBED-A949-B207-A8A3C45ED3B0}" type="slidenum">
              <a:rPr lang="es-CO" smtClean="0"/>
              <a:t>1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572EE44-61C7-48FC-A516-3306D5BC9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378" y="1468966"/>
            <a:ext cx="6773243" cy="392006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1825F0-900B-49B1-BA13-2B7D43786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es-CO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C0515C-273D-4FEF-8230-7FC44D5F0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2" name="Google Shape;84;p13">
            <a:extLst>
              <a:ext uri="{FF2B5EF4-FFF2-40B4-BE49-F238E27FC236}">
                <a16:creationId xmlns:a16="http://schemas.microsoft.com/office/drawing/2014/main" id="{09E280E6-14A7-41FD-9391-3E53AA207F8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9464" y="1011237"/>
            <a:ext cx="4266759" cy="106997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89;p14">
            <a:extLst>
              <a:ext uri="{FF2B5EF4-FFF2-40B4-BE49-F238E27FC236}">
                <a16:creationId xmlns:a16="http://schemas.microsoft.com/office/drawing/2014/main" id="{8641D8E5-37E7-4761-9E7F-26D5CAB27DE0}"/>
              </a:ext>
            </a:extLst>
          </p:cNvPr>
          <p:cNvSpPr txBox="1">
            <a:spLocks/>
          </p:cNvSpPr>
          <p:nvPr/>
        </p:nvSpPr>
        <p:spPr>
          <a:xfrm>
            <a:off x="1524000" y="2771336"/>
            <a:ext cx="9144000" cy="204796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4800"/>
            </a:pPr>
            <a:r>
              <a:rPr lang="en-US" sz="4800" b="1" dirty="0">
                <a:solidFill>
                  <a:schemeClr val="dk1"/>
                </a:solidFill>
                <a:latin typeface="Arial Rounded"/>
                <a:ea typeface="Arial Rounded"/>
                <a:cs typeface="Arial Rounded"/>
                <a:sym typeface="Arial Rounded"/>
              </a:rPr>
              <a:t>INFORME AL CONCEJO</a:t>
            </a:r>
            <a:br>
              <a:rPr lang="en-US" sz="4800" b="1" dirty="0">
                <a:solidFill>
                  <a:schemeClr val="dk1"/>
                </a:solidFill>
                <a:latin typeface="Arial Rounded"/>
                <a:ea typeface="Arial Rounded"/>
                <a:cs typeface="Arial Rounded"/>
                <a:sym typeface="Arial Rounded"/>
              </a:rPr>
            </a:br>
            <a:r>
              <a:rPr lang="en-US" sz="4800" b="1" dirty="0">
                <a:solidFill>
                  <a:schemeClr val="dk1"/>
                </a:solidFill>
                <a:latin typeface="Arial Rounded"/>
                <a:ea typeface="Arial Rounded"/>
                <a:cs typeface="Arial Rounded"/>
                <a:sym typeface="Arial Rounded"/>
              </a:rPr>
              <a:t>Secretaría Privada</a:t>
            </a:r>
            <a:br>
              <a:rPr lang="en-US" sz="6000" b="1" dirty="0">
                <a:solidFill>
                  <a:schemeClr val="dk1"/>
                </a:solidFill>
                <a:latin typeface="Arial Rounded"/>
                <a:ea typeface="Arial Rounded"/>
                <a:cs typeface="Arial Rounded"/>
                <a:sym typeface="Arial Rounded"/>
              </a:rPr>
            </a:br>
            <a:r>
              <a:rPr lang="en-US" b="1" dirty="0">
                <a:solidFill>
                  <a:schemeClr val="bg1"/>
                </a:solidFill>
                <a:latin typeface="Arial Rounded"/>
                <a:ea typeface="Arial Rounded"/>
                <a:cs typeface="Arial Rounded"/>
                <a:sym typeface="Arial Rounded"/>
              </a:rPr>
              <a:t>E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"/>
                <a:ea typeface="Arial Rounded"/>
                <a:cs typeface="Arial Rounded"/>
                <a:sym typeface="Arial Rounded"/>
              </a:rPr>
              <a:t>NERO – SEPTIEMBRE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4800"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"/>
                <a:sym typeface="Arial Rounded"/>
              </a:rPr>
              <a:t>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137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Mayo 2022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mayo se le dio traslado oportuno al 99%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F9E378BB-DF24-4486-BADE-C6029DA34F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318500"/>
              </p:ext>
            </p:extLst>
          </p:nvPr>
        </p:nvGraphicFramePr>
        <p:xfrm>
          <a:off x="5571244" y="1540043"/>
          <a:ext cx="4830620" cy="1925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D55470EB-A22F-4698-B595-5B236698720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4708941"/>
              </p:ext>
            </p:extLst>
          </p:nvPr>
        </p:nvGraphicFramePr>
        <p:xfrm>
          <a:off x="5646809" y="3465256"/>
          <a:ext cx="4679490" cy="2427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69494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Junio 2022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junio se le dio traslado oportuno al 98%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1220FA85-1A25-4E98-AC83-F457560403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1131819"/>
              </p:ext>
            </p:extLst>
          </p:nvPr>
        </p:nvGraphicFramePr>
        <p:xfrm>
          <a:off x="6533167" y="1736296"/>
          <a:ext cx="4643158" cy="2162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F4EFA02F-A464-4E5E-B543-B02D8F8ADF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8370523"/>
              </p:ext>
            </p:extLst>
          </p:nvPr>
        </p:nvGraphicFramePr>
        <p:xfrm>
          <a:off x="6272462" y="3899031"/>
          <a:ext cx="4236103" cy="1832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16392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Julio 2022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julio se le dio traslado oportuno al 99%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D22B3FC7-AAFF-4E46-AC46-BB4621DE4D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5688524"/>
              </p:ext>
            </p:extLst>
          </p:nvPr>
        </p:nvGraphicFramePr>
        <p:xfrm>
          <a:off x="6096000" y="1515906"/>
          <a:ext cx="4577603" cy="2229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7638F320-7228-45DB-9397-C8125FCEE6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8462" y="3745877"/>
            <a:ext cx="4706520" cy="223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467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Agosto 2022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</a:t>
            </a:r>
            <a:r>
              <a:rPr lang="es-ES">
                <a:latin typeface="Volkswagen Serial" panose="02000000000000000000" pitchFamily="50" charset="0"/>
              </a:rPr>
              <a:t>de agosto </a:t>
            </a:r>
            <a:r>
              <a:rPr lang="es-ES" dirty="0">
                <a:latin typeface="Volkswagen Serial" panose="02000000000000000000" pitchFamily="50" charset="0"/>
              </a:rPr>
              <a:t>se le dio traslado oportuno al 99%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8BAA031E-9B53-428F-BD14-778A8F9A40D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7106405"/>
              </p:ext>
            </p:extLst>
          </p:nvPr>
        </p:nvGraphicFramePr>
        <p:xfrm>
          <a:off x="5957874" y="1540382"/>
          <a:ext cx="4580965" cy="2162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5E7A27EA-4A0D-45E0-94B7-8E5C6044BD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5431210"/>
              </p:ext>
            </p:extLst>
          </p:nvPr>
        </p:nvGraphicFramePr>
        <p:xfrm>
          <a:off x="5900723" y="3512271"/>
          <a:ext cx="4695265" cy="2218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26980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Septiembre 2022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a Septiembre se le dio traslado oportuno al 99%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05A8D18D-CF4C-496F-8977-588A99961B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6092424"/>
              </p:ext>
            </p:extLst>
          </p:nvPr>
        </p:nvGraphicFramePr>
        <p:xfrm>
          <a:off x="5528925" y="4024698"/>
          <a:ext cx="4687421" cy="2162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B4B0656A-58D9-4565-AFB6-AA83925EB88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8464539"/>
              </p:ext>
            </p:extLst>
          </p:nvPr>
        </p:nvGraphicFramePr>
        <p:xfrm>
          <a:off x="5559366" y="1758313"/>
          <a:ext cx="4580965" cy="2162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05487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D5F52E-70BD-4016-9819-27A426295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595" y="852667"/>
            <a:ext cx="10285078" cy="570426"/>
          </a:xfrm>
        </p:spPr>
        <p:txBody>
          <a:bodyPr>
            <a:normAutofit fontScale="90000"/>
          </a:bodyPr>
          <a:lstStyle/>
          <a:p>
            <a:r>
              <a:rPr lang="es-ES" sz="4000" dirty="0">
                <a:latin typeface="Volkswagen Serial Heavy" panose="02000000000000000000" pitchFamily="50" charset="0"/>
              </a:rPr>
              <a:t>Gestiones Secretaría Privada Enero – Agosto 2022: 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0EF1E35-C2E5-4616-8E04-360C797315E5}"/>
              </a:ext>
            </a:extLst>
          </p:cNvPr>
          <p:cNvSpPr txBox="1"/>
          <p:nvPr/>
        </p:nvSpPr>
        <p:spPr>
          <a:xfrm>
            <a:off x="850611" y="1813991"/>
            <a:ext cx="1028507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b="1" i="0" dirty="0">
                <a:effectLst/>
                <a:latin typeface="Volkswagen Serial" panose="02000000000000000000" pitchFamily="50" charset="0"/>
              </a:rPr>
              <a:t>Gestiones relacionadas con las funciones de la </a:t>
            </a:r>
            <a:r>
              <a:rPr lang="es-CO" sz="2400" b="1" dirty="0">
                <a:latin typeface="Volkswagen Serial" panose="02000000000000000000" pitchFamily="50" charset="0"/>
              </a:rPr>
              <a:t>secretaria:</a:t>
            </a:r>
            <a:endParaRPr lang="es-ES" sz="2400" b="1" i="0" dirty="0">
              <a:effectLst/>
              <a:latin typeface="Volkswagen Serial" panose="02000000000000000000" pitchFamily="50" charset="0"/>
            </a:endParaRPr>
          </a:p>
          <a:p>
            <a:pPr algn="just"/>
            <a:endParaRPr lang="es-ES" dirty="0">
              <a:solidFill>
                <a:srgbClr val="3366CC"/>
              </a:solidFill>
              <a:latin typeface="Volkswagen Serial" panose="02000000000000000000" pitchFamily="50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100" dirty="0">
                <a:latin typeface="Volkswagen Serial" panose="02000000000000000000" pitchFamily="50" charset="0"/>
              </a:rPr>
              <a:t>Coordinar los consejos de gobiernos</a:t>
            </a:r>
            <a:r>
              <a:rPr lang="es-CO" sz="2100" i="0" u="none" strike="noStrike" baseline="0" dirty="0">
                <a:latin typeface="Volkswagen Serial" panose="02000000000000000000" pitchFamily="50" charset="0"/>
              </a:rPr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100" dirty="0">
                <a:latin typeface="Volkswagen Serial" panose="02000000000000000000" pitchFamily="50" charset="0"/>
              </a:rPr>
              <a:t>Organizar la agenda estratégica del Alcalde Distrital, articulada con la oficina de protocolo y la secretaría de comunicaciones.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100" dirty="0">
                <a:latin typeface="Volkswagen Serial" panose="02000000000000000000" pitchFamily="50" charset="0"/>
              </a:rPr>
              <a:t>Plan de presentación y difusión de Baq 2100</a:t>
            </a:r>
            <a:r>
              <a:rPr lang="es-ES" sz="2100" dirty="0">
                <a:latin typeface="Volkswagen Serial" panose="02000000000000000000" pitchFamily="50" charset="0"/>
              </a:rPr>
              <a:t>. 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100" dirty="0">
                <a:latin typeface="Volkswagen Serial" panose="02000000000000000000" pitchFamily="50" charset="0"/>
              </a:rPr>
              <a:t>Acompañamiento a entidades gubernamentales para realización de agenda en la ciudad.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100" dirty="0">
                <a:latin typeface="Volkswagen Serial" panose="02000000000000000000" pitchFamily="50" charset="0"/>
              </a:rPr>
              <a:t>Apoyo en la estructuración en la agenda internacional del Alcalde.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100" dirty="0">
                <a:latin typeface="Volkswagen Serial" panose="02000000000000000000" pitchFamily="50" charset="0"/>
              </a:rPr>
              <a:t>Seguimiento de proyecto de cofinanciación ante el gobierno nacional.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100" dirty="0">
                <a:latin typeface="Volkswagen Serial" panose="02000000000000000000" pitchFamily="50" charset="0"/>
              </a:rPr>
              <a:t>Estructuración de consejos de gobierno.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u="none" strike="noStrike" baseline="0" dirty="0">
              <a:latin typeface="Volkswagen Serial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193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tedral Metropolitana María Reina – El Lector Digital">
            <a:extLst>
              <a:ext uri="{FF2B5EF4-FFF2-40B4-BE49-F238E27FC236}">
                <a16:creationId xmlns:a16="http://schemas.microsoft.com/office/drawing/2014/main" id="{245E723C-A9A1-4ECA-82B3-5CEFE7CADF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4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65"/>
          <a:stretch/>
        </p:blipFill>
        <p:spPr bwMode="auto">
          <a:xfrm>
            <a:off x="0" y="140677"/>
            <a:ext cx="12188222" cy="671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8" name="Google Shape;268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84550" y="2435225"/>
            <a:ext cx="5422901" cy="160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4;p15">
            <a:extLst>
              <a:ext uri="{FF2B5EF4-FFF2-40B4-BE49-F238E27FC236}">
                <a16:creationId xmlns:a16="http://schemas.microsoft.com/office/drawing/2014/main" id="{3D95E8D6-2E2C-4ADF-8665-5E68A64525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51729" y="1014462"/>
            <a:ext cx="3000300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1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MISIÓN</a:t>
            </a:r>
            <a:r>
              <a:rPr lang="en-US" sz="4400" b="0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 </a:t>
            </a:r>
            <a:endParaRPr dirty="0">
              <a:solidFill>
                <a:srgbClr val="079647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9" name="Google Shape;95;p15">
            <a:extLst>
              <a:ext uri="{FF2B5EF4-FFF2-40B4-BE49-F238E27FC236}">
                <a16:creationId xmlns:a16="http://schemas.microsoft.com/office/drawing/2014/main" id="{76C78417-BD76-4D81-ADB9-CC781A3AB6B4}"/>
              </a:ext>
            </a:extLst>
          </p:cNvPr>
          <p:cNvSpPr txBox="1"/>
          <p:nvPr/>
        </p:nvSpPr>
        <p:spPr>
          <a:xfrm>
            <a:off x="1482652" y="1827469"/>
            <a:ext cx="8519477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Arial"/>
                <a:cs typeface="Arial"/>
                <a:sym typeface="Arial"/>
              </a:rPr>
              <a:t>Servir de apoyo institucional al alcalde con el propósito de contribuir al </a:t>
            </a:r>
            <a:r>
              <a:rPr lang="es-CO" sz="2400" b="0" i="0" u="none" strike="noStrike" cap="none" noProof="1">
                <a:solidFill>
                  <a:schemeClr val="dk1"/>
                </a:solidFill>
                <a:latin typeface="Volkswagen Serial" panose="02000000000000000000" pitchFamily="50" charset="0"/>
                <a:ea typeface="Arial"/>
                <a:cs typeface="Arial"/>
                <a:sym typeface="Arial"/>
              </a:rPr>
              <a:t>efectivo</a:t>
            </a: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Arial"/>
                <a:cs typeface="Arial"/>
                <a:sym typeface="Arial"/>
              </a:rPr>
              <a:t> manejo de los asuntos </a:t>
            </a:r>
            <a:r>
              <a:rPr lang="es-CO" sz="2400" dirty="0">
                <a:solidFill>
                  <a:schemeClr val="dk1"/>
                </a:solidFill>
                <a:latin typeface="Volkswagen Serial" panose="02000000000000000000" pitchFamily="50" charset="0"/>
              </a:rPr>
              <a:t>D</a:t>
            </a: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Arial"/>
                <a:cs typeface="Arial"/>
                <a:sym typeface="Arial"/>
              </a:rPr>
              <a:t>istritales. </a:t>
            </a:r>
            <a:endParaRPr lang="es-CO" sz="2400" dirty="0">
              <a:latin typeface="Volkswagen Serial" panose="02000000000000000000" pitchFamily="50" charset="0"/>
            </a:endParaRPr>
          </a:p>
        </p:txBody>
      </p:sp>
      <p:sp>
        <p:nvSpPr>
          <p:cNvPr id="10" name="Google Shape;100;p16">
            <a:extLst>
              <a:ext uri="{FF2B5EF4-FFF2-40B4-BE49-F238E27FC236}">
                <a16:creationId xmlns:a16="http://schemas.microsoft.com/office/drawing/2014/main" id="{668D13E8-4EA2-4A1F-8280-3BDAB6B88594}"/>
              </a:ext>
            </a:extLst>
          </p:cNvPr>
          <p:cNvSpPr txBox="1">
            <a:spLocks/>
          </p:cNvSpPr>
          <p:nvPr/>
        </p:nvSpPr>
        <p:spPr>
          <a:xfrm>
            <a:off x="4906479" y="3473483"/>
            <a:ext cx="2290800" cy="806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1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VISIÓN</a:t>
            </a:r>
            <a:r>
              <a:rPr lang="en-US" sz="4400" b="1" dirty="0">
                <a:solidFill>
                  <a:srgbClr val="079647"/>
                </a:solidFill>
                <a:latin typeface="Volkswagen Serial Heavy" panose="02000000000000000000" pitchFamily="50" charset="0"/>
                <a:ea typeface="Bookman Old Style"/>
                <a:cs typeface="Bookman Old Style"/>
                <a:sym typeface="Bookman Old Style"/>
              </a:rPr>
              <a:t> </a:t>
            </a:r>
            <a:endParaRPr lang="en-US" dirty="0">
              <a:solidFill>
                <a:srgbClr val="079647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11" name="Google Shape;101;p16">
            <a:extLst>
              <a:ext uri="{FF2B5EF4-FFF2-40B4-BE49-F238E27FC236}">
                <a16:creationId xmlns:a16="http://schemas.microsoft.com/office/drawing/2014/main" id="{F0C345FA-8AAF-46F9-A407-DB06904A317A}"/>
              </a:ext>
            </a:extLst>
          </p:cNvPr>
          <p:cNvSpPr txBox="1"/>
          <p:nvPr/>
        </p:nvSpPr>
        <p:spPr>
          <a:xfrm>
            <a:off x="1482652" y="4286490"/>
            <a:ext cx="9690000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Consolidarse como una secretaria de apoyo del Alcalde en la transversalización, coordinación y cumplimiento de los objetivos institucionales en conjunto con el equipo de Gobierno.</a:t>
            </a:r>
            <a:endParaRPr lang="es-CO" sz="2400" dirty="0">
              <a:latin typeface="Volkswagen Serial" panose="020000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endParaRPr lang="es-CO" sz="2400" dirty="0">
              <a:latin typeface="Volkswagen Serial" panose="020000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endParaRPr lang="es-CO" sz="2400" dirty="0">
              <a:latin typeface="Volkswagen Serial" panose="020000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s-CO" sz="2400" b="0" i="0" u="none" strike="noStrike" cap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endParaRPr lang="es-CO" sz="2400" dirty="0">
              <a:latin typeface="Volkswagen Serial" panose="020000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CO" sz="2400" b="0" i="0" u="none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7284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5">
            <a:extLst>
              <a:ext uri="{FF2B5EF4-FFF2-40B4-BE49-F238E27FC236}">
                <a16:creationId xmlns:a16="http://schemas.microsoft.com/office/drawing/2014/main" id="{7C5603FC-BC30-4C4C-83B2-0D97DB8D2D7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27158" y="677580"/>
            <a:ext cx="7138737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s-CO" sz="4400" b="1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Objetivos:</a:t>
            </a:r>
            <a:endParaRPr lang="es-CO" dirty="0">
              <a:solidFill>
                <a:srgbClr val="079647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6" name="Google Shape;112;p18">
            <a:extLst>
              <a:ext uri="{FF2B5EF4-FFF2-40B4-BE49-F238E27FC236}">
                <a16:creationId xmlns:a16="http://schemas.microsoft.com/office/drawing/2014/main" id="{0ADF97D3-119E-4A5C-9091-F1BDB3E588F4}"/>
              </a:ext>
            </a:extLst>
          </p:cNvPr>
          <p:cNvSpPr txBox="1"/>
          <p:nvPr/>
        </p:nvSpPr>
        <p:spPr>
          <a:xfrm>
            <a:off x="449179" y="1541523"/>
            <a:ext cx="10991410" cy="5009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9647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2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Dirigir, coordinar y controlar las relaciones y actividades interinstitucionales entre el despacho del alcalde, corporaciones, instituciones, personas y demás entidades, teniendo como meta Direccionar al 100% las solicitudes realizadas  por la comunidad a las dependencias correspondientes. Coordinando permanentemente con las dependencias para trabajar transversalmente en la ejecución de actividades institucionales.</a:t>
            </a:r>
            <a:endParaRPr lang="es-CO" sz="2200" dirty="0">
              <a:latin typeface="Volkswagen Serial" panose="02000000000000000000" pitchFamily="50" charset="0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9647"/>
              </a:buClr>
              <a:buSzPts val="2000"/>
              <a:buFont typeface="Arial" panose="020B0604020202020204" pitchFamily="34" charset="0"/>
              <a:buChar char="•"/>
            </a:pPr>
            <a:endParaRPr lang="es-CO" sz="2200" b="0" i="0" u="none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9647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2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Identificar las necesidades de la ciudadanía y brindar  apoyo por parte de la secretaria. </a:t>
            </a:r>
            <a:r>
              <a:rPr lang="es-CO" sz="22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Estableciendo</a:t>
            </a:r>
            <a:r>
              <a:rPr lang="es-CO" sz="22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 como meta, atender  a los ciudadanos que lleguen a la Secretaria Privada. 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9647"/>
              </a:buClr>
              <a:buSzPts val="2000"/>
              <a:buFont typeface="Arial" panose="020B0604020202020204" pitchFamily="34" charset="0"/>
              <a:buChar char="•"/>
            </a:pPr>
            <a:endParaRPr lang="es-CO" sz="2200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9647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2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Recepcionar</a:t>
            </a:r>
            <a:r>
              <a:rPr lang="es-CO" sz="22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 las solicitudes efectuadas al despacho, vía electrónica o </a:t>
            </a:r>
            <a:r>
              <a:rPr lang="es-CO" sz="22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recepcionadas por ventanilla única</a:t>
            </a:r>
            <a:r>
              <a:rPr lang="es-CO" sz="22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, direccionándolas a las diferentes  dependencias responsables</a:t>
            </a:r>
            <a:r>
              <a:rPr lang="es-CO" sz="22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.</a:t>
            </a:r>
            <a:endParaRPr lang="es-CO" sz="4400" b="0" i="0" u="none" dirty="0">
              <a:solidFill>
                <a:schemeClr val="dk1"/>
              </a:solidFill>
              <a:latin typeface="Volkswagen Serial" panose="02000000000000000000" pitchFamily="50" charset="0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CO" sz="4400" b="0" i="0" u="none" dirty="0">
              <a:solidFill>
                <a:schemeClr val="dk1"/>
              </a:solidFill>
              <a:latin typeface="Volkswagen Serial" panose="02000000000000000000" pitchFamily="50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7779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4;p15">
            <a:extLst>
              <a:ext uri="{FF2B5EF4-FFF2-40B4-BE49-F238E27FC236}">
                <a16:creationId xmlns:a16="http://schemas.microsoft.com/office/drawing/2014/main" id="{3D95E8D6-2E2C-4ADF-8665-5E68A64525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27158" y="677580"/>
            <a:ext cx="7138737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s-CO" sz="4400" b="1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Secretaría Privada</a:t>
            </a:r>
            <a:r>
              <a:rPr lang="es-CO" sz="4400" b="0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 </a:t>
            </a:r>
            <a:endParaRPr lang="es-CO" dirty="0">
              <a:solidFill>
                <a:srgbClr val="079647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9" name="Google Shape;95;p15">
            <a:extLst>
              <a:ext uri="{FF2B5EF4-FFF2-40B4-BE49-F238E27FC236}">
                <a16:creationId xmlns:a16="http://schemas.microsoft.com/office/drawing/2014/main" id="{76C78417-BD76-4D81-ADB9-CC781A3AB6B4}"/>
              </a:ext>
            </a:extLst>
          </p:cNvPr>
          <p:cNvSpPr txBox="1"/>
          <p:nvPr/>
        </p:nvSpPr>
        <p:spPr>
          <a:xfrm>
            <a:off x="753979" y="1638799"/>
            <a:ext cx="10716126" cy="3970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La secretaría Privada busca fortalecer y hacer visible el desempeño Institucional del  Distrito de Barranquilla.</a:t>
            </a:r>
            <a:endParaRPr lang="es-CO" sz="2100" dirty="0">
              <a:latin typeface="Volkswagen Serial" panose="02000000000000000000" pitchFamily="50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lang="es-CO" sz="2100" b="0" i="0" u="none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Desde  Diciembre 20 de 2016   la Secretaria Privada  fue creada  mediante Decreto Acordal No. </a:t>
            </a:r>
            <a:r>
              <a:rPr lang="es-CO" sz="21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0941</a:t>
            </a: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 del 2016, mediante el cual se adopta la estructura orgánica de la administración central de la </a:t>
            </a:r>
            <a:r>
              <a:rPr lang="es-CO" sz="21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Alcaldía</a:t>
            </a: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 Distrito Especial Industrial y Portuario de Barranquilla, donde se ha adelantado un seguimiento al desempeño institucional y a la percepción ciudadana sobre la atención al ciudadano en especial a las Quejas, Peticiones, </a:t>
            </a:r>
            <a:r>
              <a:rPr lang="es-CO" sz="21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R</a:t>
            </a: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eclamos, Solicitudes y Denuncias.</a:t>
            </a:r>
            <a:endParaRPr lang="es-CO" sz="2100" dirty="0">
              <a:latin typeface="Volkswagen Serial" panose="02000000000000000000" pitchFamily="50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endParaRPr lang="es-CO" sz="2100" dirty="0">
              <a:latin typeface="Volkswagen Serial" panose="02000000000000000000" pitchFamily="50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s-CO" sz="21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A partir de un marco metodológico y varios instrumentos de levantamiento de información se produce información calificada de manera periódica, para que la ciudadanía  tenga elementos de comunicación,  la recepción  y respuestas a sus solicitudes.</a:t>
            </a:r>
            <a:endParaRPr lang="es-CO" sz="2100" dirty="0">
              <a:latin typeface="Volkswagen Serial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80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4;p15">
            <a:extLst>
              <a:ext uri="{FF2B5EF4-FFF2-40B4-BE49-F238E27FC236}">
                <a16:creationId xmlns:a16="http://schemas.microsoft.com/office/drawing/2014/main" id="{3D95E8D6-2E2C-4ADF-8665-5E68A64525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27158" y="677580"/>
            <a:ext cx="7138737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s-CO" sz="4400" b="1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Secretaría Privada</a:t>
            </a:r>
            <a:r>
              <a:rPr lang="es-CO" sz="4400" b="0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  <a:t> </a:t>
            </a:r>
            <a:br>
              <a:rPr lang="es-CO" sz="4400" b="0" i="0" u="none" dirty="0">
                <a:solidFill>
                  <a:srgbClr val="079647"/>
                </a:solidFill>
                <a:latin typeface="Volkswagen Serial Heavy" panose="02000000000000000000" pitchFamily="50" charset="0"/>
                <a:ea typeface="Arial"/>
                <a:cs typeface="Arial"/>
                <a:sym typeface="Arial"/>
              </a:rPr>
            </a:br>
            <a:endParaRPr lang="es-CO" dirty="0">
              <a:solidFill>
                <a:srgbClr val="079647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9" name="Google Shape;95;p15">
            <a:extLst>
              <a:ext uri="{FF2B5EF4-FFF2-40B4-BE49-F238E27FC236}">
                <a16:creationId xmlns:a16="http://schemas.microsoft.com/office/drawing/2014/main" id="{76C78417-BD76-4D81-ADB9-CC781A3AB6B4}"/>
              </a:ext>
            </a:extLst>
          </p:cNvPr>
          <p:cNvSpPr txBox="1"/>
          <p:nvPr/>
        </p:nvSpPr>
        <p:spPr>
          <a:xfrm>
            <a:off x="1139483" y="1322363"/>
            <a:ext cx="10002129" cy="4478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>
              <a:buClr>
                <a:schemeClr val="dk1"/>
              </a:buClr>
              <a:buSzPts val="2000"/>
            </a:pP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La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 Secretaría Privada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liderada por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la </a:t>
            </a:r>
            <a:r>
              <a:rPr lang="es-CO" sz="190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Dr. JULIANA SOLANO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, quien asumió este cargo a partir de enero del año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2021 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, con el reto de acompañar y asesorar al Alcalde del Distrito de Barranquilla,  para desarrollar y ejecutar de manera optima las competencias institucionales, misión y políticas Distritales. </a:t>
            </a:r>
            <a:endParaRPr lang="es-CO" sz="1900" b="0" i="0" u="none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  <a:p>
            <a:pPr algn="just">
              <a:buClr>
                <a:schemeClr val="dk1"/>
              </a:buClr>
              <a:buSzPts val="2000"/>
            </a:pPr>
            <a:endParaRPr lang="es-CO" sz="1900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  <a:p>
            <a:pPr algn="just">
              <a:buClr>
                <a:schemeClr val="dk1"/>
              </a:buClr>
              <a:buSzPts val="2000"/>
            </a:pP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Pese a los retos institucionales en especial el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 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de afrontar una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 p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andemia que 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aun afecta y aqueja 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al mundo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 entero, al c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ontinente 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a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mericano, nuestro 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p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aís Colombia y en especial a nuestra ciudad Barranquilla.</a:t>
            </a:r>
          </a:p>
          <a:p>
            <a:pPr algn="just">
              <a:buClr>
                <a:schemeClr val="dk1"/>
              </a:buClr>
              <a:buSzPts val="2000"/>
            </a:pPr>
            <a:endParaRPr lang="es-CO" sz="1900" dirty="0">
              <a:solidFill>
                <a:schemeClr val="dk1"/>
              </a:solidFill>
              <a:latin typeface="Volkswagen Serial" panose="02000000000000000000" pitchFamily="50" charset="0"/>
              <a:ea typeface="Calibri"/>
              <a:cs typeface="Calibri"/>
              <a:sym typeface="Calibri"/>
            </a:endParaRPr>
          </a:p>
          <a:p>
            <a:pPr algn="just">
              <a:buClr>
                <a:schemeClr val="dk1"/>
              </a:buClr>
              <a:buSzPts val="2000"/>
            </a:pP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Teniendo en cuenta 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los lineamientos Presidenciales que por medio del Ministerio de Salud y Protección 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S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ocial mediante resolución 385 del 12 de Marzo de 2020, en la que 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declaró 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emergencia sanitaria, 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con el objeto de contener la </a:t>
            </a:r>
            <a:r>
              <a:rPr lang="es-CO" sz="1900" b="0" i="0" u="none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propagación del COVID-19</a:t>
            </a:r>
            <a:r>
              <a:rPr lang="es-CO" sz="1900" dirty="0">
                <a:solidFill>
                  <a:schemeClr val="dk1"/>
                </a:solidFill>
                <a:latin typeface="Volkswagen Serial" panose="02000000000000000000" pitchFamily="50" charset="0"/>
                <a:ea typeface="Calibri"/>
                <a:cs typeface="Calibri"/>
                <a:sym typeface="Calibri"/>
              </a:rPr>
              <a:t>, retornando de manera gradual y progresiva a partir del mes de julio del 2021,  se procedió al regreso de las actividades laborales presenciales, en un principio  mediante la alternancia a nuestras dependencias, posteriormente a partir del mes de Enero 2022 se volvió a la presencialidad.</a:t>
            </a:r>
          </a:p>
        </p:txBody>
      </p:sp>
    </p:spTree>
    <p:extLst>
      <p:ext uri="{BB962C8B-B14F-4D97-AF65-F5344CB8AC3E}">
        <p14:creationId xmlns:p14="http://schemas.microsoft.com/office/powerpoint/2010/main" val="1480119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DD5D7A34-AA9E-4ACE-9364-37BD5C0A0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7583" y="2476487"/>
            <a:ext cx="7915405" cy="1872940"/>
          </a:xfrm>
        </p:spPr>
        <p:txBody>
          <a:bodyPr>
            <a:normAutofit fontScale="90000"/>
          </a:bodyPr>
          <a:lstStyle/>
          <a:p>
            <a:pPr algn="ctr"/>
            <a:r>
              <a:rPr lang="es-ES" sz="5300" dirty="0">
                <a:latin typeface="Volkswagen Serial Heavy" panose="02000000000000000000" pitchFamily="50" charset="0"/>
              </a:rPr>
              <a:t>Reporte gestión y manejo de solicitudes</a:t>
            </a:r>
            <a:br>
              <a:rPr lang="es-ES" dirty="0">
                <a:latin typeface="Volkswagen Serial Heavy" panose="02000000000000000000" pitchFamily="50" charset="0"/>
              </a:rPr>
            </a:br>
            <a:endParaRPr lang="es-CO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08F7747-A63D-4BBF-9FC5-69A71BF7FEB0}"/>
              </a:ext>
            </a:extLst>
          </p:cNvPr>
          <p:cNvSpPr txBox="1"/>
          <p:nvPr/>
        </p:nvSpPr>
        <p:spPr>
          <a:xfrm>
            <a:off x="3277285" y="4285259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200" dirty="0">
                <a:solidFill>
                  <a:schemeClr val="tx1"/>
                </a:solidFill>
                <a:latin typeface="Volkswagen Serial" panose="02000000000000000000" pitchFamily="50" charset="0"/>
              </a:rPr>
              <a:t>Sec. Privada</a:t>
            </a:r>
            <a:endParaRPr lang="es-CO" sz="3200" dirty="0"/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64BB8F94-7BE4-4242-A6AB-8C613D8E6B50}"/>
              </a:ext>
            </a:extLst>
          </p:cNvPr>
          <p:cNvSpPr/>
          <p:nvPr/>
        </p:nvSpPr>
        <p:spPr>
          <a:xfrm>
            <a:off x="2804043" y="4061060"/>
            <a:ext cx="7042484" cy="45719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65818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Febrero 2022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febrero se le dio traslado oportuno al 99%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15" name="Gráfico 14">
            <a:extLst>
              <a:ext uri="{FF2B5EF4-FFF2-40B4-BE49-F238E27FC236}">
                <a16:creationId xmlns:a16="http://schemas.microsoft.com/office/drawing/2014/main" id="{F94CF8AA-A83E-48CD-B661-76402790DE8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3168242"/>
              </p:ext>
            </p:extLst>
          </p:nvPr>
        </p:nvGraphicFramePr>
        <p:xfrm>
          <a:off x="5331655" y="3657600"/>
          <a:ext cx="5894362" cy="2711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484A9851-1ED5-4119-AA9A-A9972B86FE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1242430"/>
              </p:ext>
            </p:extLst>
          </p:nvPr>
        </p:nvGraphicFramePr>
        <p:xfrm>
          <a:off x="5500468" y="871224"/>
          <a:ext cx="5426962" cy="2557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84300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Marzo 2022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marzo se le dio traslado oportuno al 99%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57F5A563-D6E0-4C9C-8AF7-C25C2FC1D2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9256134"/>
              </p:ext>
            </p:extLst>
          </p:nvPr>
        </p:nvGraphicFramePr>
        <p:xfrm>
          <a:off x="5084684" y="1255169"/>
          <a:ext cx="5547976" cy="2490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364F19F2-3DB0-4073-81F3-A3AFBFA491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4767344"/>
              </p:ext>
            </p:extLst>
          </p:nvPr>
        </p:nvGraphicFramePr>
        <p:xfrm>
          <a:off x="5866228" y="3277772"/>
          <a:ext cx="4766432" cy="2325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22393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23">
            <a:extLst>
              <a:ext uri="{FF2B5EF4-FFF2-40B4-BE49-F238E27FC236}">
                <a16:creationId xmlns:a16="http://schemas.microsoft.com/office/drawing/2014/main" id="{356B9E3D-F28A-49D3-9DD0-CDF460D96B6A}"/>
              </a:ext>
            </a:extLst>
          </p:cNvPr>
          <p:cNvSpPr txBox="1"/>
          <p:nvPr/>
        </p:nvSpPr>
        <p:spPr>
          <a:xfrm>
            <a:off x="7578272" y="488412"/>
            <a:ext cx="18669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ATENCIÓN WEB</a:t>
            </a:r>
            <a:endParaRPr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19B15A32-38B1-49D5-BAA0-2F75494008B6}"/>
              </a:ext>
            </a:extLst>
          </p:cNvPr>
          <p:cNvSpPr txBox="1">
            <a:spLocks/>
          </p:cNvSpPr>
          <p:nvPr/>
        </p:nvSpPr>
        <p:spPr>
          <a:xfrm>
            <a:off x="1264570" y="1255169"/>
            <a:ext cx="3270918" cy="570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>
                <a:latin typeface="Volkswagen Serial Heavy" panose="02000000000000000000" pitchFamily="50" charset="0"/>
              </a:rPr>
              <a:t>Abril 2022</a:t>
            </a:r>
            <a:endParaRPr lang="es-CO" sz="3200" dirty="0">
              <a:solidFill>
                <a:schemeClr val="tx1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3BDFB65-649F-481F-AEB7-D9DF3D782F58}"/>
              </a:ext>
            </a:extLst>
          </p:cNvPr>
          <p:cNvSpPr txBox="1"/>
          <p:nvPr/>
        </p:nvSpPr>
        <p:spPr>
          <a:xfrm>
            <a:off x="1264569" y="1760718"/>
            <a:ext cx="3771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Volkswagen Serial" panose="02000000000000000000" pitchFamily="50" charset="0"/>
            </a:endParaRPr>
          </a:p>
          <a:p>
            <a:endParaRPr lang="es-ES" b="1" dirty="0">
              <a:latin typeface="Volkswagen Serial" panose="02000000000000000000" pitchFamily="50" charset="0"/>
            </a:endParaRPr>
          </a:p>
          <a:p>
            <a:r>
              <a:rPr lang="es-ES" b="1" dirty="0">
                <a:latin typeface="Volkswagen Serial" panose="02000000000000000000" pitchFamily="50" charset="0"/>
              </a:rPr>
              <a:t>Tipos de PQRSD: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e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Derecho de petición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Quejas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Solicitud e información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Volkswagen Serial" panose="02000000000000000000" pitchFamily="50" charset="0"/>
              </a:rPr>
              <a:t>Denuncia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Volkswagen Serial" panose="02000000000000000000" pitchFamily="50" charset="0"/>
            </a:endParaRPr>
          </a:p>
          <a:p>
            <a:r>
              <a:rPr lang="es-ES" dirty="0">
                <a:latin typeface="Volkswagen Serial" panose="02000000000000000000" pitchFamily="50" charset="0"/>
              </a:rPr>
              <a:t>Durante el mes de abril se le dio traslado oportuno al 95% de las solicitudes. </a:t>
            </a:r>
          </a:p>
          <a:p>
            <a:endParaRPr lang="es-CO" dirty="0">
              <a:latin typeface="Volkswagen Serial" panose="02000000000000000000" pitchFamily="50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364F19F2-3DB0-4073-81F3-A3AFBFA491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8356669"/>
              </p:ext>
            </p:extLst>
          </p:nvPr>
        </p:nvGraphicFramePr>
        <p:xfrm>
          <a:off x="6532674" y="3429000"/>
          <a:ext cx="4728883" cy="2599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FBB4E4F9-327F-4D56-9BF2-4434FFE676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2301558"/>
              </p:ext>
            </p:extLst>
          </p:nvPr>
        </p:nvGraphicFramePr>
        <p:xfrm>
          <a:off x="6616998" y="1540382"/>
          <a:ext cx="4560234" cy="2308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986826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DB3FB3814BFAF4EAD38BD2D44B16EA4" ma:contentTypeVersion="19" ma:contentTypeDescription="Crear nuevo documento." ma:contentTypeScope="" ma:versionID="0da890d934a18aa42209a040d33eef2a">
  <xsd:schema xmlns:xsd="http://www.w3.org/2001/XMLSchema" xmlns:xs="http://www.w3.org/2001/XMLSchema" xmlns:p="http://schemas.microsoft.com/office/2006/metadata/properties" xmlns:ns1="http://schemas.microsoft.com/sharepoint/v3" xmlns:ns2="899e4924-8744-4fd1-a9eb-00d379c55b9c" xmlns:ns3="09a8446c-8ddb-4bf0-9a57-c0e08f312915" targetNamespace="http://schemas.microsoft.com/office/2006/metadata/properties" ma:root="true" ma:fieldsID="9dcba27d2042f281de0d0548f25bc312" ns1:_="" ns2:_="" ns3:_="">
    <xsd:import namespace="http://schemas.microsoft.com/sharepoint/v3"/>
    <xsd:import namespace="899e4924-8744-4fd1-a9eb-00d379c55b9c"/>
    <xsd:import namespace="09a8446c-8ddb-4bf0-9a57-c0e08f312915"/>
    <xsd:element name="properties">
      <xsd:complexType>
        <xsd:sequence>
          <xsd:element name="documentManagement">
            <xsd:complexType>
              <xsd:all>
                <xsd:element ref="ns2:Elementos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Propiedades de la Directiva de cumplimiento unificado" ma:hidden="true" ma:internalName="_ip_UnifiedCompliancePolicyProperties" ma:readOnly="false">
      <xsd:simpleType>
        <xsd:restriction base="dms:Note"/>
      </xsd:simpleType>
    </xsd:element>
    <xsd:element name="_ip_UnifiedCompliancePolicyUIAction" ma:index="24" nillable="true" ma:displayName="Acción de IU de la Directiva de cumplimiento unificado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9e4924-8744-4fd1-a9eb-00d379c55b9c" elementFormDefault="qualified">
    <xsd:import namespace="http://schemas.microsoft.com/office/2006/documentManagement/types"/>
    <xsd:import namespace="http://schemas.microsoft.com/office/infopath/2007/PartnerControls"/>
    <xsd:element name="Elementos" ma:index="1" ma:displayName="Elementos" ma:format="Dropdown" ma:indexed="true" ma:internalName="Elementos" ma:readOnly="false" ma:percentage="FALSE">
      <xsd:simpleType>
        <xsd:restriction base="dms:Number"/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c4deff92-7be5-4517-9210-2eaa34ab19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hidden="true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a8446c-8ddb-4bf0-9a57-c0e08f31291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0568f98-2b16-402d-aa5f-8af4437a5cac}" ma:internalName="TaxCatchAll" ma:readOnly="false" ma:showField="CatchAllData" ma:web="09a8446c-8ddb-4bf0-9a57-c0e08f3129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899e4924-8744-4fd1-a9eb-00d379c55b9c">
      <Terms xmlns="http://schemas.microsoft.com/office/infopath/2007/PartnerControls"/>
    </lcf76f155ced4ddcb4097134ff3c332f>
    <_ip_UnifiedCompliancePolicyProperties xmlns="http://schemas.microsoft.com/sharepoint/v3" xsi:nil="true"/>
    <TaxCatchAll xmlns="09a8446c-8ddb-4bf0-9a57-c0e08f312915" xsi:nil="true"/>
    <Elementos xmlns="899e4924-8744-4fd1-a9eb-00d379c55b9c"/>
  </documentManagement>
</p:properties>
</file>

<file path=customXml/itemProps1.xml><?xml version="1.0" encoding="utf-8"?>
<ds:datastoreItem xmlns:ds="http://schemas.openxmlformats.org/officeDocument/2006/customXml" ds:itemID="{B553226E-1281-431F-9B9D-0EAC471EE392}"/>
</file>

<file path=customXml/itemProps2.xml><?xml version="1.0" encoding="utf-8"?>
<ds:datastoreItem xmlns:ds="http://schemas.openxmlformats.org/officeDocument/2006/customXml" ds:itemID="{86357B0B-FB30-48C0-BE10-8E0F76AB8F37}"/>
</file>

<file path=customXml/itemProps3.xml><?xml version="1.0" encoding="utf-8"?>
<ds:datastoreItem xmlns:ds="http://schemas.openxmlformats.org/officeDocument/2006/customXml" ds:itemID="{36B8C7EB-7E4B-4DEB-90A6-DD90D58F6EF5}"/>
</file>

<file path=docProps/app.xml><?xml version="1.0" encoding="utf-8"?>
<Properties xmlns="http://schemas.openxmlformats.org/officeDocument/2006/extended-properties" xmlns:vt="http://schemas.openxmlformats.org/officeDocument/2006/docPropsVTypes">
  <TotalTime>3594</TotalTime>
  <Words>761</Words>
  <Application>Microsoft Office PowerPoint</Application>
  <PresentationFormat>Panorámica</PresentationFormat>
  <Paragraphs>179</Paragraphs>
  <Slides>16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Arial</vt:lpstr>
      <vt:lpstr>Arial Rounded</vt:lpstr>
      <vt:lpstr>Calibri</vt:lpstr>
      <vt:lpstr>Calibri Light</vt:lpstr>
      <vt:lpstr>Volkswagen Serial</vt:lpstr>
      <vt:lpstr>Volkswagen Serial Heavy</vt:lpstr>
      <vt:lpstr>Tema de Office</vt:lpstr>
      <vt:lpstr>Presentación de PowerPoint</vt:lpstr>
      <vt:lpstr>MISIÓN </vt:lpstr>
      <vt:lpstr>Objetivos:</vt:lpstr>
      <vt:lpstr>Secretaría Privada </vt:lpstr>
      <vt:lpstr>Secretaría Privada  </vt:lpstr>
      <vt:lpstr>Reporte gestión y manejo de solicitudes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Gestiones Secretaría Privada Enero – Agosto 2022: 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Bonos Digitales</dc:title>
  <dc:creator>alfredo carbonell</dc:creator>
  <cp:lastModifiedBy>Blas Eduardo Cepeda Cantillo</cp:lastModifiedBy>
  <cp:revision>105</cp:revision>
  <dcterms:modified xsi:type="dcterms:W3CDTF">2022-10-05T15:08:07Z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0x0101003DB3FB3814BFAF4EAD38BD2D44B16EA4</vt:lpwstr>
  </property>
</Properties>
</file>