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charts/chart23.xml" ContentType="application/vnd.openxmlformats-officedocument.drawingml.chart+xml"/>
  <Override PartName="/ppt/charts/style23.xml" ContentType="application/vnd.ms-office.chartstyle+xml"/>
  <Override PartName="/ppt/theme/theme1.xml" ContentType="application/vnd.openxmlformats-officedocument.theme+xml"/>
  <Override PartName="/ppt/charts/colors23.xml" ContentType="application/vnd.ms-office.chartcolorstyle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olors18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19.xml" ContentType="application/vnd.openxmlformats-officedocument.drawingml.chart+xml"/>
  <Override PartName="/ppt/charts/colors17.xml" ContentType="application/vnd.ms-office.chartcolorstyle+xml"/>
  <Override PartName="/ppt/charts/style17.xml" ContentType="application/vnd.ms-office.chartstyle+xml"/>
  <Override PartName="/ppt/charts/style19.xml" ContentType="application/vnd.ms-office.chartstyle+xml"/>
  <Override PartName="/ppt/charts/chart17.xml" ContentType="application/vnd.openxmlformats-officedocument.drawingml.chart+xml"/>
  <Override PartName="/ppt/charts/colors16.xml" ContentType="application/vnd.ms-office.chartcolorstyle+xml"/>
  <Override PartName="/ppt/charts/style16.xml" ContentType="application/vnd.ms-office.chartstyle+xml"/>
  <Override PartName="/ppt/charts/chart16.xml" ContentType="application/vnd.openxmlformats-officedocument.drawingml.chart+xml"/>
  <Override PartName="/ppt/charts/colors15.xml" ContentType="application/vnd.ms-office.chartcolorstyle+xml"/>
  <Override PartName="/ppt/charts/style15.xml" ContentType="application/vnd.ms-office.chartstyle+xml"/>
  <Override PartName="/ppt/charts/chart15.xml" ContentType="application/vnd.openxmlformats-officedocument.drawingml.chart+xml"/>
  <Override PartName="/ppt/charts/colors14.xml" ContentType="application/vnd.ms-office.chartcolorstyle+xml"/>
  <Override PartName="/ppt/charts/style14.xml" ContentType="application/vnd.ms-office.chartstyle+xml"/>
  <Override PartName="/ppt/charts/chart14.xml" ContentType="application/vnd.openxmlformats-officedocument.drawingml.chart+xml"/>
  <Override PartName="/ppt/theme/themeOverride1.xml" ContentType="application/vnd.openxmlformats-officedocument.themeOverride+xml"/>
  <Override PartName="/ppt/charts/colors13.xml" ContentType="application/vnd.ms-office.chartcolorstyle+xml"/>
  <Override PartName="/ppt/charts/style13.xml" ContentType="application/vnd.ms-office.chartstyle+xml"/>
  <Override PartName="/ppt/charts/chart13.xml" ContentType="application/vnd.openxmlformats-officedocument.drawingml.chart+xml"/>
  <Override PartName="/ppt/charts/colors19.xml" ContentType="application/vnd.ms-office.chartcolorstyle+xml"/>
  <Override PartName="/ppt/charts/chart18.xml" ContentType="application/vnd.openxmlformats-officedocument.drawingml.chart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style18.xml" ContentType="application/vnd.ms-office.chartstyl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8"/>
  </p:notesMasterIdLst>
  <p:sldIdLst>
    <p:sldId id="302" r:id="rId2"/>
    <p:sldId id="283" r:id="rId3"/>
    <p:sldId id="285" r:id="rId4"/>
    <p:sldId id="284" r:id="rId5"/>
    <p:sldId id="287" r:id="rId6"/>
    <p:sldId id="289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293" r:id="rId16"/>
    <p:sldId id="279" r:id="rId17"/>
  </p:sldIdLst>
  <p:sldSz cx="12192000" cy="6858000"/>
  <p:notesSz cx="6858000" cy="9144000"/>
  <p:defaultTextStyle>
    <a:defPPr lvl="0">
      <a:defRPr lang="es-CO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96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Estilo temático 2 - Énfasis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 snapToGrid="0">
      <p:cViewPr varScale="1">
        <p:scale>
          <a:sx n="64" d="100"/>
          <a:sy n="64" d="100"/>
        </p:scale>
        <p:origin x="88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cueva\Desktop\BLAS\ESTADISTICA%20ENERO-AGOSTO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INFORME%20CONSEJO%202023\Excel%20consejo%20%20MATRIZ%20EXCEL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INFORME%20CONSEJO%202023\Excel%20consejo%20%20MATRIZ%20EXCEL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6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INFORME%20CONSEJO%202023\Excel%20consejo%20%20MATRIZ%20EXCEL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E:\INFORME%20CONSEJO%202023\Excel%20consejo%20%20MATRIZ%20EXCEL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E:\INFORME%20CONSEJO%202023\Excel%20consejo%20%20MATRIZ%20EXCEL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INFORME%20CONSEJO%202023\Excel%20consejo%20%20MATRIZ%20EXCEL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INFORME%20CONSEJO%202023\Excel%20consejo%20%20MATRIZ%20EXCEL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INFORME%20CONSEJO%202023\Excel%20consejo%20%20MATRIZ%20EXCEL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INFORME%20CONSEJO%202023\Excel%20consejo%20%20MATRIZ%20EXCEL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E:\INFORME%20CONSEJO%202023\Excel%20consejo%20%20MATRIZ%20EXCEL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E:\INFORME%20CONSEJO%202023\Excel%20consejo%20%20MATRIZ%20EXCEL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DURACIÓN MÁXIMA</a:t>
            </a:r>
          </a:p>
          <a:p>
            <a:pPr algn="ctr">
              <a:defRPr/>
            </a:pPr>
            <a:r>
              <a:rPr lang="es-MX" b="1" dirty="0"/>
              <a:t>RESPUESTA EN DÍAS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7846344485749691"/>
          <c:w val="0.80099498032782768"/>
          <c:h val="0.42537443042667994"/>
        </c:manualLayout>
      </c:layout>
      <c:pie3DChart>
        <c:varyColors val="1"/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617309541675102"/>
          <c:y val="0.22304481456546557"/>
          <c:w val="0.39382690458324904"/>
          <c:h val="0.72243226102313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INFORME GENERAL PQRSD ABRIL 2022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INFORME GENERAL PQRSD ABRIL 2023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6FD0-4814-BDEC-67C6E024573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6FD0-4814-BDEC-67C6E024573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6FD0-4814-BDEC-67C6E024573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6FD0-4814-BDEC-67C6E024573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6FD0-4814-BDEC-67C6E024573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6FD0-4814-BDEC-67C6E024573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PQRS'!$A$35:$A$40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PQRS'!$C$35:$C$40</c:f>
              <c:numCache>
                <c:formatCode>0%</c:formatCode>
                <c:ptCount val="6"/>
                <c:pt idx="0">
                  <c:v>5.2083333333333336E-2</c:v>
                </c:pt>
                <c:pt idx="1">
                  <c:v>0.11458333333333333</c:v>
                </c:pt>
                <c:pt idx="2">
                  <c:v>3.125E-2</c:v>
                </c:pt>
                <c:pt idx="3">
                  <c:v>0.71875</c:v>
                </c:pt>
                <c:pt idx="4">
                  <c:v>6.25E-2</c:v>
                </c:pt>
                <c:pt idx="5">
                  <c:v>2.0833333333333332E-2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FD0-4814-BDEC-67C6E0245730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DURACIÓN MÁXIMA</a:t>
            </a:r>
          </a:p>
          <a:p>
            <a:pPr>
              <a:defRPr b="1"/>
            </a:pPr>
            <a:r>
              <a:rPr lang="es-MX" b="1" dirty="0"/>
              <a:t>RESPUESTA EN DÍAS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7846344485749691"/>
          <c:w val="0.80099498032782768"/>
          <c:h val="0.42537443042667994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8EAC-4F78-909D-0E1BE555EBF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8EAC-4F78-909D-0E1BE555EBF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8EAC-4F78-909D-0E1BE555EBF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8EAC-4F78-909D-0E1BE555EBF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8EAC-4F78-909D-0E1BE555EBF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8EAC-4F78-909D-0E1BE555EBF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PQRS'!$E$35:$E$40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PQRS'!$F$35:$F$40</c:f>
              <c:numCache>
                <c:formatCode>General</c:formatCode>
                <c:ptCount val="6"/>
                <c:pt idx="0">
                  <c:v>3</c:v>
                </c:pt>
                <c:pt idx="1">
                  <c:v>3</c:v>
                </c:pt>
                <c:pt idx="2">
                  <c:v>2</c:v>
                </c:pt>
                <c:pt idx="3">
                  <c:v>4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EAC-4F78-909D-0E1BE555EBFD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617309541675102"/>
          <c:y val="0.22304481456546557"/>
          <c:w val="0.39382690458324904"/>
          <c:h val="0.72243226102313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INFORME GENERAL PQRSD MAYO 2022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DURACIÓN MÁXIMA</a:t>
            </a:r>
          </a:p>
          <a:p>
            <a:pPr>
              <a:defRPr b="1"/>
            </a:pPr>
            <a:r>
              <a:rPr lang="es-MX" b="1"/>
              <a:t>RESPUESTA EN DÍAS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7846344485749691"/>
          <c:w val="0.80099498032782768"/>
          <c:h val="0.42537443042667994"/>
        </c:manualLayout>
      </c:layout>
      <c:pie3DChart>
        <c:varyColors val="1"/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617309541675102"/>
          <c:y val="0.22304481456546557"/>
          <c:w val="0.39382690458324904"/>
          <c:h val="0.72243226102313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INFORME GENERAL PQRSD MAYO 2023</a:t>
            </a:r>
          </a:p>
          <a:p>
            <a:pPr>
              <a:defRPr b="1"/>
            </a:pPr>
            <a:endParaRPr lang="es-MX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C27-4350-8FAF-EDCF893B9D9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C27-4350-8FAF-EDCF893B9D9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3C27-4350-8FAF-EDCF893B9D9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3C27-4350-8FAF-EDCF893B9D9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3C27-4350-8FAF-EDCF893B9D9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3C27-4350-8FAF-EDCF893B9D9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PQRS'!$A$48:$A$53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PQRS'!$C$48:$C$53</c:f>
              <c:numCache>
                <c:formatCode>0%</c:formatCode>
                <c:ptCount val="6"/>
                <c:pt idx="0">
                  <c:v>0.11235955056179775</c:v>
                </c:pt>
                <c:pt idx="1">
                  <c:v>0.11797752808988764</c:v>
                </c:pt>
                <c:pt idx="2">
                  <c:v>1.6853932584269662E-2</c:v>
                </c:pt>
                <c:pt idx="3">
                  <c:v>0.7191011235955056</c:v>
                </c:pt>
                <c:pt idx="4">
                  <c:v>2.247191011235955E-2</c:v>
                </c:pt>
                <c:pt idx="5">
                  <c:v>1.1235955056179775E-2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3C27-4350-8FAF-EDCF893B9D94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DURACIÓN MÁXIMA</a:t>
            </a:r>
          </a:p>
          <a:p>
            <a:pPr>
              <a:defRPr b="1"/>
            </a:pPr>
            <a:r>
              <a:rPr lang="es-MX" b="1"/>
              <a:t>RESPUESTA EN DÍAS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7846344485749691"/>
          <c:w val="0.80099498032782768"/>
          <c:h val="0.42537443042667994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0B5-486A-AD95-C0253792C0C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0B5-486A-AD95-C0253792C0C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00B5-486A-AD95-C0253792C0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00B5-486A-AD95-C0253792C0C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00B5-486A-AD95-C0253792C0C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00B5-486A-AD95-C0253792C0C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PQRS'!$E$48:$E$53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PQRS'!$F$48:$F$53</c:f>
              <c:numCache>
                <c:formatCode>General</c:formatCode>
                <c:ptCount val="6"/>
                <c:pt idx="0">
                  <c:v>2</c:v>
                </c:pt>
                <c:pt idx="1">
                  <c:v>3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0B5-486A-AD95-C0253792C0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617309541675102"/>
          <c:y val="0.22304481456546557"/>
          <c:w val="0.39382690458324904"/>
          <c:h val="0.72243226102313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INFORME GENERAL PQRSD JUNIO 2022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DURACIÓN MÁXIMA</a:t>
            </a:r>
          </a:p>
          <a:p>
            <a:pPr>
              <a:defRPr b="1"/>
            </a:pPr>
            <a:r>
              <a:rPr lang="es-MX" sz="1200" b="1" dirty="0"/>
              <a:t>RESPUESTA EN DÍAS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5837921525590762"/>
          <c:w val="1"/>
          <c:h val="0.60962748334934402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C81-4863-B952-AAEA042FE29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C81-4863-B952-AAEA042FE29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CC81-4863-B952-AAEA042FE29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CC81-4863-B952-AAEA042FE29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CC81-4863-B952-AAEA042FE29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CC81-4863-B952-AAEA042FE29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PQRS'!$E$64:$E$69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PQRS'!$F$64:$F$69</c:f>
              <c:numCache>
                <c:formatCode>General</c:formatCode>
                <c:ptCount val="6"/>
                <c:pt idx="0">
                  <c:v>2</c:v>
                </c:pt>
                <c:pt idx="1">
                  <c:v>3</c:v>
                </c:pt>
                <c:pt idx="2">
                  <c:v>0</c:v>
                </c:pt>
                <c:pt idx="3">
                  <c:v>4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CC81-4863-B952-AAEA042FE297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9751632573617783"/>
          <c:y val="0.27568843609744065"/>
          <c:w val="0.30248367426382222"/>
          <c:h val="0.724311682889708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INFORME GENERAL PQRSD JUNIO 2023</a:t>
            </a:r>
          </a:p>
          <a:p>
            <a:pPr>
              <a:defRPr b="1"/>
            </a:pPr>
            <a:endParaRPr lang="es-MX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F8A-4921-B7D4-CB1990D0AD2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F8A-4921-B7D4-CB1990D0AD2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F8A-4921-B7D4-CB1990D0AD2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F8A-4921-B7D4-CB1990D0AD2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1F8A-4921-B7D4-CB1990D0AD21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1F8A-4921-B7D4-CB1990D0AD2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PQRS'!$A$63:$A$68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PQRS'!$C$63:$C$68</c:f>
              <c:numCache>
                <c:formatCode>0%</c:formatCode>
                <c:ptCount val="6"/>
                <c:pt idx="0">
                  <c:v>0.33333333333333331</c:v>
                </c:pt>
                <c:pt idx="1">
                  <c:v>8.658008658008658E-3</c:v>
                </c:pt>
                <c:pt idx="2">
                  <c:v>1.7316017316017316E-2</c:v>
                </c:pt>
                <c:pt idx="3">
                  <c:v>0.5714285714285714</c:v>
                </c:pt>
                <c:pt idx="4">
                  <c:v>6.0606060606060608E-2</c:v>
                </c:pt>
                <c:pt idx="5">
                  <c:v>8.658008658008658E-3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F8A-4921-B7D4-CB1990D0AD21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INFORME GENERAL PQRSD FEBRERO 2022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INFORME GENERAL PQRSD JULIO 2023</a:t>
            </a:r>
          </a:p>
          <a:p>
            <a:pPr>
              <a:defRPr b="1"/>
            </a:pPr>
            <a:endParaRPr lang="es-MX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INFORME GENERAL PQRSD JULIO 2023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A64-427B-9FEC-7CE6C66159F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A64-427B-9FEC-7CE6C66159F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A64-427B-9FEC-7CE6C66159F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A64-427B-9FEC-7CE6C66159F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FA64-427B-9FEC-7CE6C66159F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FA64-427B-9FEC-7CE6C66159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PQRS'!$A$76:$A$81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PQRS'!$C$76:$C$81</c:f>
              <c:numCache>
                <c:formatCode>0%</c:formatCode>
                <c:ptCount val="6"/>
                <c:pt idx="0">
                  <c:v>1.2096774193548387E-2</c:v>
                </c:pt>
                <c:pt idx="1">
                  <c:v>0.11693548387096774</c:v>
                </c:pt>
                <c:pt idx="2">
                  <c:v>0.58870967741935487</c:v>
                </c:pt>
                <c:pt idx="3">
                  <c:v>0.14112903225806453</c:v>
                </c:pt>
                <c:pt idx="4">
                  <c:v>0.12903225806451613</c:v>
                </c:pt>
                <c:pt idx="5">
                  <c:v>1.2096774193548387E-2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A64-427B-9FEC-7CE6C66159F9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DURACIÓN MÁXIMA</a:t>
            </a:r>
          </a:p>
          <a:p>
            <a:pPr>
              <a:defRPr b="1"/>
            </a:pPr>
            <a:r>
              <a:rPr lang="es-MX" b="1"/>
              <a:t>RESPUESTA EN DÍAS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7846344485749691"/>
          <c:w val="0.80099498032782768"/>
          <c:h val="0.42537443042667994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DD5-42CB-BA84-29DA0488C6C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DD5-42CB-BA84-29DA0488C6C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DD5-42CB-BA84-29DA0488C6C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DD5-42CB-BA84-29DA0488C6C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1DD5-42CB-BA84-29DA0488C6CB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1DD5-42CB-BA84-29DA0488C6C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PQRS'!$E$76:$E$81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PQRS'!$F$76:$F$81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DD5-42CB-BA84-29DA0488C6C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617309541675102"/>
          <c:y val="0.22304481456546557"/>
          <c:w val="0.39382690458324904"/>
          <c:h val="0.72243226102313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INFORME GENERAL PQRSD AGOSTO</a:t>
            </a:r>
            <a:r>
              <a:rPr lang="es-MX" b="1" baseline="0" dirty="0"/>
              <a:t> 2023</a:t>
            </a:r>
          </a:p>
          <a:p>
            <a:pPr>
              <a:defRPr b="1"/>
            </a:pPr>
            <a:endParaRPr lang="es-MX" b="1" dirty="0"/>
          </a:p>
          <a:p>
            <a:pPr>
              <a:defRPr b="1"/>
            </a:pPr>
            <a:endParaRPr lang="es-MX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A55-4EE8-B2B1-6616CC79A18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A55-4EE8-B2B1-6616CC79A18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A55-4EE8-B2B1-6616CC79A18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DA55-4EE8-B2B1-6616CC79A18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DA55-4EE8-B2B1-6616CC79A18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DA55-4EE8-B2B1-6616CC79A18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PQRS'!$A$92:$A$97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PQRS'!$C$92:$C$97</c:f>
              <c:numCache>
                <c:formatCode>0%</c:formatCode>
                <c:ptCount val="6"/>
                <c:pt idx="0">
                  <c:v>3.71900826446281E-2</c:v>
                </c:pt>
                <c:pt idx="1">
                  <c:v>0.19421487603305784</c:v>
                </c:pt>
                <c:pt idx="2">
                  <c:v>1.2396694214876033E-2</c:v>
                </c:pt>
                <c:pt idx="3">
                  <c:v>0.72314049586776863</c:v>
                </c:pt>
                <c:pt idx="4">
                  <c:v>2.8925619834710745E-2</c:v>
                </c:pt>
                <c:pt idx="5">
                  <c:v>4.1322314049586778E-3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A55-4EE8-B2B1-6616CC79A18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DURACIÓN MÁXIMA</a:t>
            </a:r>
          </a:p>
          <a:p>
            <a:pPr>
              <a:defRPr b="1"/>
            </a:pPr>
            <a:r>
              <a:rPr lang="es-MX" b="1"/>
              <a:t>RESPUESTA EN DÍAS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7846344485749691"/>
          <c:w val="0.80099498032782768"/>
          <c:h val="0.42537443042667994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EEF-449F-BE83-DD82C5B82F3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EEF-449F-BE83-DD82C5B82F3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EEF-449F-BE83-DD82C5B82F3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EEF-449F-BE83-DD82C5B82F3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EEF-449F-BE83-DD82C5B82F33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BEEF-449F-BE83-DD82C5B82F3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PQRS'!$E$77:$E$82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PQRS'!$F$77:$F$82</c:f>
              <c:numCache>
                <c:formatCode>General</c:formatCode>
                <c:ptCount val="6"/>
                <c:pt idx="0">
                  <c:v>3</c:v>
                </c:pt>
                <c:pt idx="1">
                  <c:v>2</c:v>
                </c:pt>
                <c:pt idx="2">
                  <c:v>1</c:v>
                </c:pt>
                <c:pt idx="3">
                  <c:v>4</c:v>
                </c:pt>
                <c:pt idx="4">
                  <c:v>3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EEF-449F-BE83-DD82C5B82F33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617309541675102"/>
          <c:y val="0.22304481456546557"/>
          <c:w val="0.39382690458324904"/>
          <c:h val="0.72243226102313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INFORME GENERAL PQRSD SEPTIEMBRE 2023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A89-4361-844C-1F371D4069E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A89-4361-844C-1F371D4069E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A89-4361-844C-1F371D4069E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5A89-4361-844C-1F371D4069E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5A89-4361-844C-1F371D4069E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5A89-4361-844C-1F371D4069E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PQRS'!$A$91:$A$96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PQRS'!$C$91:$C$96</c:f>
              <c:numCache>
                <c:formatCode>0%</c:formatCode>
                <c:ptCount val="6"/>
                <c:pt idx="0">
                  <c:v>1.0869565217391304E-2</c:v>
                </c:pt>
                <c:pt idx="1">
                  <c:v>0.11413043478260869</c:v>
                </c:pt>
                <c:pt idx="2">
                  <c:v>2.717391304347826E-2</c:v>
                </c:pt>
                <c:pt idx="3">
                  <c:v>0.61956521739130432</c:v>
                </c:pt>
                <c:pt idx="4">
                  <c:v>6.5217391304347824E-2</c:v>
                </c:pt>
                <c:pt idx="5">
                  <c:v>1.6304347826086956E-2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A89-4361-844C-1F371D4069E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DURACIÓN MÁXIMA</a:t>
            </a:r>
          </a:p>
          <a:p>
            <a:pPr>
              <a:defRPr b="1"/>
            </a:pPr>
            <a:r>
              <a:rPr lang="es-MX" b="1"/>
              <a:t>RESPUESTA EN DÍAS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7846344485749691"/>
          <c:w val="0.80099498032782768"/>
          <c:h val="0.42537443042667994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1B6-434F-930D-B5965CD2E09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1B6-434F-930D-B5965CD2E09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1B6-434F-930D-B5965CD2E09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1B6-434F-930D-B5965CD2E09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A1B6-434F-930D-B5965CD2E09E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A1B6-434F-930D-B5965CD2E09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PQRS'!$E$104:$E$109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PQRS'!$F$104:$F$109</c:f>
              <c:numCache>
                <c:formatCode>General</c:formatCode>
                <c:ptCount val="6"/>
                <c:pt idx="0">
                  <c:v>2</c:v>
                </c:pt>
                <c:pt idx="1">
                  <c:v>3</c:v>
                </c:pt>
                <c:pt idx="2">
                  <c:v>1</c:v>
                </c:pt>
                <c:pt idx="3">
                  <c:v>3</c:v>
                </c:pt>
                <c:pt idx="4">
                  <c:v>3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1B6-434F-930D-B5965CD2E09E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617309541675102"/>
          <c:y val="0.22304481456546557"/>
          <c:w val="0.39382690458324904"/>
          <c:h val="0.72243226102313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INFORME GENERAL PQRSD FEBRERO 2023</a:t>
            </a:r>
          </a:p>
        </c:rich>
      </c:tx>
      <c:layout>
        <c:manualLayout>
          <c:xMode val="edge"/>
          <c:yMode val="edge"/>
          <c:x val="0.13473527218493661"/>
          <c:y val="6.9651741293532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4D59-4FE4-9706-29CDD41A5FF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4D59-4FE4-9706-29CDD41A5FF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4D59-4FE4-9706-29CDD41A5FF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4D59-4FE4-9706-29CDD41A5FF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4D59-4FE4-9706-29CDD41A5FF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PQRS'!$A$3:$A$7</c:f>
              <c:strCache>
                <c:ptCount val="5"/>
                <c:pt idx="0">
                  <c:v>DERECHO DE PETICION E INFORMACION </c:v>
                </c:pt>
                <c:pt idx="1">
                  <c:v>DERECHO DE PETICION 15 DIAS</c:v>
                </c:pt>
                <c:pt idx="2">
                  <c:v>QUEJAS</c:v>
                </c:pt>
                <c:pt idx="3">
                  <c:v>SOLICITUD</c:v>
                </c:pt>
                <c:pt idx="4">
                  <c:v>DENUNCIA</c:v>
                </c:pt>
              </c:strCache>
            </c:strRef>
          </c:cat>
          <c:val>
            <c:numRef>
              <c:f>'CANTIDAD PQRS'!$C$3:$C$7</c:f>
              <c:numCache>
                <c:formatCode>0%</c:formatCode>
                <c:ptCount val="5"/>
                <c:pt idx="0">
                  <c:v>0</c:v>
                </c:pt>
                <c:pt idx="1">
                  <c:v>0.13636363636363635</c:v>
                </c:pt>
                <c:pt idx="2">
                  <c:v>4.5454545454545456E-2</c:v>
                </c:pt>
                <c:pt idx="3">
                  <c:v>0.77272727272727271</c:v>
                </c:pt>
                <c:pt idx="4">
                  <c:v>4.5454545454545456E-2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D59-4FE4-9706-29CDD41A5F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DURACIÓN MÁXIMA</a:t>
            </a:r>
          </a:p>
          <a:p>
            <a:pPr>
              <a:defRPr b="1"/>
            </a:pPr>
            <a:r>
              <a:rPr lang="es-MX" b="1"/>
              <a:t>RESPUESTA EN DÍAS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7846344485749691"/>
          <c:w val="0.80099498032782768"/>
          <c:h val="0.42537443042667994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CE0-429A-BADA-F9E21E51659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CE0-429A-BADA-F9E21E51659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CE0-429A-BADA-F9E21E51659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CE0-429A-BADA-F9E21E51659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ECE0-429A-BADA-F9E21E51659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PQRS'!$E$3:$E$7</c:f>
              <c:strCache>
                <c:ptCount val="5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DENUNCIA</c:v>
                </c:pt>
              </c:strCache>
            </c:strRef>
          </c:cat>
          <c:val>
            <c:numRef>
              <c:f>'CANTIDAD PQRS'!$F$3:$F$7</c:f>
              <c:numCache>
                <c:formatCode>General</c:formatCode>
                <c:ptCount val="5"/>
                <c:pt idx="0">
                  <c:v>7</c:v>
                </c:pt>
                <c:pt idx="1">
                  <c:v>3</c:v>
                </c:pt>
                <c:pt idx="2">
                  <c:v>1</c:v>
                </c:pt>
                <c:pt idx="3">
                  <c:v>3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CE0-429A-BADA-F9E21E5165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617309541675102"/>
          <c:y val="0.22304481456546557"/>
          <c:w val="0.39382690458324904"/>
          <c:h val="0.72243226102313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INFORME GENERAL PQRSD MARZO 2022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4261777628454053"/>
          <c:y val="0.26534423143941405"/>
          <c:w val="0.70630009935154725"/>
          <c:h val="0.388062350143011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DURACIÓN MÁXIMA</a:t>
            </a:r>
          </a:p>
          <a:p>
            <a:pPr>
              <a:defRPr b="1"/>
            </a:pPr>
            <a:r>
              <a:rPr lang="es-MX" b="1"/>
              <a:t>RESPUESTA EN DÍAS</a:t>
            </a:r>
          </a:p>
        </c:rich>
      </c:tx>
      <c:layout>
        <c:manualLayout>
          <c:xMode val="edge"/>
          <c:yMode val="edge"/>
          <c:x val="0.33075189214873785"/>
          <c:y val="5.674231216135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7846344485749691"/>
          <c:w val="0.80099498032782768"/>
          <c:h val="0.42537443042667994"/>
        </c:manualLayout>
      </c:layout>
      <c:pie3DChart>
        <c:varyColors val="1"/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617309541675102"/>
          <c:y val="0.22304481456546557"/>
          <c:w val="0.39382690458324904"/>
          <c:h val="0.72243226102313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INFORME GENERAL PQRSD MARZO 2023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42B3-4B19-B2B9-1ABCE47D588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42B3-4B19-B2B9-1ABCE47D588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42B3-4B19-B2B9-1ABCE47D588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42B3-4B19-B2B9-1ABCE47D588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42B3-4B19-B2B9-1ABCE47D588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42B3-4B19-B2B9-1ABCE47D5887}"/>
              </c:ext>
            </c:extLst>
          </c:dPt>
          <c:dLbls>
            <c:dLbl>
              <c:idx val="2"/>
              <c:layout>
                <c:manualLayout>
                  <c:x val="2.5148936919797776E-2"/>
                  <c:y val="-1.945051223435780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2B3-4B19-B2B9-1ABCE47D5887}"/>
                </c:ext>
              </c:extLst>
            </c:dLbl>
            <c:dLbl>
              <c:idx val="4"/>
              <c:layout>
                <c:manualLayout>
                  <c:x val="-9.7285314260444223E-4"/>
                  <c:y val="-9.388617817379647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2B3-4B19-B2B9-1ABCE47D5887}"/>
                </c:ext>
              </c:extLst>
            </c:dLbl>
            <c:dLbl>
              <c:idx val="5"/>
              <c:layout>
                <c:manualLayout>
                  <c:x val="-5.9767308871724031E-2"/>
                  <c:y val="-1.694653170575032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2B3-4B19-B2B9-1ABCE47D588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PQRS'!$A$19:$A$24</c:f>
              <c:strCache>
                <c:ptCount val="6"/>
                <c:pt idx="0">
                  <c:v>DERECHO DE PETICION E INFORMACION </c:v>
                </c:pt>
                <c:pt idx="1">
                  <c:v>DERECHO DE PETICION 15 DIAS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PQRS'!$C$19:$C$24</c:f>
              <c:numCache>
                <c:formatCode>0%</c:formatCode>
                <c:ptCount val="6"/>
                <c:pt idx="0">
                  <c:v>4.2253521126760563E-2</c:v>
                </c:pt>
                <c:pt idx="1">
                  <c:v>0.15492957746478872</c:v>
                </c:pt>
                <c:pt idx="2">
                  <c:v>2.8169014084507043E-2</c:v>
                </c:pt>
                <c:pt idx="3">
                  <c:v>0.76056338028169013</c:v>
                </c:pt>
                <c:pt idx="4">
                  <c:v>4.2253521126760563E-2</c:v>
                </c:pt>
                <c:pt idx="5">
                  <c:v>2.8169014084507043E-2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2B3-4B19-B2B9-1ABCE47D58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INFORME GENERAL PQRSD MARZO 2023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64F-46DB-AE53-D3809FA206E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64F-46DB-AE53-D3809FA206E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364F-46DB-AE53-D3809FA206E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364F-46DB-AE53-D3809FA206E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364F-46DB-AE53-D3809FA206E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364F-46DB-AE53-D3809FA206E4}"/>
              </c:ext>
            </c:extLst>
          </c:dPt>
          <c:dLbls>
            <c:dLbl>
              <c:idx val="2"/>
              <c:layout>
                <c:manualLayout>
                  <c:x val="2.5148936919797776E-2"/>
                  <c:y val="-1.945051223435780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64F-46DB-AE53-D3809FA206E4}"/>
                </c:ext>
              </c:extLst>
            </c:dLbl>
            <c:dLbl>
              <c:idx val="4"/>
              <c:layout>
                <c:manualLayout>
                  <c:x val="-9.7285314260444223E-4"/>
                  <c:y val="-9.388617817379647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64F-46DB-AE53-D3809FA206E4}"/>
                </c:ext>
              </c:extLst>
            </c:dLbl>
            <c:dLbl>
              <c:idx val="5"/>
              <c:layout>
                <c:manualLayout>
                  <c:x val="-5.9767308871724031E-2"/>
                  <c:y val="-1.694653170575032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64F-46DB-AE53-D3809FA206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PQRS'!$A$19:$A$24</c:f>
              <c:strCache>
                <c:ptCount val="6"/>
                <c:pt idx="0">
                  <c:v>DERECHO DE PETICION E INFORMACION </c:v>
                </c:pt>
                <c:pt idx="1">
                  <c:v>DERECHO DE PETICION 15 DIAS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PQRS'!$C$19:$C$24</c:f>
              <c:numCache>
                <c:formatCode>0%</c:formatCode>
                <c:ptCount val="6"/>
                <c:pt idx="0">
                  <c:v>4.2253521126760563E-2</c:v>
                </c:pt>
                <c:pt idx="1">
                  <c:v>0.15492957746478872</c:v>
                </c:pt>
                <c:pt idx="2">
                  <c:v>2.8169014084507043E-2</c:v>
                </c:pt>
                <c:pt idx="3">
                  <c:v>0.76056338028169013</c:v>
                </c:pt>
                <c:pt idx="4">
                  <c:v>4.2253521126760563E-2</c:v>
                </c:pt>
                <c:pt idx="5">
                  <c:v>2.8169014084507043E-2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364F-46DB-AE53-D3809FA206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DURACIÓN MÁXIMA</a:t>
            </a:r>
          </a:p>
          <a:p>
            <a:pPr>
              <a:defRPr b="1"/>
            </a:pPr>
            <a:r>
              <a:rPr lang="es-MX" b="1"/>
              <a:t>RESPUESTA EN DÍAS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7846344485749691"/>
          <c:w val="0.80099498032782768"/>
          <c:h val="0.42537443042667994"/>
        </c:manualLayout>
      </c:layout>
      <c:pie3DChart>
        <c:varyColors val="1"/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617309541675102"/>
          <c:y val="0.22304481456546557"/>
          <c:w val="0.39382690458324904"/>
          <c:h val="0.72243226102313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2FC39B-6941-4FC2-A258-E7F2EEC0B297}" type="datetimeFigureOut">
              <a:rPr lang="es-CO" smtClean="0"/>
              <a:t>2/10/2023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57335-3E8B-4A81-A109-E9E2C97D76A6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6594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557335-3E8B-4A81-A109-E9E2C97D76A6}" type="slidenum">
              <a:rPr lang="es-CO" smtClean="0"/>
              <a:t>7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263758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6" name="Google Shape;26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557335-3E8B-4A81-A109-E9E2C97D76A6}" type="slidenum">
              <a:rPr lang="es-CO" smtClean="0"/>
              <a:t>8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00104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557335-3E8B-4A81-A109-E9E2C97D76A6}" type="slidenum">
              <a:rPr lang="es-CO" smtClean="0"/>
              <a:t>9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957717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557335-3E8B-4A81-A109-E9E2C97D76A6}" type="slidenum">
              <a:rPr lang="es-CO" smtClean="0"/>
              <a:t>10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50619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557335-3E8B-4A81-A109-E9E2C97D76A6}" type="slidenum">
              <a:rPr lang="es-CO" smtClean="0"/>
              <a:t>11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068469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557335-3E8B-4A81-A109-E9E2C97D76A6}" type="slidenum">
              <a:rPr lang="es-CO" smtClean="0"/>
              <a:t>12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945975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557335-3E8B-4A81-A109-E9E2C97D76A6}" type="slidenum">
              <a:rPr lang="es-CO" smtClean="0"/>
              <a:t>13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64635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557335-3E8B-4A81-A109-E9E2C97D76A6}" type="slidenum">
              <a:rPr lang="es-CO" smtClean="0"/>
              <a:t>14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347509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557335-3E8B-4A81-A109-E9E2C97D76A6}" type="slidenum">
              <a:rPr lang="es-CO" smtClean="0"/>
              <a:t>15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38524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619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7640FADA-621E-3642-A160-704B4305E6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9875"/>
            <a:ext cx="4790883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FC3A581-8E53-4543-92C4-7F8A0FC829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584325"/>
            <a:ext cx="4790883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48800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7CB3E25-282C-6844-AF74-438AF76A1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606192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3F8759-60D2-0440-9892-B86B53E742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03602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7FABD31-FE83-A54C-8A30-9E0BC87ED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248" y="768350"/>
            <a:ext cx="10515600" cy="170267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A02DAD5-86C5-1A46-809E-9F43D2FDD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248" y="2625651"/>
            <a:ext cx="10515600" cy="2977350"/>
          </a:xfrm>
        </p:spPr>
        <p:txBody>
          <a:bodyPr/>
          <a:lstStyle>
            <a:lvl1pPr marL="0" indent="0">
              <a:buNone/>
              <a:defRPr sz="2400">
                <a:solidFill>
                  <a:srgbClr val="001D3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7006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28BFF30-A163-F144-9D54-39A1EC5C5F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E6C4E4-98C0-460F-9BFB-EF678EBEA587}" type="datetime1">
              <a:rPr lang="es-CO" smtClean="0"/>
              <a:t>2/10/2023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0DBF9B4-DA4A-644D-B198-D76EE8A50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"/>
            <a:ext cx="12192000" cy="6857619"/>
          </a:xfrm>
          <a:prstGeom prst="rect">
            <a:avLst/>
          </a:prstGeom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C746E88-F269-4246-909E-B9CCF29F0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6799-CBED-A949-B207-A8A3C45ED3B0}" type="slidenum">
              <a:rPr lang="es-CO" smtClean="0"/>
              <a:t>‹Nº›</a:t>
            </a:fld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6FE45F3-1FE3-194A-9102-7E85F7D293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6CBEBED-43C7-3E41-A50D-3ACD18A03A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2D77A51-876A-2B4C-A178-402A99CA9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29435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D45F3AD-F90B-FB40-93E6-CAC9E71A13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BCFA7C6-2A0E-8241-8AAB-355040355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02742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52D53D-86FA-8C4F-98A0-117CC5A48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11DBD09-4302-A046-8789-F99217A767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1A170A-FB93-4E07-98A0-CE76A33313D1}" type="datetime1">
              <a:rPr lang="es-CO" smtClean="0"/>
              <a:t>2/10/2023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AED8F54-8CC9-B74E-9BE8-E0FF7A6DE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9D263B-1F63-6B48-B00D-5E55B12DF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6799-CBED-A949-B207-A8A3C45ED3B0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59992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85B23F7-4FCA-0A4C-A897-054E5E46CD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667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 dirty="0"/>
              <a:t>Editar los estilos de texto del patrón
Segundo nivel
Tercer nivel
Cuarto nivel
Quinto nivel</a:t>
            </a:r>
            <a:endParaRPr lang="es-CO" dirty="0"/>
          </a:p>
        </p:txBody>
      </p:sp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B6D26D6-44E4-2243-880A-8FCE48CC1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9268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1" r:id="rId3"/>
    <p:sldLayoutId id="2147483657" r:id="rId4"/>
    <p:sldLayoutId id="2147483650" r:id="rId5"/>
    <p:sldLayoutId id="214748365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B05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1D3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16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19.xml"/><Relationship Id="rId4" Type="http://schemas.openxmlformats.org/officeDocument/2006/relationships/chart" Target="../charts/char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22.xml"/><Relationship Id="rId4" Type="http://schemas.openxmlformats.org/officeDocument/2006/relationships/chart" Target="../charts/chart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A6EDA332-F72F-4474-B512-BFB0220D2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0CA6799-CBED-A949-B207-A8A3C45ED3B0}" type="slidenum">
              <a:rPr lang="es-CO" smtClean="0"/>
              <a:t>1</a:t>
            </a:fld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572EE44-61C7-48FC-A516-3306D5BC9C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378" y="1468966"/>
            <a:ext cx="6773243" cy="392006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1825F0-900B-49B1-BA13-2B7D43786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lang="es-CO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1C0515C-273D-4FEF-8230-7FC44D5F0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12" name="Google Shape;84;p13">
            <a:extLst>
              <a:ext uri="{FF2B5EF4-FFF2-40B4-BE49-F238E27FC236}">
                <a16:creationId xmlns:a16="http://schemas.microsoft.com/office/drawing/2014/main" id="{09E280E6-14A7-41FD-9391-3E53AA207F8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23082" y="732633"/>
            <a:ext cx="6325849" cy="134858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89;p14">
            <a:extLst>
              <a:ext uri="{FF2B5EF4-FFF2-40B4-BE49-F238E27FC236}">
                <a16:creationId xmlns:a16="http://schemas.microsoft.com/office/drawing/2014/main" id="{8641D8E5-37E7-4761-9E7F-26D5CAB27DE0}"/>
              </a:ext>
            </a:extLst>
          </p:cNvPr>
          <p:cNvSpPr txBox="1">
            <a:spLocks/>
          </p:cNvSpPr>
          <p:nvPr/>
        </p:nvSpPr>
        <p:spPr>
          <a:xfrm>
            <a:off x="1524000" y="2771336"/>
            <a:ext cx="9144000" cy="204796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4800"/>
            </a:pPr>
            <a:r>
              <a:rPr lang="en-US" sz="4800" b="1" dirty="0">
                <a:solidFill>
                  <a:schemeClr val="dk1"/>
                </a:solidFill>
                <a:latin typeface="Arial Rounded"/>
                <a:ea typeface="Arial Rounded"/>
                <a:cs typeface="Arial Rounded"/>
                <a:sym typeface="Arial Rounded"/>
              </a:rPr>
              <a:t>INFORME AL CONCEJO</a:t>
            </a:r>
            <a:br>
              <a:rPr lang="en-US" sz="4800" b="1" dirty="0">
                <a:solidFill>
                  <a:schemeClr val="dk1"/>
                </a:solidFill>
                <a:latin typeface="Arial Rounded"/>
                <a:ea typeface="Arial Rounded"/>
                <a:cs typeface="Arial Rounded"/>
                <a:sym typeface="Arial Rounded"/>
              </a:rPr>
            </a:br>
            <a:r>
              <a:rPr lang="en-US" sz="4800" b="1" dirty="0">
                <a:solidFill>
                  <a:schemeClr val="dk1"/>
                </a:solidFill>
                <a:latin typeface="Arial Rounded"/>
                <a:ea typeface="Arial Rounded"/>
                <a:cs typeface="Arial Rounded"/>
                <a:sym typeface="Arial Rounded"/>
              </a:rPr>
              <a:t>Secretaría Privada</a:t>
            </a:r>
            <a:br>
              <a:rPr lang="en-US" sz="6000" b="1" dirty="0">
                <a:solidFill>
                  <a:schemeClr val="dk1"/>
                </a:solidFill>
                <a:latin typeface="Arial Rounded"/>
                <a:ea typeface="Arial Rounded"/>
                <a:cs typeface="Arial Rounded"/>
                <a:sym typeface="Arial Rounded"/>
              </a:rPr>
            </a:br>
            <a:r>
              <a:rPr lang="en-US" b="1" dirty="0">
                <a:solidFill>
                  <a:schemeClr val="bg1"/>
                </a:solidFill>
                <a:latin typeface="Arial Rounded"/>
                <a:ea typeface="Arial Rounded"/>
                <a:cs typeface="Arial Rounded"/>
                <a:sym typeface="Arial Rounded"/>
              </a:rPr>
              <a:t>E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"/>
                <a:ea typeface="Arial Rounded"/>
                <a:cs typeface="Arial Rounded"/>
                <a:sym typeface="Arial Rounded"/>
              </a:rPr>
              <a:t>NERO – SEPTIEMBRE</a:t>
            </a:r>
          </a:p>
          <a:p>
            <a:pPr algn="ctr">
              <a:spcBef>
                <a:spcPts val="0"/>
              </a:spcBef>
              <a:buClr>
                <a:schemeClr val="dk1"/>
              </a:buClr>
              <a:buSzPts val="4800"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"/>
                <a:sym typeface="Arial Rounded"/>
              </a:rPr>
              <a:t>2023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9137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8;p23">
            <a:extLst>
              <a:ext uri="{FF2B5EF4-FFF2-40B4-BE49-F238E27FC236}">
                <a16:creationId xmlns:a16="http://schemas.microsoft.com/office/drawing/2014/main" id="{356B9E3D-F28A-49D3-9DD0-CDF460D96B6A}"/>
              </a:ext>
            </a:extLst>
          </p:cNvPr>
          <p:cNvSpPr txBox="1"/>
          <p:nvPr/>
        </p:nvSpPr>
        <p:spPr>
          <a:xfrm>
            <a:off x="7578272" y="488412"/>
            <a:ext cx="18669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ATENCIÓN WEB</a:t>
            </a:r>
            <a:endParaRPr dirty="0"/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19B15A32-38B1-49D5-BAA0-2F75494008B6}"/>
              </a:ext>
            </a:extLst>
          </p:cNvPr>
          <p:cNvSpPr txBox="1">
            <a:spLocks/>
          </p:cNvSpPr>
          <p:nvPr/>
        </p:nvSpPr>
        <p:spPr>
          <a:xfrm>
            <a:off x="1264570" y="1255169"/>
            <a:ext cx="3270918" cy="570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dirty="0">
                <a:latin typeface="Volkswagen Serial Heavy" panose="02000000000000000000" pitchFamily="50" charset="0"/>
              </a:rPr>
              <a:t>Mayo 2023</a:t>
            </a:r>
            <a:endParaRPr lang="es-CO" sz="3200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3BDFB65-649F-481F-AEB7-D9DF3D782F58}"/>
              </a:ext>
            </a:extLst>
          </p:cNvPr>
          <p:cNvSpPr txBox="1"/>
          <p:nvPr/>
        </p:nvSpPr>
        <p:spPr>
          <a:xfrm>
            <a:off x="1264569" y="1760718"/>
            <a:ext cx="37716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>
              <a:latin typeface="Volkswagen Serial" panose="02000000000000000000" pitchFamily="50" charset="0"/>
            </a:endParaRPr>
          </a:p>
          <a:p>
            <a:endParaRPr lang="es-ES" b="1" dirty="0">
              <a:latin typeface="Volkswagen Serial" panose="02000000000000000000" pitchFamily="50" charset="0"/>
            </a:endParaRPr>
          </a:p>
          <a:p>
            <a:r>
              <a:rPr lang="es-ES" b="1" dirty="0">
                <a:latin typeface="Volkswagen Serial" panose="02000000000000000000" pitchFamily="50" charset="0"/>
              </a:rPr>
              <a:t>Tipos de PQRSD: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e información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Quejas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 e información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Denuncia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Volkswagen Serial" panose="02000000000000000000" pitchFamily="50" charset="0"/>
            </a:endParaRPr>
          </a:p>
          <a:p>
            <a:r>
              <a:rPr lang="es-ES" dirty="0">
                <a:latin typeface="Volkswagen Serial" panose="02000000000000000000" pitchFamily="50" charset="0"/>
              </a:rPr>
              <a:t>Durante el mes de mayo se le dio traslado oportuno al 95% de las solicitudes. </a:t>
            </a:r>
          </a:p>
          <a:p>
            <a:endParaRPr lang="es-CO" dirty="0">
              <a:latin typeface="Volkswagen Serial" panose="02000000000000000000" pitchFamily="50" charset="0"/>
            </a:endParaRPr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F9E378BB-DF24-4486-BADE-C6029DA34F1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318500"/>
              </p:ext>
            </p:extLst>
          </p:nvPr>
        </p:nvGraphicFramePr>
        <p:xfrm>
          <a:off x="5571244" y="1540043"/>
          <a:ext cx="4830620" cy="1925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D55470EB-A22F-4698-B595-5B236698720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4708941"/>
              </p:ext>
            </p:extLst>
          </p:nvPr>
        </p:nvGraphicFramePr>
        <p:xfrm>
          <a:off x="5646809" y="3465256"/>
          <a:ext cx="4679490" cy="2427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3B184BE3-2385-48F9-A558-2BD1180EE2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4998374"/>
              </p:ext>
            </p:extLst>
          </p:nvPr>
        </p:nvGraphicFramePr>
        <p:xfrm>
          <a:off x="5715078" y="1408815"/>
          <a:ext cx="4611221" cy="2342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96F7D8E9-1B03-42A7-859B-7A9C01D84E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049988"/>
              </p:ext>
            </p:extLst>
          </p:nvPr>
        </p:nvGraphicFramePr>
        <p:xfrm>
          <a:off x="5542787" y="3465256"/>
          <a:ext cx="4830620" cy="23084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669494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8;p23">
            <a:extLst>
              <a:ext uri="{FF2B5EF4-FFF2-40B4-BE49-F238E27FC236}">
                <a16:creationId xmlns:a16="http://schemas.microsoft.com/office/drawing/2014/main" id="{356B9E3D-F28A-49D3-9DD0-CDF460D96B6A}"/>
              </a:ext>
            </a:extLst>
          </p:cNvPr>
          <p:cNvSpPr txBox="1"/>
          <p:nvPr/>
        </p:nvSpPr>
        <p:spPr>
          <a:xfrm>
            <a:off x="7578272" y="488412"/>
            <a:ext cx="18669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dirty="0">
                <a:latin typeface="Arial"/>
                <a:ea typeface="Arial"/>
                <a:cs typeface="Arial"/>
                <a:sym typeface="Arial"/>
              </a:rPr>
              <a:t>ATENCIÓN WEB</a:t>
            </a:r>
            <a:endParaRPr dirty="0"/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19B15A32-38B1-49D5-BAA0-2F75494008B6}"/>
              </a:ext>
            </a:extLst>
          </p:cNvPr>
          <p:cNvSpPr txBox="1">
            <a:spLocks/>
          </p:cNvSpPr>
          <p:nvPr/>
        </p:nvSpPr>
        <p:spPr>
          <a:xfrm>
            <a:off x="1264570" y="1255169"/>
            <a:ext cx="3270918" cy="570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dirty="0">
                <a:latin typeface="Volkswagen Serial Heavy" panose="02000000000000000000" pitchFamily="50" charset="0"/>
              </a:rPr>
              <a:t>Junio 2023</a:t>
            </a:r>
          </a:p>
          <a:p>
            <a:endParaRPr lang="es-CO" sz="3200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3BDFB65-649F-481F-AEB7-D9DF3D782F58}"/>
              </a:ext>
            </a:extLst>
          </p:cNvPr>
          <p:cNvSpPr txBox="1"/>
          <p:nvPr/>
        </p:nvSpPr>
        <p:spPr>
          <a:xfrm>
            <a:off x="1264569" y="1760718"/>
            <a:ext cx="37716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>
              <a:latin typeface="Volkswagen Serial" panose="02000000000000000000" pitchFamily="50" charset="0"/>
            </a:endParaRPr>
          </a:p>
          <a:p>
            <a:endParaRPr lang="es-ES" b="1" dirty="0">
              <a:latin typeface="Volkswagen Serial" panose="02000000000000000000" pitchFamily="50" charset="0"/>
            </a:endParaRPr>
          </a:p>
          <a:p>
            <a:r>
              <a:rPr lang="es-ES" b="1" dirty="0">
                <a:latin typeface="Volkswagen Serial" panose="02000000000000000000" pitchFamily="50" charset="0"/>
              </a:rPr>
              <a:t>Tipos de PQRSD: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e información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Quejas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 e información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Denuncia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Volkswagen Serial" panose="02000000000000000000" pitchFamily="50" charset="0"/>
            </a:endParaRPr>
          </a:p>
          <a:p>
            <a:r>
              <a:rPr lang="es-ES" dirty="0">
                <a:latin typeface="Volkswagen Serial" panose="02000000000000000000" pitchFamily="50" charset="0"/>
              </a:rPr>
              <a:t>Durante el mes de junio se le dio traslado oportuno al 98% de las solicitudes. </a:t>
            </a:r>
          </a:p>
          <a:p>
            <a:endParaRPr lang="es-CO" dirty="0">
              <a:latin typeface="Volkswagen Serial" panose="02000000000000000000" pitchFamily="50" charset="0"/>
            </a:endParaRPr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1220FA85-1A25-4E98-AC83-F457560403F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6091005"/>
              </p:ext>
            </p:extLst>
          </p:nvPr>
        </p:nvGraphicFramePr>
        <p:xfrm>
          <a:off x="6533167" y="1736296"/>
          <a:ext cx="4643158" cy="2162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F4EFA02F-A464-4E5E-B543-B02D8F8ADFB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8352925"/>
              </p:ext>
            </p:extLst>
          </p:nvPr>
        </p:nvGraphicFramePr>
        <p:xfrm>
          <a:off x="6272462" y="3899031"/>
          <a:ext cx="4236103" cy="1832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1220FA85-1A25-4E98-AC83-F457560403F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9258449"/>
              </p:ext>
            </p:extLst>
          </p:nvPr>
        </p:nvGraphicFramePr>
        <p:xfrm>
          <a:off x="6533167" y="1583142"/>
          <a:ext cx="4643158" cy="2162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163926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8;p23">
            <a:extLst>
              <a:ext uri="{FF2B5EF4-FFF2-40B4-BE49-F238E27FC236}">
                <a16:creationId xmlns:a16="http://schemas.microsoft.com/office/drawing/2014/main" id="{356B9E3D-F28A-49D3-9DD0-CDF460D96B6A}"/>
              </a:ext>
            </a:extLst>
          </p:cNvPr>
          <p:cNvSpPr txBox="1"/>
          <p:nvPr/>
        </p:nvSpPr>
        <p:spPr>
          <a:xfrm>
            <a:off x="7578272" y="488412"/>
            <a:ext cx="18669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ATENCIÓN WEB</a:t>
            </a:r>
            <a:endParaRPr dirty="0"/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19B15A32-38B1-49D5-BAA0-2F75494008B6}"/>
              </a:ext>
            </a:extLst>
          </p:cNvPr>
          <p:cNvSpPr txBox="1">
            <a:spLocks/>
          </p:cNvSpPr>
          <p:nvPr/>
        </p:nvSpPr>
        <p:spPr>
          <a:xfrm>
            <a:off x="1264570" y="1255169"/>
            <a:ext cx="3270918" cy="570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dirty="0">
                <a:latin typeface="Volkswagen Serial Heavy" panose="02000000000000000000" pitchFamily="50" charset="0"/>
              </a:rPr>
              <a:t>Julio 2023</a:t>
            </a:r>
            <a:endParaRPr lang="es-CO" sz="3200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3BDFB65-649F-481F-AEB7-D9DF3D782F58}"/>
              </a:ext>
            </a:extLst>
          </p:cNvPr>
          <p:cNvSpPr txBox="1"/>
          <p:nvPr/>
        </p:nvSpPr>
        <p:spPr>
          <a:xfrm>
            <a:off x="1264569" y="1760718"/>
            <a:ext cx="37716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>
              <a:latin typeface="Volkswagen Serial" panose="02000000000000000000" pitchFamily="50" charset="0"/>
            </a:endParaRPr>
          </a:p>
          <a:p>
            <a:endParaRPr lang="es-ES" b="1" dirty="0">
              <a:latin typeface="Volkswagen Serial" panose="02000000000000000000" pitchFamily="50" charset="0"/>
            </a:endParaRPr>
          </a:p>
          <a:p>
            <a:r>
              <a:rPr lang="es-ES" b="1" dirty="0">
                <a:latin typeface="Volkswagen Serial" panose="02000000000000000000" pitchFamily="50" charset="0"/>
              </a:rPr>
              <a:t>Tipos de PQRSD: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e información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Quejas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 e información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Denuncia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Volkswagen Serial" panose="02000000000000000000" pitchFamily="50" charset="0"/>
            </a:endParaRPr>
          </a:p>
          <a:p>
            <a:r>
              <a:rPr lang="es-ES" dirty="0">
                <a:latin typeface="Volkswagen Serial" panose="02000000000000000000" pitchFamily="50" charset="0"/>
              </a:rPr>
              <a:t>Durante el mes de julio se le dio traslado oportuno al 99% de las solicitudes. </a:t>
            </a:r>
          </a:p>
          <a:p>
            <a:endParaRPr lang="es-CO" dirty="0">
              <a:latin typeface="Volkswagen Serial" panose="02000000000000000000" pitchFamily="50" charset="0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D22B3FC7-AAFF-4E46-AC46-BB4621DE4D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2830401"/>
              </p:ext>
            </p:extLst>
          </p:nvPr>
        </p:nvGraphicFramePr>
        <p:xfrm>
          <a:off x="6096000" y="1515906"/>
          <a:ext cx="4577603" cy="2229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D65881B9-50D3-42C7-8580-231B8004FA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0683510"/>
              </p:ext>
            </p:extLst>
          </p:nvPr>
        </p:nvGraphicFramePr>
        <p:xfrm>
          <a:off x="6158462" y="1754937"/>
          <a:ext cx="4577603" cy="2229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5E7A27EA-4A0D-45E0-94B7-8E5C6044BD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7310824"/>
              </p:ext>
            </p:extLst>
          </p:nvPr>
        </p:nvGraphicFramePr>
        <p:xfrm>
          <a:off x="5861154" y="3612631"/>
          <a:ext cx="5276537" cy="2363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028467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8;p23">
            <a:extLst>
              <a:ext uri="{FF2B5EF4-FFF2-40B4-BE49-F238E27FC236}">
                <a16:creationId xmlns:a16="http://schemas.microsoft.com/office/drawing/2014/main" id="{356B9E3D-F28A-49D3-9DD0-CDF460D96B6A}"/>
              </a:ext>
            </a:extLst>
          </p:cNvPr>
          <p:cNvSpPr txBox="1"/>
          <p:nvPr/>
        </p:nvSpPr>
        <p:spPr>
          <a:xfrm>
            <a:off x="7578272" y="488412"/>
            <a:ext cx="18669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ATENCIÓN WEB</a:t>
            </a:r>
            <a:endParaRPr dirty="0"/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19B15A32-38B1-49D5-BAA0-2F75494008B6}"/>
              </a:ext>
            </a:extLst>
          </p:cNvPr>
          <p:cNvSpPr txBox="1">
            <a:spLocks/>
          </p:cNvSpPr>
          <p:nvPr/>
        </p:nvSpPr>
        <p:spPr>
          <a:xfrm>
            <a:off x="1264570" y="1255169"/>
            <a:ext cx="3270918" cy="570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dirty="0">
                <a:latin typeface="Volkswagen Serial Heavy" panose="02000000000000000000" pitchFamily="50" charset="0"/>
              </a:rPr>
              <a:t>Agosto 2023</a:t>
            </a:r>
            <a:endParaRPr lang="es-CO" sz="3200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3BDFB65-649F-481F-AEB7-D9DF3D782F58}"/>
              </a:ext>
            </a:extLst>
          </p:cNvPr>
          <p:cNvSpPr txBox="1"/>
          <p:nvPr/>
        </p:nvSpPr>
        <p:spPr>
          <a:xfrm>
            <a:off x="1264569" y="1760718"/>
            <a:ext cx="37716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>
              <a:latin typeface="Volkswagen Serial" panose="02000000000000000000" pitchFamily="50" charset="0"/>
            </a:endParaRPr>
          </a:p>
          <a:p>
            <a:endParaRPr lang="es-ES" b="1" dirty="0">
              <a:latin typeface="Volkswagen Serial" panose="02000000000000000000" pitchFamily="50" charset="0"/>
            </a:endParaRPr>
          </a:p>
          <a:p>
            <a:r>
              <a:rPr lang="es-ES" b="1" dirty="0">
                <a:latin typeface="Volkswagen Serial" panose="02000000000000000000" pitchFamily="50" charset="0"/>
              </a:rPr>
              <a:t>Tipos de PQRSD: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e información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Quejas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 e información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Denuncia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Volkswagen Serial" panose="02000000000000000000" pitchFamily="50" charset="0"/>
            </a:endParaRPr>
          </a:p>
          <a:p>
            <a:r>
              <a:rPr lang="es-ES" dirty="0">
                <a:latin typeface="Volkswagen Serial" panose="02000000000000000000" pitchFamily="50" charset="0"/>
              </a:rPr>
              <a:t>Durante el mes </a:t>
            </a:r>
            <a:r>
              <a:rPr lang="es-ES">
                <a:latin typeface="Volkswagen Serial" panose="02000000000000000000" pitchFamily="50" charset="0"/>
              </a:rPr>
              <a:t>de agosto </a:t>
            </a:r>
            <a:r>
              <a:rPr lang="es-ES" dirty="0">
                <a:latin typeface="Volkswagen Serial" panose="02000000000000000000" pitchFamily="50" charset="0"/>
              </a:rPr>
              <a:t>se le dio traslado oportuno al 99% de las solicitudes. </a:t>
            </a:r>
          </a:p>
          <a:p>
            <a:endParaRPr lang="es-CO" dirty="0">
              <a:latin typeface="Volkswagen Serial" panose="02000000000000000000" pitchFamily="50" charset="0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8BAA031E-9B53-428F-BD14-778A8F9A40D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5648783"/>
              </p:ext>
            </p:extLst>
          </p:nvPr>
        </p:nvGraphicFramePr>
        <p:xfrm>
          <a:off x="5957874" y="1305238"/>
          <a:ext cx="4580965" cy="2397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5E7A27EA-4A0D-45E0-94B7-8E5C6044BD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761562"/>
              </p:ext>
            </p:extLst>
          </p:nvPr>
        </p:nvGraphicFramePr>
        <p:xfrm>
          <a:off x="5900723" y="3703117"/>
          <a:ext cx="4695265" cy="2397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26980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8;p23">
            <a:extLst>
              <a:ext uri="{FF2B5EF4-FFF2-40B4-BE49-F238E27FC236}">
                <a16:creationId xmlns:a16="http://schemas.microsoft.com/office/drawing/2014/main" id="{356B9E3D-F28A-49D3-9DD0-CDF460D96B6A}"/>
              </a:ext>
            </a:extLst>
          </p:cNvPr>
          <p:cNvSpPr txBox="1"/>
          <p:nvPr/>
        </p:nvSpPr>
        <p:spPr>
          <a:xfrm>
            <a:off x="7578272" y="488412"/>
            <a:ext cx="18669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ATENCIÓN WEB</a:t>
            </a:r>
            <a:endParaRPr dirty="0"/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19B15A32-38B1-49D5-BAA0-2F75494008B6}"/>
              </a:ext>
            </a:extLst>
          </p:cNvPr>
          <p:cNvSpPr txBox="1">
            <a:spLocks/>
          </p:cNvSpPr>
          <p:nvPr/>
        </p:nvSpPr>
        <p:spPr>
          <a:xfrm>
            <a:off x="1264570" y="1255169"/>
            <a:ext cx="3270918" cy="570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dirty="0">
                <a:latin typeface="Volkswagen Serial Heavy" panose="02000000000000000000" pitchFamily="50" charset="0"/>
              </a:rPr>
              <a:t>Septiembre 2023</a:t>
            </a:r>
          </a:p>
          <a:p>
            <a:endParaRPr lang="es-CO" sz="3200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3BDFB65-649F-481F-AEB7-D9DF3D782F58}"/>
              </a:ext>
            </a:extLst>
          </p:cNvPr>
          <p:cNvSpPr txBox="1"/>
          <p:nvPr/>
        </p:nvSpPr>
        <p:spPr>
          <a:xfrm>
            <a:off x="1264569" y="1760718"/>
            <a:ext cx="37716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>
              <a:latin typeface="Volkswagen Serial" panose="02000000000000000000" pitchFamily="50" charset="0"/>
            </a:endParaRPr>
          </a:p>
          <a:p>
            <a:endParaRPr lang="es-ES" b="1" dirty="0">
              <a:latin typeface="Volkswagen Serial" panose="02000000000000000000" pitchFamily="50" charset="0"/>
            </a:endParaRPr>
          </a:p>
          <a:p>
            <a:r>
              <a:rPr lang="es-ES" b="1" dirty="0">
                <a:latin typeface="Volkswagen Serial" panose="02000000000000000000" pitchFamily="50" charset="0"/>
              </a:rPr>
              <a:t>Tipos de PQRSD: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e información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Quejas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 e información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Denuncia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Volkswagen Serial" panose="02000000000000000000" pitchFamily="50" charset="0"/>
            </a:endParaRPr>
          </a:p>
          <a:p>
            <a:r>
              <a:rPr lang="es-ES" dirty="0">
                <a:latin typeface="Volkswagen Serial" panose="02000000000000000000" pitchFamily="50" charset="0"/>
              </a:rPr>
              <a:t>Durante el mes de a Septiembre se le dio traslado oportuno al 99% de las solicitudes. </a:t>
            </a:r>
          </a:p>
          <a:p>
            <a:endParaRPr lang="es-CO" dirty="0">
              <a:latin typeface="Volkswagen Serial" panose="02000000000000000000" pitchFamily="50" charset="0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65A06547-860C-D81A-FB22-F9CA81F1F5F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8068615"/>
              </p:ext>
            </p:extLst>
          </p:nvPr>
        </p:nvGraphicFramePr>
        <p:xfrm>
          <a:off x="5291529" y="1587521"/>
          <a:ext cx="4736879" cy="2299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418CE344-4BB9-39CC-4166-B015EA79178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5196349"/>
              </p:ext>
            </p:extLst>
          </p:nvPr>
        </p:nvGraphicFramePr>
        <p:xfrm>
          <a:off x="5291529" y="3887478"/>
          <a:ext cx="4924818" cy="2299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05487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D5F52E-70BD-4016-9819-27A426295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595" y="852667"/>
            <a:ext cx="10285078" cy="570426"/>
          </a:xfrm>
        </p:spPr>
        <p:txBody>
          <a:bodyPr>
            <a:normAutofit fontScale="90000"/>
          </a:bodyPr>
          <a:lstStyle/>
          <a:p>
            <a:r>
              <a:rPr lang="es-ES" sz="4000" dirty="0">
                <a:latin typeface="Volkswagen Serial Heavy" panose="02000000000000000000" pitchFamily="50" charset="0"/>
              </a:rPr>
              <a:t>Gestiones Secretaría Privada Enero – Agosto 2022: </a:t>
            </a:r>
            <a:endParaRPr lang="es-CO" sz="3200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0EF1E35-C2E5-4616-8E04-360C797315E5}"/>
              </a:ext>
            </a:extLst>
          </p:cNvPr>
          <p:cNvSpPr txBox="1"/>
          <p:nvPr/>
        </p:nvSpPr>
        <p:spPr>
          <a:xfrm>
            <a:off x="850611" y="1813991"/>
            <a:ext cx="1028507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b="1" i="0" dirty="0">
                <a:effectLst/>
                <a:latin typeface="Volkswagen Serial" panose="02000000000000000000" pitchFamily="50" charset="0"/>
              </a:rPr>
              <a:t>Gestiones relacionadas con las funciones de la </a:t>
            </a:r>
            <a:r>
              <a:rPr lang="es-CO" sz="2400" b="1" dirty="0">
                <a:latin typeface="Volkswagen Serial" panose="02000000000000000000" pitchFamily="50" charset="0"/>
              </a:rPr>
              <a:t>secretaria:</a:t>
            </a:r>
            <a:endParaRPr lang="es-ES" sz="2400" b="1" i="0" dirty="0">
              <a:effectLst/>
              <a:latin typeface="Volkswagen Serial" panose="02000000000000000000" pitchFamily="50" charset="0"/>
            </a:endParaRPr>
          </a:p>
          <a:p>
            <a:pPr algn="just"/>
            <a:endParaRPr lang="es-ES" dirty="0">
              <a:solidFill>
                <a:srgbClr val="3366CC"/>
              </a:solidFill>
              <a:latin typeface="Volkswagen Serial" panose="02000000000000000000" pitchFamily="50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100" dirty="0">
                <a:latin typeface="Volkswagen Serial" panose="02000000000000000000" pitchFamily="50" charset="0"/>
              </a:rPr>
              <a:t>Coordinar los consejos de gobiernos</a:t>
            </a:r>
            <a:r>
              <a:rPr lang="es-CO" sz="2100" i="0" u="none" strike="noStrike" baseline="0" dirty="0">
                <a:latin typeface="Volkswagen Serial" panose="02000000000000000000" pitchFamily="50" charset="0"/>
              </a:rPr>
              <a:t>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100" dirty="0">
                <a:latin typeface="Volkswagen Serial" panose="02000000000000000000" pitchFamily="50" charset="0"/>
              </a:rPr>
              <a:t>Organizar la agenda estratégica del Alcalde Distrital, articulada con la oficina de protocolo y la secretaría de comunicaciones.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100" dirty="0">
                <a:latin typeface="Volkswagen Serial" panose="02000000000000000000" pitchFamily="50" charset="0"/>
              </a:rPr>
              <a:t>Plan de presentación y difusión de Baq 2100</a:t>
            </a:r>
            <a:r>
              <a:rPr lang="es-ES" sz="2100" dirty="0">
                <a:latin typeface="Volkswagen Serial" panose="02000000000000000000" pitchFamily="50" charset="0"/>
              </a:rPr>
              <a:t>. 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100" dirty="0">
                <a:latin typeface="Volkswagen Serial" panose="02000000000000000000" pitchFamily="50" charset="0"/>
              </a:rPr>
              <a:t>Acompañamiento a entidades gubernamentales para realización de agenda en la ciudad.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100" dirty="0">
                <a:latin typeface="Volkswagen Serial" panose="02000000000000000000" pitchFamily="50" charset="0"/>
              </a:rPr>
              <a:t>Apoyo en la estructuración en la agenda internacional del Alcalde.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100" dirty="0">
                <a:latin typeface="Volkswagen Serial" panose="02000000000000000000" pitchFamily="50" charset="0"/>
              </a:rPr>
              <a:t>Seguimiento de proyecto de cofinanciación ante el gobierno nacional.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100" dirty="0">
                <a:latin typeface="Volkswagen Serial" panose="02000000000000000000" pitchFamily="50" charset="0"/>
              </a:rPr>
              <a:t>Estructuración de consejos de gobierno.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S" u="none" strike="noStrike" baseline="0" dirty="0">
              <a:latin typeface="Volkswagen Serial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193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atedral Metropolitana María Reina – El Lector Digital">
            <a:extLst>
              <a:ext uri="{FF2B5EF4-FFF2-40B4-BE49-F238E27FC236}">
                <a16:creationId xmlns:a16="http://schemas.microsoft.com/office/drawing/2014/main" id="{245E723C-A9A1-4ECA-82B3-5CEFE7CADF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4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65"/>
          <a:stretch/>
        </p:blipFill>
        <p:spPr bwMode="auto">
          <a:xfrm>
            <a:off x="0" y="140677"/>
            <a:ext cx="12188222" cy="6717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8" name="Google Shape;268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84550" y="2435225"/>
            <a:ext cx="5422901" cy="160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4;p15">
            <a:extLst>
              <a:ext uri="{FF2B5EF4-FFF2-40B4-BE49-F238E27FC236}">
                <a16:creationId xmlns:a16="http://schemas.microsoft.com/office/drawing/2014/main" id="{3D95E8D6-2E2C-4ADF-8665-5E68A645256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51729" y="1014462"/>
            <a:ext cx="3000300" cy="8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sz="4400" b="1" i="0" u="none" dirty="0">
                <a:solidFill>
                  <a:srgbClr val="079647"/>
                </a:solidFill>
                <a:latin typeface="Volkswagen Serial Heavy" panose="02000000000000000000" pitchFamily="50" charset="0"/>
                <a:ea typeface="Arial"/>
                <a:cs typeface="Arial"/>
                <a:sym typeface="Arial"/>
              </a:rPr>
              <a:t>MISIÓN</a:t>
            </a:r>
            <a:r>
              <a:rPr lang="en-US" sz="4400" b="0" i="0" u="none" dirty="0">
                <a:solidFill>
                  <a:srgbClr val="079647"/>
                </a:solidFill>
                <a:latin typeface="Volkswagen Serial Heavy" panose="02000000000000000000" pitchFamily="50" charset="0"/>
                <a:ea typeface="Arial"/>
                <a:cs typeface="Arial"/>
                <a:sym typeface="Arial"/>
              </a:rPr>
              <a:t> </a:t>
            </a:r>
            <a:endParaRPr dirty="0">
              <a:solidFill>
                <a:srgbClr val="079647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9" name="Google Shape;95;p15">
            <a:extLst>
              <a:ext uri="{FF2B5EF4-FFF2-40B4-BE49-F238E27FC236}">
                <a16:creationId xmlns:a16="http://schemas.microsoft.com/office/drawing/2014/main" id="{76C78417-BD76-4D81-ADB9-CC781A3AB6B4}"/>
              </a:ext>
            </a:extLst>
          </p:cNvPr>
          <p:cNvSpPr txBox="1"/>
          <p:nvPr/>
        </p:nvSpPr>
        <p:spPr>
          <a:xfrm>
            <a:off x="1482652" y="1827469"/>
            <a:ext cx="8519477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s-CO" sz="2400" b="0" i="0" u="none" strike="noStrike" cap="none" dirty="0">
                <a:solidFill>
                  <a:schemeClr val="dk1"/>
                </a:solidFill>
                <a:latin typeface="Volkswagen Serial" panose="02000000000000000000" pitchFamily="50" charset="0"/>
                <a:ea typeface="Arial"/>
                <a:cs typeface="Arial"/>
                <a:sym typeface="Arial"/>
              </a:rPr>
              <a:t>Servir de apoyo institucional al alcalde con el propósito de contribuir al </a:t>
            </a:r>
            <a:r>
              <a:rPr lang="es-CO" sz="2400" b="0" i="0" u="none" strike="noStrike" cap="none" noProof="1">
                <a:solidFill>
                  <a:schemeClr val="dk1"/>
                </a:solidFill>
                <a:latin typeface="Volkswagen Serial" panose="02000000000000000000" pitchFamily="50" charset="0"/>
                <a:ea typeface="Arial"/>
                <a:cs typeface="Arial"/>
                <a:sym typeface="Arial"/>
              </a:rPr>
              <a:t>efectivo</a:t>
            </a:r>
            <a:r>
              <a:rPr lang="es-CO" sz="2400" b="0" i="0" u="none" strike="noStrike" cap="none" dirty="0">
                <a:solidFill>
                  <a:schemeClr val="dk1"/>
                </a:solidFill>
                <a:latin typeface="Volkswagen Serial" panose="02000000000000000000" pitchFamily="50" charset="0"/>
                <a:ea typeface="Arial"/>
                <a:cs typeface="Arial"/>
                <a:sym typeface="Arial"/>
              </a:rPr>
              <a:t> manejo de los asuntos </a:t>
            </a:r>
            <a:r>
              <a:rPr lang="es-CO" sz="2400" dirty="0">
                <a:solidFill>
                  <a:schemeClr val="dk1"/>
                </a:solidFill>
                <a:latin typeface="Volkswagen Serial" panose="02000000000000000000" pitchFamily="50" charset="0"/>
              </a:rPr>
              <a:t>D</a:t>
            </a:r>
            <a:r>
              <a:rPr lang="es-CO" sz="2400" b="0" i="0" u="none" strike="noStrike" cap="none" dirty="0">
                <a:solidFill>
                  <a:schemeClr val="dk1"/>
                </a:solidFill>
                <a:latin typeface="Volkswagen Serial" panose="02000000000000000000" pitchFamily="50" charset="0"/>
                <a:ea typeface="Arial"/>
                <a:cs typeface="Arial"/>
                <a:sym typeface="Arial"/>
              </a:rPr>
              <a:t>istritales. </a:t>
            </a:r>
            <a:endParaRPr lang="es-CO" sz="2400" dirty="0">
              <a:latin typeface="Volkswagen Serial" panose="02000000000000000000" pitchFamily="50" charset="0"/>
            </a:endParaRPr>
          </a:p>
        </p:txBody>
      </p:sp>
      <p:sp>
        <p:nvSpPr>
          <p:cNvPr id="10" name="Google Shape;100;p16">
            <a:extLst>
              <a:ext uri="{FF2B5EF4-FFF2-40B4-BE49-F238E27FC236}">
                <a16:creationId xmlns:a16="http://schemas.microsoft.com/office/drawing/2014/main" id="{668D13E8-4EA2-4A1F-8280-3BDAB6B88594}"/>
              </a:ext>
            </a:extLst>
          </p:cNvPr>
          <p:cNvSpPr txBox="1">
            <a:spLocks/>
          </p:cNvSpPr>
          <p:nvPr/>
        </p:nvSpPr>
        <p:spPr>
          <a:xfrm>
            <a:off x="4906479" y="3473483"/>
            <a:ext cx="2290800" cy="806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4400"/>
              <a:buFont typeface="Arial"/>
              <a:buNone/>
            </a:pPr>
            <a:r>
              <a:rPr lang="en-US" sz="4400" b="1" dirty="0">
                <a:solidFill>
                  <a:srgbClr val="079647"/>
                </a:solidFill>
                <a:latin typeface="Volkswagen Serial Heavy" panose="02000000000000000000" pitchFamily="50" charset="0"/>
                <a:ea typeface="Arial"/>
                <a:cs typeface="Arial"/>
                <a:sym typeface="Arial"/>
              </a:rPr>
              <a:t>VISIÓN</a:t>
            </a:r>
            <a:r>
              <a:rPr lang="en-US" sz="4400" b="1" dirty="0">
                <a:solidFill>
                  <a:srgbClr val="079647"/>
                </a:solidFill>
                <a:latin typeface="Volkswagen Serial Heavy" panose="02000000000000000000" pitchFamily="50" charset="0"/>
                <a:ea typeface="Bookman Old Style"/>
                <a:cs typeface="Bookman Old Style"/>
                <a:sym typeface="Bookman Old Style"/>
              </a:rPr>
              <a:t> </a:t>
            </a:r>
            <a:endParaRPr lang="en-US" dirty="0">
              <a:solidFill>
                <a:srgbClr val="079647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11" name="Google Shape;101;p16">
            <a:extLst>
              <a:ext uri="{FF2B5EF4-FFF2-40B4-BE49-F238E27FC236}">
                <a16:creationId xmlns:a16="http://schemas.microsoft.com/office/drawing/2014/main" id="{F0C345FA-8AAF-46F9-A407-DB06904A317A}"/>
              </a:ext>
            </a:extLst>
          </p:cNvPr>
          <p:cNvSpPr txBox="1"/>
          <p:nvPr/>
        </p:nvSpPr>
        <p:spPr>
          <a:xfrm>
            <a:off x="1482652" y="4286490"/>
            <a:ext cx="9690000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s-CO" sz="2400" b="0" i="0" u="none" strike="noStrike" cap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Consolidarse como una secretaria de apoyo del Alcalde en la transversalización, coordinación y cumplimiento de los objetivos institucionales en conjunto con el equipo de Gobierno.</a:t>
            </a:r>
            <a:endParaRPr lang="es-CO" sz="2400" dirty="0">
              <a:latin typeface="Volkswagen Serial" panose="02000000000000000000" pitchFamily="50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s-CO" sz="2400" b="0" i="0" u="none" strike="noStrike" cap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 </a:t>
            </a:r>
            <a:endParaRPr lang="es-CO" sz="2400" dirty="0">
              <a:latin typeface="Volkswagen Serial" panose="02000000000000000000" pitchFamily="50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s-CO" sz="2400" b="0" i="0" u="none" strike="noStrike" cap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 </a:t>
            </a:r>
            <a:endParaRPr lang="es-CO" sz="2400" dirty="0">
              <a:latin typeface="Volkswagen Serial" panose="02000000000000000000" pitchFamily="50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s-CO" sz="2400" b="0" i="0" u="none" strike="noStrike" cap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 </a:t>
            </a:r>
            <a:endParaRPr lang="es-CO" sz="2400" dirty="0">
              <a:latin typeface="Volkswagen Serial" panose="02000000000000000000" pitchFamily="50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CO" sz="2400" b="0" i="0" u="none" dirty="0">
              <a:solidFill>
                <a:schemeClr val="dk1"/>
              </a:solidFill>
              <a:latin typeface="Volkswagen Serial" panose="02000000000000000000" pitchFamily="50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7284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5">
            <a:extLst>
              <a:ext uri="{FF2B5EF4-FFF2-40B4-BE49-F238E27FC236}">
                <a16:creationId xmlns:a16="http://schemas.microsoft.com/office/drawing/2014/main" id="{7C5603FC-BC30-4C4C-83B2-0D97DB8D2D7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27158" y="677580"/>
            <a:ext cx="7138737" cy="8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s-CO" sz="4400" b="1" i="0" u="none" dirty="0">
                <a:solidFill>
                  <a:srgbClr val="079647"/>
                </a:solidFill>
                <a:latin typeface="Volkswagen Serial Heavy" panose="02000000000000000000" pitchFamily="50" charset="0"/>
                <a:ea typeface="Arial"/>
                <a:cs typeface="Arial"/>
                <a:sym typeface="Arial"/>
              </a:rPr>
              <a:t>Objetivos:</a:t>
            </a:r>
            <a:endParaRPr lang="es-CO" dirty="0">
              <a:solidFill>
                <a:srgbClr val="079647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6" name="Google Shape;112;p18">
            <a:extLst>
              <a:ext uri="{FF2B5EF4-FFF2-40B4-BE49-F238E27FC236}">
                <a16:creationId xmlns:a16="http://schemas.microsoft.com/office/drawing/2014/main" id="{0ADF97D3-119E-4A5C-9091-F1BDB3E588F4}"/>
              </a:ext>
            </a:extLst>
          </p:cNvPr>
          <p:cNvSpPr txBox="1"/>
          <p:nvPr/>
        </p:nvSpPr>
        <p:spPr>
          <a:xfrm>
            <a:off x="449179" y="1541523"/>
            <a:ext cx="10991410" cy="5009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9647"/>
              </a:buClr>
              <a:buSzPts val="2000"/>
              <a:buFont typeface="Arial" panose="020B0604020202020204" pitchFamily="34" charset="0"/>
              <a:buChar char="•"/>
            </a:pPr>
            <a:r>
              <a:rPr lang="es-CO" sz="22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Dirigir, coordinar y controlar las relaciones y actividades interinstitucionales entre el despacho del alcalde, corporaciones, instituciones, personas y demás entidades, teniendo como meta Direccionar al 100% las solicitudes realizadas  por la comunidad a las dependencias correspondientes. Coordinando permanentemente con las dependencias para trabajar transversalmente en la ejecución de actividades institucionales.</a:t>
            </a:r>
            <a:endParaRPr lang="es-CO" sz="2200" dirty="0">
              <a:latin typeface="Volkswagen Serial" panose="02000000000000000000" pitchFamily="50" charset="0"/>
              <a:sym typeface="Calibri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9647"/>
              </a:buClr>
              <a:buSzPts val="2000"/>
              <a:buFont typeface="Arial" panose="020B0604020202020204" pitchFamily="34" charset="0"/>
              <a:buChar char="•"/>
            </a:pPr>
            <a:endParaRPr lang="es-CO" sz="2200" b="0" i="0" u="none" dirty="0">
              <a:solidFill>
                <a:schemeClr val="dk1"/>
              </a:solidFill>
              <a:latin typeface="Volkswagen Serial" panose="02000000000000000000" pitchFamily="50" charset="0"/>
              <a:ea typeface="Calibri"/>
              <a:cs typeface="Calibri"/>
              <a:sym typeface="Calibri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9647"/>
              </a:buClr>
              <a:buSzPts val="2000"/>
              <a:buFont typeface="Arial" panose="020B0604020202020204" pitchFamily="34" charset="0"/>
              <a:buChar char="•"/>
            </a:pPr>
            <a:r>
              <a:rPr lang="es-CO" sz="22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Identificar las necesidades de la ciudadanía y brindar  apoyo por parte de la secretaria. </a:t>
            </a:r>
            <a:r>
              <a:rPr lang="es-CO" sz="22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Estableciendo</a:t>
            </a:r>
            <a:r>
              <a:rPr lang="es-CO" sz="22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 como meta, atender  a los ciudadanos que lleguen a la Secretaria Privada. 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9647"/>
              </a:buClr>
              <a:buSzPts val="2000"/>
              <a:buFont typeface="Arial" panose="020B0604020202020204" pitchFamily="34" charset="0"/>
              <a:buChar char="•"/>
            </a:pPr>
            <a:endParaRPr lang="es-CO" sz="2200" dirty="0">
              <a:solidFill>
                <a:schemeClr val="dk1"/>
              </a:solidFill>
              <a:latin typeface="Volkswagen Serial" panose="02000000000000000000" pitchFamily="50" charset="0"/>
              <a:ea typeface="Calibri"/>
              <a:cs typeface="Calibri"/>
              <a:sym typeface="Calibri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9647"/>
              </a:buClr>
              <a:buSzPts val="2000"/>
              <a:buFont typeface="Arial" panose="020B0604020202020204" pitchFamily="34" charset="0"/>
              <a:buChar char="•"/>
            </a:pPr>
            <a:r>
              <a:rPr lang="es-CO" sz="22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Recepcionar</a:t>
            </a:r>
            <a:r>
              <a:rPr lang="es-CO" sz="22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 las solicitudes efectuadas al despacho, vía electrónica o </a:t>
            </a:r>
            <a:r>
              <a:rPr lang="es-CO" sz="22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recepcionadas por ventanilla única</a:t>
            </a:r>
            <a:r>
              <a:rPr lang="es-CO" sz="22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, direccionándolas a las diferentes  dependencias responsables</a:t>
            </a:r>
            <a:r>
              <a:rPr lang="es-CO" sz="22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.</a:t>
            </a:r>
            <a:endParaRPr lang="es-CO" sz="4400" b="0" i="0" u="none" dirty="0">
              <a:solidFill>
                <a:schemeClr val="dk1"/>
              </a:solidFill>
              <a:latin typeface="Volkswagen Serial" panose="02000000000000000000" pitchFamily="50" charset="0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CO" sz="4400" b="0" i="0" u="none" dirty="0">
              <a:solidFill>
                <a:schemeClr val="dk1"/>
              </a:solidFill>
              <a:latin typeface="Volkswagen Serial" panose="02000000000000000000" pitchFamily="50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27779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4;p15">
            <a:extLst>
              <a:ext uri="{FF2B5EF4-FFF2-40B4-BE49-F238E27FC236}">
                <a16:creationId xmlns:a16="http://schemas.microsoft.com/office/drawing/2014/main" id="{3D95E8D6-2E2C-4ADF-8665-5E68A645256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27158" y="677580"/>
            <a:ext cx="7138737" cy="8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s-CO" sz="4400" b="1" i="0" u="none" dirty="0">
                <a:solidFill>
                  <a:srgbClr val="079647"/>
                </a:solidFill>
                <a:latin typeface="Volkswagen Serial Heavy" panose="02000000000000000000" pitchFamily="50" charset="0"/>
                <a:ea typeface="Arial"/>
                <a:cs typeface="Arial"/>
                <a:sym typeface="Arial"/>
              </a:rPr>
              <a:t>Secretaría Privada</a:t>
            </a:r>
            <a:r>
              <a:rPr lang="es-CO" sz="4400" b="0" i="0" u="none" dirty="0">
                <a:solidFill>
                  <a:srgbClr val="079647"/>
                </a:solidFill>
                <a:latin typeface="Volkswagen Serial Heavy" panose="02000000000000000000" pitchFamily="50" charset="0"/>
                <a:ea typeface="Arial"/>
                <a:cs typeface="Arial"/>
                <a:sym typeface="Arial"/>
              </a:rPr>
              <a:t> </a:t>
            </a:r>
            <a:endParaRPr lang="es-CO" dirty="0">
              <a:solidFill>
                <a:srgbClr val="079647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9" name="Google Shape;95;p15">
            <a:extLst>
              <a:ext uri="{FF2B5EF4-FFF2-40B4-BE49-F238E27FC236}">
                <a16:creationId xmlns:a16="http://schemas.microsoft.com/office/drawing/2014/main" id="{76C78417-BD76-4D81-ADB9-CC781A3AB6B4}"/>
              </a:ext>
            </a:extLst>
          </p:cNvPr>
          <p:cNvSpPr txBox="1"/>
          <p:nvPr/>
        </p:nvSpPr>
        <p:spPr>
          <a:xfrm>
            <a:off x="753979" y="1638799"/>
            <a:ext cx="10716126" cy="3970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s-CO" sz="21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La secretaría Privada busca fortalecer y hacer visible el desempeño Institucional del  Distrito de Barranquilla.</a:t>
            </a:r>
            <a:endParaRPr lang="es-CO" sz="2100" dirty="0">
              <a:latin typeface="Volkswagen Serial" panose="02000000000000000000" pitchFamily="50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lang="es-CO" sz="2100" b="0" i="0" u="none" dirty="0">
              <a:solidFill>
                <a:schemeClr val="dk1"/>
              </a:solidFill>
              <a:latin typeface="Volkswagen Serial" panose="02000000000000000000" pitchFamily="50" charset="0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s-CO" sz="21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Desde  Diciembre 20 de 2016   la Secretaria Privada  fue creada  mediante Decreto Acordal No. </a:t>
            </a:r>
            <a:r>
              <a:rPr lang="es-CO" sz="21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0941</a:t>
            </a:r>
            <a:r>
              <a:rPr lang="es-CO" sz="21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 del 2016, mediante el cual se adopta la estructura orgánica de la administración central de la </a:t>
            </a:r>
            <a:r>
              <a:rPr lang="es-CO" sz="21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Alcaldía</a:t>
            </a:r>
            <a:r>
              <a:rPr lang="es-CO" sz="21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 Distrito Especial Industrial y Portuario de Barranquilla, donde se ha adelantado un seguimiento al desempeño institucional y a la percepción ciudadana sobre la atención al ciudadano en especial a las Quejas, Peticiones, </a:t>
            </a:r>
            <a:r>
              <a:rPr lang="es-CO" sz="21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R</a:t>
            </a:r>
            <a:r>
              <a:rPr lang="es-CO" sz="21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eclamos, Solicitudes y Denuncias.</a:t>
            </a:r>
            <a:endParaRPr lang="es-CO" sz="2100" dirty="0">
              <a:latin typeface="Volkswagen Serial" panose="02000000000000000000" pitchFamily="50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s-CO" sz="21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 </a:t>
            </a:r>
            <a:endParaRPr lang="es-CO" sz="2100" dirty="0">
              <a:latin typeface="Volkswagen Serial" panose="02000000000000000000" pitchFamily="50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s-CO" sz="21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A partir de un marco metodológico y varios instrumentos de levantamiento de información se produce información calificada de manera periódica, para que la ciudadanía  tenga elementos de comunicación,  la recepción  y respuestas a sus solicitudes.</a:t>
            </a:r>
            <a:endParaRPr lang="es-CO" sz="2100" dirty="0">
              <a:latin typeface="Volkswagen Serial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80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4;p15">
            <a:extLst>
              <a:ext uri="{FF2B5EF4-FFF2-40B4-BE49-F238E27FC236}">
                <a16:creationId xmlns:a16="http://schemas.microsoft.com/office/drawing/2014/main" id="{3D95E8D6-2E2C-4ADF-8665-5E68A645256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27158" y="677580"/>
            <a:ext cx="7138737" cy="8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s-CO" sz="4400" b="1" i="0" u="none" dirty="0">
                <a:solidFill>
                  <a:srgbClr val="079647"/>
                </a:solidFill>
                <a:latin typeface="Volkswagen Serial Heavy" panose="02000000000000000000" pitchFamily="50" charset="0"/>
                <a:ea typeface="Arial"/>
                <a:cs typeface="Arial"/>
                <a:sym typeface="Arial"/>
              </a:rPr>
              <a:t>Secretaría Privada</a:t>
            </a:r>
            <a:r>
              <a:rPr lang="es-CO" sz="4400" b="0" i="0" u="none" dirty="0">
                <a:solidFill>
                  <a:srgbClr val="079647"/>
                </a:solidFill>
                <a:latin typeface="Volkswagen Serial Heavy" panose="02000000000000000000" pitchFamily="50" charset="0"/>
                <a:ea typeface="Arial"/>
                <a:cs typeface="Arial"/>
                <a:sym typeface="Arial"/>
              </a:rPr>
              <a:t> </a:t>
            </a:r>
            <a:br>
              <a:rPr lang="es-CO" sz="4400" b="0" i="0" u="none" dirty="0">
                <a:solidFill>
                  <a:srgbClr val="079647"/>
                </a:solidFill>
                <a:latin typeface="Volkswagen Serial Heavy" panose="02000000000000000000" pitchFamily="50" charset="0"/>
                <a:ea typeface="Arial"/>
                <a:cs typeface="Arial"/>
                <a:sym typeface="Arial"/>
              </a:rPr>
            </a:br>
            <a:endParaRPr lang="es-CO" dirty="0">
              <a:solidFill>
                <a:srgbClr val="079647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9" name="Google Shape;95;p15">
            <a:extLst>
              <a:ext uri="{FF2B5EF4-FFF2-40B4-BE49-F238E27FC236}">
                <a16:creationId xmlns:a16="http://schemas.microsoft.com/office/drawing/2014/main" id="{76C78417-BD76-4D81-ADB9-CC781A3AB6B4}"/>
              </a:ext>
            </a:extLst>
          </p:cNvPr>
          <p:cNvSpPr txBox="1"/>
          <p:nvPr/>
        </p:nvSpPr>
        <p:spPr>
          <a:xfrm>
            <a:off x="1439286" y="2191952"/>
            <a:ext cx="10002129" cy="2893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>
              <a:buClr>
                <a:schemeClr val="dk1"/>
              </a:buClr>
              <a:buSzPts val="2000"/>
            </a:pPr>
            <a:r>
              <a:rPr lang="es-CO" sz="24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La</a:t>
            </a:r>
            <a:r>
              <a:rPr lang="es-CO" sz="24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 </a:t>
            </a:r>
            <a:r>
              <a:rPr lang="es-CO" sz="24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 Secretaría Privada</a:t>
            </a:r>
            <a:r>
              <a:rPr lang="es-CO" sz="24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 </a:t>
            </a:r>
            <a:r>
              <a:rPr lang="es-CO" sz="24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liderada por</a:t>
            </a:r>
            <a:r>
              <a:rPr lang="es-CO" sz="24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 la </a:t>
            </a:r>
            <a:r>
              <a:rPr lang="es-CO" sz="240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Dr. JULIANA SOLANO</a:t>
            </a:r>
            <a:r>
              <a:rPr lang="es-CO" sz="24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, quien asumió este cargo a partir de enero del año</a:t>
            </a:r>
            <a:r>
              <a:rPr lang="es-CO" sz="24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 </a:t>
            </a:r>
            <a:r>
              <a:rPr lang="es-CO" sz="24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2021 hasta la fecha</a:t>
            </a:r>
            <a:r>
              <a:rPr lang="es-CO" sz="24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, teniendo  como  reto  el  acompañar, asesorar al señor Alcalde del Distrito de Barranquilla,  en el  desarrollo, ejecución de manera optima las competencias institucionales, misiónales y políticas Distritales. </a:t>
            </a:r>
            <a:endParaRPr lang="es-CO" sz="2400" b="0" i="0" u="none" dirty="0">
              <a:solidFill>
                <a:schemeClr val="dk1"/>
              </a:solidFill>
              <a:latin typeface="Volkswagen Serial" panose="02000000000000000000" pitchFamily="50" charset="0"/>
              <a:ea typeface="Calibri"/>
              <a:cs typeface="Calibri"/>
              <a:sym typeface="Calibri"/>
            </a:endParaRPr>
          </a:p>
          <a:p>
            <a:pPr algn="just">
              <a:buClr>
                <a:schemeClr val="dk1"/>
              </a:buClr>
              <a:buSzPts val="2000"/>
            </a:pPr>
            <a:endParaRPr lang="es-CO" sz="2400" dirty="0">
              <a:solidFill>
                <a:schemeClr val="dk1"/>
              </a:solidFill>
              <a:latin typeface="Volkswagen Serial" panose="02000000000000000000" pitchFamily="50" charset="0"/>
              <a:ea typeface="Calibri"/>
              <a:cs typeface="Calibri"/>
              <a:sym typeface="Calibri"/>
            </a:endParaRPr>
          </a:p>
          <a:p>
            <a:pPr algn="just">
              <a:buClr>
                <a:schemeClr val="dk1"/>
              </a:buClr>
              <a:buSzPts val="2000"/>
            </a:pPr>
            <a:endParaRPr lang="es-CO" sz="1900" dirty="0">
              <a:solidFill>
                <a:schemeClr val="dk1"/>
              </a:solidFill>
              <a:latin typeface="Volkswagen Serial" panose="02000000000000000000" pitchFamily="50" charset="0"/>
              <a:ea typeface="Calibri"/>
              <a:cs typeface="Calibri"/>
              <a:sym typeface="Calibri"/>
            </a:endParaRPr>
          </a:p>
          <a:p>
            <a:pPr algn="just">
              <a:buClr>
                <a:schemeClr val="dk1"/>
              </a:buClr>
              <a:buSzPts val="2000"/>
            </a:pPr>
            <a:endParaRPr lang="es-CO" sz="1900" dirty="0">
              <a:solidFill>
                <a:schemeClr val="dk1"/>
              </a:solidFill>
              <a:latin typeface="Volkswagen Serial" panose="02000000000000000000" pitchFamily="50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80119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DD5D7A34-AA9E-4ACE-9364-37BD5C0A0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7583" y="2476487"/>
            <a:ext cx="7915405" cy="1872940"/>
          </a:xfrm>
        </p:spPr>
        <p:txBody>
          <a:bodyPr>
            <a:normAutofit fontScale="90000"/>
          </a:bodyPr>
          <a:lstStyle/>
          <a:p>
            <a:pPr algn="ctr"/>
            <a:r>
              <a:rPr lang="es-ES" sz="5300" dirty="0">
                <a:latin typeface="Volkswagen Serial Heavy" panose="02000000000000000000" pitchFamily="50" charset="0"/>
              </a:rPr>
              <a:t>Reporte gestión y manejo de solicitudes</a:t>
            </a:r>
            <a:br>
              <a:rPr lang="es-ES" dirty="0">
                <a:latin typeface="Volkswagen Serial Heavy" panose="02000000000000000000" pitchFamily="50" charset="0"/>
              </a:rPr>
            </a:br>
            <a:endParaRPr lang="es-CO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08F7747-A63D-4BBF-9FC5-69A71BF7FEB0}"/>
              </a:ext>
            </a:extLst>
          </p:cNvPr>
          <p:cNvSpPr txBox="1"/>
          <p:nvPr/>
        </p:nvSpPr>
        <p:spPr>
          <a:xfrm>
            <a:off x="3277285" y="4285259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200" dirty="0">
                <a:solidFill>
                  <a:schemeClr val="tx1"/>
                </a:solidFill>
                <a:latin typeface="Volkswagen Serial" panose="02000000000000000000" pitchFamily="50" charset="0"/>
              </a:rPr>
              <a:t>Sec. Privada</a:t>
            </a:r>
            <a:endParaRPr lang="es-CO" sz="3200" dirty="0"/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64BB8F94-7BE4-4242-A6AB-8C613D8E6B50}"/>
              </a:ext>
            </a:extLst>
          </p:cNvPr>
          <p:cNvSpPr/>
          <p:nvPr/>
        </p:nvSpPr>
        <p:spPr>
          <a:xfrm>
            <a:off x="2804043" y="4061060"/>
            <a:ext cx="7042484" cy="45719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65818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8;p23">
            <a:extLst>
              <a:ext uri="{FF2B5EF4-FFF2-40B4-BE49-F238E27FC236}">
                <a16:creationId xmlns:a16="http://schemas.microsoft.com/office/drawing/2014/main" id="{356B9E3D-F28A-49D3-9DD0-CDF460D96B6A}"/>
              </a:ext>
            </a:extLst>
          </p:cNvPr>
          <p:cNvSpPr txBox="1"/>
          <p:nvPr/>
        </p:nvSpPr>
        <p:spPr>
          <a:xfrm>
            <a:off x="7578272" y="488412"/>
            <a:ext cx="18669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ATENCIÓN WEB</a:t>
            </a:r>
            <a:endParaRPr dirty="0"/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19B15A32-38B1-49D5-BAA0-2F75494008B6}"/>
              </a:ext>
            </a:extLst>
          </p:cNvPr>
          <p:cNvSpPr txBox="1">
            <a:spLocks/>
          </p:cNvSpPr>
          <p:nvPr/>
        </p:nvSpPr>
        <p:spPr>
          <a:xfrm>
            <a:off x="1264570" y="1255169"/>
            <a:ext cx="3270918" cy="570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dirty="0">
                <a:latin typeface="Volkswagen Serial Heavy" panose="02000000000000000000" pitchFamily="50" charset="0"/>
              </a:rPr>
              <a:t>Febrero 2023</a:t>
            </a:r>
            <a:endParaRPr lang="es-CO" sz="3200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3BDFB65-649F-481F-AEB7-D9DF3D782F58}"/>
              </a:ext>
            </a:extLst>
          </p:cNvPr>
          <p:cNvSpPr txBox="1"/>
          <p:nvPr/>
        </p:nvSpPr>
        <p:spPr>
          <a:xfrm>
            <a:off x="1264569" y="1760718"/>
            <a:ext cx="37716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>
              <a:latin typeface="Volkswagen Serial" panose="02000000000000000000" pitchFamily="50" charset="0"/>
            </a:endParaRPr>
          </a:p>
          <a:p>
            <a:endParaRPr lang="es-ES" b="1" dirty="0">
              <a:latin typeface="Volkswagen Serial" panose="02000000000000000000" pitchFamily="50" charset="0"/>
            </a:endParaRPr>
          </a:p>
          <a:p>
            <a:r>
              <a:rPr lang="es-ES" b="1" dirty="0">
                <a:latin typeface="Volkswagen Serial" panose="02000000000000000000" pitchFamily="50" charset="0"/>
              </a:rPr>
              <a:t>Tipos de PQRSD: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e información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Quejas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 e información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Denuncia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Volkswagen Serial" panose="02000000000000000000" pitchFamily="50" charset="0"/>
            </a:endParaRPr>
          </a:p>
          <a:p>
            <a:r>
              <a:rPr lang="es-ES" dirty="0">
                <a:latin typeface="Volkswagen Serial" panose="02000000000000000000" pitchFamily="50" charset="0"/>
              </a:rPr>
              <a:t>Durante el mes de febrero se le dio traslado oportuno al 95% de las solicitudes. </a:t>
            </a:r>
          </a:p>
          <a:p>
            <a:endParaRPr lang="es-CO" dirty="0">
              <a:latin typeface="Volkswagen Serial" panose="02000000000000000000" pitchFamily="50" charset="0"/>
            </a:endParaRPr>
          </a:p>
        </p:txBody>
      </p:sp>
      <p:graphicFrame>
        <p:nvGraphicFramePr>
          <p:cNvPr id="15" name="Gráfico 14">
            <a:extLst>
              <a:ext uri="{FF2B5EF4-FFF2-40B4-BE49-F238E27FC236}">
                <a16:creationId xmlns:a16="http://schemas.microsoft.com/office/drawing/2014/main" id="{F94CF8AA-A83E-48CD-B661-76402790DE8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9979119"/>
              </p:ext>
            </p:extLst>
          </p:nvPr>
        </p:nvGraphicFramePr>
        <p:xfrm>
          <a:off x="5036234" y="3657600"/>
          <a:ext cx="6431241" cy="2711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484A9851-1ED5-4119-AA9A-A9972B86FE8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7907846"/>
              </p:ext>
            </p:extLst>
          </p:nvPr>
        </p:nvGraphicFramePr>
        <p:xfrm>
          <a:off x="5500468" y="871224"/>
          <a:ext cx="5426962" cy="2557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484A9851-1ED5-4119-AA9A-A9972B86FE8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2647335"/>
              </p:ext>
            </p:extLst>
          </p:nvPr>
        </p:nvGraphicFramePr>
        <p:xfrm>
          <a:off x="5651292" y="1024748"/>
          <a:ext cx="4901783" cy="2557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F94CF8AA-A83E-48CD-B661-76402790DE8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7776080"/>
              </p:ext>
            </p:extLst>
          </p:nvPr>
        </p:nvGraphicFramePr>
        <p:xfrm>
          <a:off x="5651292" y="3657600"/>
          <a:ext cx="4796269" cy="2562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784300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8;p23">
            <a:extLst>
              <a:ext uri="{FF2B5EF4-FFF2-40B4-BE49-F238E27FC236}">
                <a16:creationId xmlns:a16="http://schemas.microsoft.com/office/drawing/2014/main" id="{356B9E3D-F28A-49D3-9DD0-CDF460D96B6A}"/>
              </a:ext>
            </a:extLst>
          </p:cNvPr>
          <p:cNvSpPr txBox="1"/>
          <p:nvPr/>
        </p:nvSpPr>
        <p:spPr>
          <a:xfrm>
            <a:off x="7578272" y="488412"/>
            <a:ext cx="18669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dirty="0">
                <a:latin typeface="Arial"/>
                <a:ea typeface="Arial"/>
                <a:cs typeface="Arial"/>
                <a:sym typeface="Arial"/>
              </a:rPr>
              <a:t>ATENCIÓN WEB</a:t>
            </a:r>
            <a:endParaRPr dirty="0"/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19B15A32-38B1-49D5-BAA0-2F75494008B6}"/>
              </a:ext>
            </a:extLst>
          </p:cNvPr>
          <p:cNvSpPr txBox="1">
            <a:spLocks/>
          </p:cNvSpPr>
          <p:nvPr/>
        </p:nvSpPr>
        <p:spPr>
          <a:xfrm>
            <a:off x="1264570" y="1255169"/>
            <a:ext cx="3270918" cy="570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dirty="0">
                <a:latin typeface="Volkswagen Serial Heavy" panose="02000000000000000000" pitchFamily="50" charset="0"/>
              </a:rPr>
              <a:t>Marzo 2023</a:t>
            </a:r>
            <a:endParaRPr lang="es-CO" sz="3200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3BDFB65-649F-481F-AEB7-D9DF3D782F58}"/>
              </a:ext>
            </a:extLst>
          </p:cNvPr>
          <p:cNvSpPr txBox="1"/>
          <p:nvPr/>
        </p:nvSpPr>
        <p:spPr>
          <a:xfrm>
            <a:off x="1264569" y="1760718"/>
            <a:ext cx="37716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>
              <a:latin typeface="Volkswagen Serial" panose="02000000000000000000" pitchFamily="50" charset="0"/>
            </a:endParaRPr>
          </a:p>
          <a:p>
            <a:endParaRPr lang="es-ES" b="1" dirty="0">
              <a:latin typeface="Volkswagen Serial" panose="02000000000000000000" pitchFamily="50" charset="0"/>
            </a:endParaRPr>
          </a:p>
          <a:p>
            <a:r>
              <a:rPr lang="es-ES" b="1" dirty="0">
                <a:latin typeface="Volkswagen Serial" panose="02000000000000000000" pitchFamily="50" charset="0"/>
              </a:rPr>
              <a:t>Tipos de PQRSD: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e información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Quejas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 e información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Denuncia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Volkswagen Serial" panose="02000000000000000000" pitchFamily="50" charset="0"/>
            </a:endParaRPr>
          </a:p>
          <a:p>
            <a:r>
              <a:rPr lang="es-ES" dirty="0">
                <a:latin typeface="Volkswagen Serial" panose="02000000000000000000" pitchFamily="50" charset="0"/>
              </a:rPr>
              <a:t>Durante el mes de marzo se le dio traslado oportuno al 99% de las solicitudes. </a:t>
            </a:r>
          </a:p>
          <a:p>
            <a:endParaRPr lang="es-CO" dirty="0">
              <a:latin typeface="Volkswagen Serial" panose="02000000000000000000" pitchFamily="50" charset="0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57F5A563-D6E0-4C9C-8AF7-C25C2FC1D2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9256134"/>
              </p:ext>
            </p:extLst>
          </p:nvPr>
        </p:nvGraphicFramePr>
        <p:xfrm>
          <a:off x="5084684" y="1255169"/>
          <a:ext cx="5547976" cy="2490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364F19F2-3DB0-4073-81F3-A3AFBFA491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1614295"/>
              </p:ext>
            </p:extLst>
          </p:nvPr>
        </p:nvGraphicFramePr>
        <p:xfrm>
          <a:off x="5866228" y="3277772"/>
          <a:ext cx="4766432" cy="271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57F5A563-D6E0-4C9C-8AF7-C25C2FC1D2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4604606"/>
              </p:ext>
            </p:extLst>
          </p:nvPr>
        </p:nvGraphicFramePr>
        <p:xfrm>
          <a:off x="5817778" y="1255169"/>
          <a:ext cx="4536142" cy="2599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57F5A563-D6E0-4C9C-8AF7-C25C2FC1D2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2505878"/>
              </p:ext>
            </p:extLst>
          </p:nvPr>
        </p:nvGraphicFramePr>
        <p:xfrm>
          <a:off x="5817778" y="3625618"/>
          <a:ext cx="4536142" cy="2599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022393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8;p23">
            <a:extLst>
              <a:ext uri="{FF2B5EF4-FFF2-40B4-BE49-F238E27FC236}">
                <a16:creationId xmlns:a16="http://schemas.microsoft.com/office/drawing/2014/main" id="{356B9E3D-F28A-49D3-9DD0-CDF460D96B6A}"/>
              </a:ext>
            </a:extLst>
          </p:cNvPr>
          <p:cNvSpPr txBox="1"/>
          <p:nvPr/>
        </p:nvSpPr>
        <p:spPr>
          <a:xfrm>
            <a:off x="7578272" y="488412"/>
            <a:ext cx="18669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ATENCIÓN WEB</a:t>
            </a:r>
            <a:endParaRPr dirty="0"/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19B15A32-38B1-49D5-BAA0-2F75494008B6}"/>
              </a:ext>
            </a:extLst>
          </p:cNvPr>
          <p:cNvSpPr txBox="1">
            <a:spLocks/>
          </p:cNvSpPr>
          <p:nvPr/>
        </p:nvSpPr>
        <p:spPr>
          <a:xfrm>
            <a:off x="1264570" y="1255169"/>
            <a:ext cx="3270918" cy="570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dirty="0">
                <a:latin typeface="Volkswagen Serial Heavy" panose="02000000000000000000" pitchFamily="50" charset="0"/>
              </a:rPr>
              <a:t>Abril 2023</a:t>
            </a:r>
            <a:endParaRPr lang="es-CO" sz="3200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3BDFB65-649F-481F-AEB7-D9DF3D782F58}"/>
              </a:ext>
            </a:extLst>
          </p:cNvPr>
          <p:cNvSpPr txBox="1"/>
          <p:nvPr/>
        </p:nvSpPr>
        <p:spPr>
          <a:xfrm>
            <a:off x="1264569" y="1760718"/>
            <a:ext cx="37716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>
              <a:latin typeface="Volkswagen Serial" panose="02000000000000000000" pitchFamily="50" charset="0"/>
            </a:endParaRPr>
          </a:p>
          <a:p>
            <a:endParaRPr lang="es-ES" b="1" dirty="0">
              <a:latin typeface="Volkswagen Serial" panose="02000000000000000000" pitchFamily="50" charset="0"/>
            </a:endParaRPr>
          </a:p>
          <a:p>
            <a:r>
              <a:rPr lang="es-ES" b="1" dirty="0">
                <a:latin typeface="Volkswagen Serial" panose="02000000000000000000" pitchFamily="50" charset="0"/>
              </a:rPr>
              <a:t>Tipos de PQRSD: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e información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Quejas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 e información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Denuncia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Volkswagen Serial" panose="02000000000000000000" pitchFamily="50" charset="0"/>
            </a:endParaRPr>
          </a:p>
          <a:p>
            <a:r>
              <a:rPr lang="es-ES" dirty="0">
                <a:latin typeface="Volkswagen Serial" panose="02000000000000000000" pitchFamily="50" charset="0"/>
              </a:rPr>
              <a:t>Durante el mes de abril se le dio traslado oportuno al 97% de las solicitudes. </a:t>
            </a:r>
          </a:p>
          <a:p>
            <a:endParaRPr lang="es-CO" dirty="0">
              <a:latin typeface="Volkswagen Serial" panose="02000000000000000000" pitchFamily="50" charset="0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364F19F2-3DB0-4073-81F3-A3AFBFA491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8356669"/>
              </p:ext>
            </p:extLst>
          </p:nvPr>
        </p:nvGraphicFramePr>
        <p:xfrm>
          <a:off x="6532674" y="3429000"/>
          <a:ext cx="4728883" cy="2599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FBB4E4F9-327F-4D56-9BF2-4434FFE676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2301558"/>
              </p:ext>
            </p:extLst>
          </p:nvPr>
        </p:nvGraphicFramePr>
        <p:xfrm>
          <a:off x="6616998" y="1540382"/>
          <a:ext cx="4560234" cy="2308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FBB4E4F9-327F-4D56-9BF2-4434FFE676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40753"/>
              </p:ext>
            </p:extLst>
          </p:nvPr>
        </p:nvGraphicFramePr>
        <p:xfrm>
          <a:off x="6616998" y="1435310"/>
          <a:ext cx="4560234" cy="2308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FB3C4D1-3F69-44BB-8ABB-149BBD7847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6256305"/>
              </p:ext>
            </p:extLst>
          </p:nvPr>
        </p:nvGraphicFramePr>
        <p:xfrm>
          <a:off x="6414732" y="3429000"/>
          <a:ext cx="4762500" cy="2599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2986826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DB3FB3814BFAF4EAD38BD2D44B16EA4" ma:contentTypeVersion="19" ma:contentTypeDescription="Crear nuevo documento." ma:contentTypeScope="" ma:versionID="0da890d934a18aa42209a040d33eef2a">
  <xsd:schema xmlns:xsd="http://www.w3.org/2001/XMLSchema" xmlns:xs="http://www.w3.org/2001/XMLSchema" xmlns:p="http://schemas.microsoft.com/office/2006/metadata/properties" xmlns:ns1="http://schemas.microsoft.com/sharepoint/v3" xmlns:ns2="899e4924-8744-4fd1-a9eb-00d379c55b9c" xmlns:ns3="09a8446c-8ddb-4bf0-9a57-c0e08f312915" targetNamespace="http://schemas.microsoft.com/office/2006/metadata/properties" ma:root="true" ma:fieldsID="9dcba27d2042f281de0d0548f25bc312" ns1:_="" ns2:_="" ns3:_="">
    <xsd:import namespace="http://schemas.microsoft.com/sharepoint/v3"/>
    <xsd:import namespace="899e4924-8744-4fd1-a9eb-00d379c55b9c"/>
    <xsd:import namespace="09a8446c-8ddb-4bf0-9a57-c0e08f312915"/>
    <xsd:element name="properties">
      <xsd:complexType>
        <xsd:sequence>
          <xsd:element name="documentManagement">
            <xsd:complexType>
              <xsd:all>
                <xsd:element ref="ns2:Elementos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Propiedades de la Directiva de cumplimiento unificado" ma:hidden="true" ma:internalName="_ip_UnifiedCompliancePolicyProperties" ma:readOnly="false">
      <xsd:simpleType>
        <xsd:restriction base="dms:Note"/>
      </xsd:simpleType>
    </xsd:element>
    <xsd:element name="_ip_UnifiedCompliancePolicyUIAction" ma:index="24" nillable="true" ma:displayName="Acción de IU de la Directiva de cumplimiento unificado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9e4924-8744-4fd1-a9eb-00d379c55b9c" elementFormDefault="qualified">
    <xsd:import namespace="http://schemas.microsoft.com/office/2006/documentManagement/types"/>
    <xsd:import namespace="http://schemas.microsoft.com/office/infopath/2007/PartnerControls"/>
    <xsd:element name="Elementos" ma:index="1" ma:displayName="Elementos" ma:format="Dropdown" ma:indexed="true" ma:internalName="Elementos" ma:readOnly="false" ma:percentage="FALSE">
      <xsd:simpleType>
        <xsd:restriction base="dms:Number"/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c4deff92-7be5-4517-9210-2eaa34ab19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hidden="true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a8446c-8ddb-4bf0-9a57-c0e08f31291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0568f98-2b16-402d-aa5f-8af4437a5cac}" ma:internalName="TaxCatchAll" ma:readOnly="false" ma:showField="CatchAllData" ma:web="09a8446c-8ddb-4bf0-9a57-c0e08f3129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mpartido con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les de uso compartido" ma:hidden="true" ma:internalName="SharedWithDetail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899e4924-8744-4fd1-a9eb-00d379c55b9c">
      <Terms xmlns="http://schemas.microsoft.com/office/infopath/2007/PartnerControls"/>
    </lcf76f155ced4ddcb4097134ff3c332f>
    <_ip_UnifiedCompliancePolicyProperties xmlns="http://schemas.microsoft.com/sharepoint/v3" xsi:nil="true"/>
    <TaxCatchAll xmlns="09a8446c-8ddb-4bf0-9a57-c0e08f312915" xsi:nil="true"/>
    <Elementos xmlns="899e4924-8744-4fd1-a9eb-00d379c55b9c"/>
  </documentManagement>
</p:properties>
</file>

<file path=customXml/itemProps1.xml><?xml version="1.0" encoding="utf-8"?>
<ds:datastoreItem xmlns:ds="http://schemas.openxmlformats.org/officeDocument/2006/customXml" ds:itemID="{F4ADE16F-CE6A-474F-AA72-049196DB88B6}"/>
</file>

<file path=customXml/itemProps2.xml><?xml version="1.0" encoding="utf-8"?>
<ds:datastoreItem xmlns:ds="http://schemas.openxmlformats.org/officeDocument/2006/customXml" ds:itemID="{BE43A5ED-DD43-4D17-9C5F-41157818CF5A}"/>
</file>

<file path=customXml/itemProps3.xml><?xml version="1.0" encoding="utf-8"?>
<ds:datastoreItem xmlns:ds="http://schemas.openxmlformats.org/officeDocument/2006/customXml" ds:itemID="{81F41D22-4553-45F4-BC63-6847CD8840A1}"/>
</file>

<file path=docProps/app.xml><?xml version="1.0" encoding="utf-8"?>
<Properties xmlns="http://schemas.openxmlformats.org/officeDocument/2006/extended-properties" xmlns:vt="http://schemas.openxmlformats.org/officeDocument/2006/docPropsVTypes">
  <TotalTime>3643</TotalTime>
  <Words>921</Words>
  <Application>Microsoft Office PowerPoint</Application>
  <PresentationFormat>Panorámica</PresentationFormat>
  <Paragraphs>187</Paragraphs>
  <Slides>16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3" baseType="lpstr">
      <vt:lpstr>Arial</vt:lpstr>
      <vt:lpstr>Arial Rounded</vt:lpstr>
      <vt:lpstr>Calibri</vt:lpstr>
      <vt:lpstr>Calibri Light</vt:lpstr>
      <vt:lpstr>Volkswagen Serial</vt:lpstr>
      <vt:lpstr>Volkswagen Serial Heavy</vt:lpstr>
      <vt:lpstr>Tema de Office</vt:lpstr>
      <vt:lpstr>Presentación de PowerPoint</vt:lpstr>
      <vt:lpstr>MISIÓN </vt:lpstr>
      <vt:lpstr>Objetivos:</vt:lpstr>
      <vt:lpstr>Secretaría Privada </vt:lpstr>
      <vt:lpstr>Secretaría Privada  </vt:lpstr>
      <vt:lpstr>Reporte gestión y manejo de solicitudes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Gestiones Secretaría Privada Enero – Agosto 2022: 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Bonos Digitales</dc:title>
  <dc:creator>alfredo carbonell</dc:creator>
  <cp:lastModifiedBy>Licencia Office 365 BAQSIS001113</cp:lastModifiedBy>
  <cp:revision>110</cp:revision>
  <dcterms:modified xsi:type="dcterms:W3CDTF">2023-10-02T11:55:01Z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0x0101003DB3FB3814BFAF4EAD38BD2D44B16EA4</vt:lpwstr>
  </property>
</Properties>
</file>