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61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GISTRO%20DE%20TRANSITO\1.%20ESTADISTICA\2.%20Reportes\1.%20Reportes%20para%20Gr&#225;ficas\1.%20Estatuto%20Cantidades\TRAMITES_ESTATUTO2014-2015-2016-2017-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GISTRO%20DE%20TRANSITO\1.%20ESTADISTICA\2.%20Reportes\1.%20Reportes%20para%20Gr&#225;ficas\1.%20Estatuto%20Cantidades\TRAMITES_ESTATUTO2014-2015-2016-2017-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GISTRO%20DE%20TRANSITO\1.%20ESTADISTICA\2.%20Reportes\1.%20Reportes%20para%20Gr&#225;ficas\1.%20Estatuto%20Cantidades\TRAMITES_ESTATUTO2014-2015-2016-2017-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GISTRO%20DE%20TRANSITO\1.%20ESTADISTICA\2.%20Reportes\1.%20Reportes%20para%20Gr&#225;ficas\2.%20Parque%20Automotor\2018\ParqueAutomotorTotal%20Septiemb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[TRAMITES_ESTATUTO2014-2015-2016-2017-2018.xlsx]Informe Comunicaciones!Tabla dinámica10</c:name>
    <c:fmtId val="48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Total Trámites Solicitados por Año</a:t>
            </a:r>
            <a:endParaRPr lang="es-CO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'Informe Comunicaciones'!$B$4:$B$5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'Informe Comunicaciones'!$A$6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'Informe Comunicaciones'!$B$6</c:f>
              <c:numCache>
                <c:formatCode>#,##0</c:formatCode>
                <c:ptCount val="1"/>
                <c:pt idx="0">
                  <c:v>68033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17056"/>
        <c:axId val="158718592"/>
      </c:barChart>
      <c:catAx>
        <c:axId val="158717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718592"/>
        <c:crosses val="autoZero"/>
        <c:auto val="1"/>
        <c:lblAlgn val="ctr"/>
        <c:lblOffset val="100"/>
        <c:noMultiLvlLbl val="0"/>
      </c:catAx>
      <c:valAx>
        <c:axId val="1587185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5871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[TRAMITES_ESTATUTO2014-2015-2016-2017-2018.xlsx]Informe Comunicaciones!Tabla dinámica11</c:name>
    <c:fmtId val="61"/>
  </c:pivotSource>
  <c:chart>
    <c:title>
      <c:tx>
        <c:rich>
          <a:bodyPr/>
          <a:lstStyle/>
          <a:p>
            <a:pPr algn="ctr" rtl="0">
              <a:defRPr/>
            </a:pPr>
            <a:r>
              <a:rPr lang="es-CO"/>
              <a:t>Trámites Solicitados por Mes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'Informe Comunicaciones'!$B$58:$B$59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'Informe Comunicaciones'!$A$60:$A$69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'Informe Comunicaciones'!$B$60:$B$69</c:f>
              <c:numCache>
                <c:formatCode>#,##0</c:formatCode>
                <c:ptCount val="9"/>
                <c:pt idx="0">
                  <c:v>6667</c:v>
                </c:pt>
                <c:pt idx="1">
                  <c:v>6302</c:v>
                </c:pt>
                <c:pt idx="2">
                  <c:v>5980</c:v>
                </c:pt>
                <c:pt idx="3">
                  <c:v>7969</c:v>
                </c:pt>
                <c:pt idx="4">
                  <c:v>7805</c:v>
                </c:pt>
                <c:pt idx="5">
                  <c:v>7664</c:v>
                </c:pt>
                <c:pt idx="6">
                  <c:v>8140</c:v>
                </c:pt>
                <c:pt idx="7">
                  <c:v>9339</c:v>
                </c:pt>
                <c:pt idx="8">
                  <c:v>8167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560448"/>
        <c:axId val="159563136"/>
      </c:barChart>
      <c:catAx>
        <c:axId val="15956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563136"/>
        <c:crosses val="autoZero"/>
        <c:auto val="1"/>
        <c:lblAlgn val="ctr"/>
        <c:lblOffset val="100"/>
        <c:noMultiLvlLbl val="0"/>
      </c:catAx>
      <c:valAx>
        <c:axId val="159563136"/>
        <c:scaling>
          <c:orientation val="minMax"/>
          <c:min val="2000"/>
        </c:scaling>
        <c:delete val="0"/>
        <c:axPos val="l"/>
        <c:numFmt formatCode="#,##0" sourceLinked="1"/>
        <c:majorTickMark val="out"/>
        <c:minorTickMark val="none"/>
        <c:tickLblPos val="nextTo"/>
        <c:crossAx val="15956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[TRAMITES_ESTATUTO2014-2015-2016-2017-2018.xlsx]Informe Comunicaciones!Tabla dinámica12</c:name>
    <c:fmtId val="59"/>
  </c:pivotSource>
  <c:chart>
    <c:title>
      <c:tx>
        <c:rich>
          <a:bodyPr/>
          <a:lstStyle/>
          <a:p>
            <a:pPr algn="ctr" rtl="0">
              <a:defRPr/>
            </a:pPr>
            <a:r>
              <a:rPr lang="en-US"/>
              <a:t>Trámites Solicitados por Tipo de Registro</a:t>
            </a:r>
            <a:endParaRPr lang="es-CO"/>
          </a:p>
          <a:p>
            <a:pPr algn="ctr" rtl="0">
              <a:defRPr/>
            </a:pPr>
            <a:endParaRPr lang="es-CO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'Informe Comunicaciones'!$B$31:$B$32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'Informe Comunicaciones'!$A$33:$A$39</c:f>
              <c:strCache>
                <c:ptCount val="6"/>
                <c:pt idx="0">
                  <c:v>RNA</c:v>
                </c:pt>
                <c:pt idx="1">
                  <c:v>RNC</c:v>
                </c:pt>
                <c:pt idx="2">
                  <c:v>OTROS SERVICIOS Y CONCEPTOS</c:v>
                </c:pt>
                <c:pt idx="3">
                  <c:v>PERMISOS</c:v>
                </c:pt>
                <c:pt idx="4">
                  <c:v>RNMA</c:v>
                </c:pt>
                <c:pt idx="5">
                  <c:v>RNRYS</c:v>
                </c:pt>
              </c:strCache>
            </c:strRef>
          </c:cat>
          <c:val>
            <c:numRef>
              <c:f>'Informe Comunicaciones'!$B$33:$B$39</c:f>
              <c:numCache>
                <c:formatCode>#,##0</c:formatCode>
                <c:ptCount val="6"/>
                <c:pt idx="0">
                  <c:v>36702</c:v>
                </c:pt>
                <c:pt idx="1">
                  <c:v>23423</c:v>
                </c:pt>
                <c:pt idx="2">
                  <c:v>6199</c:v>
                </c:pt>
                <c:pt idx="3">
                  <c:v>740</c:v>
                </c:pt>
                <c:pt idx="4">
                  <c:v>562</c:v>
                </c:pt>
                <c:pt idx="5">
                  <c:v>407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662656"/>
        <c:axId val="160669696"/>
      </c:barChart>
      <c:catAx>
        <c:axId val="1606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160669696"/>
        <c:crosses val="autoZero"/>
        <c:auto val="1"/>
        <c:lblAlgn val="ctr"/>
        <c:lblOffset val="100"/>
        <c:noMultiLvlLbl val="0"/>
      </c:catAx>
      <c:valAx>
        <c:axId val="1606696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6066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[ParqueAutomotorTotal Septiembre.xls]dinam!Tabla dinámica3</c:name>
    <c:fmtId val="-1"/>
  </c:pivotSource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Porcetaje de Participación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ivotFmts>
      <c:pivotFmt>
        <c:idx val="0"/>
        <c:spPr>
          <a:solidFill>
            <a:srgbClr val="5B9BD5"/>
          </a:solidFill>
          <a:ln w="25400">
            <a:noFill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900" b="0" i="0" u="none" strike="noStrike" baseline="0">
                  <a:solidFill>
                    <a:srgbClr val="333333"/>
                  </a:solidFill>
                  <a:latin typeface="Calibri"/>
                  <a:ea typeface="Calibri"/>
                  <a:cs typeface="Calibri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B9BD5"/>
          </a:solidFill>
          <a:ln w="25400">
            <a:noFill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900" b="0" i="0" u="none" strike="noStrike" baseline="0">
                  <a:solidFill>
                    <a:srgbClr val="333333"/>
                  </a:solidFill>
                  <a:latin typeface="Calibri"/>
                  <a:ea typeface="Calibri"/>
                  <a:cs typeface="Calibri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B9BD5"/>
          </a:solidFill>
          <a:ln w="25400">
            <a:noFill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900" b="0" i="0" u="none" strike="noStrike" baseline="0">
                  <a:solidFill>
                    <a:srgbClr val="333333"/>
                  </a:solidFill>
                  <a:latin typeface="Calibri"/>
                  <a:ea typeface="Calibri"/>
                  <a:cs typeface="Calibri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dinam!$B$39:$B$40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dinam!$A$41:$A$71</c:f>
              <c:strCache>
                <c:ptCount val="30"/>
                <c:pt idx="0">
                  <c:v>(en blanco)</c:v>
                </c:pt>
                <c:pt idx="1">
                  <c:v>0</c:v>
                </c:pt>
                <c:pt idx="2">
                  <c:v>BUS ARTICULADO</c:v>
                </c:pt>
                <c:pt idx="3">
                  <c:v>VOLQUETA SOBRE ORUGA</c:v>
                </c:pt>
                <c:pt idx="4">
                  <c:v>DUMPER VOLQUETAARTICULADA</c:v>
                </c:pt>
                <c:pt idx="5">
                  <c:v>MOTOTRAILLA</c:v>
                </c:pt>
                <c:pt idx="6">
                  <c:v>APILADOR</c:v>
                </c:pt>
                <c:pt idx="7">
                  <c:v>RETROCARGADOR</c:v>
                </c:pt>
                <c:pt idx="8">
                  <c:v>TRACTOR SOBRE ORUGA</c:v>
                </c:pt>
                <c:pt idx="9">
                  <c:v>CARGADORA FRONTAL</c:v>
                </c:pt>
                <c:pt idx="10">
                  <c:v>MAQUINARIA AGRICOLA</c:v>
                </c:pt>
                <c:pt idx="11">
                  <c:v>COMPACTADORA</c:v>
                </c:pt>
                <c:pt idx="12">
                  <c:v>MOTOCICLO</c:v>
                </c:pt>
                <c:pt idx="13">
                  <c:v>REMOLQUE</c:v>
                </c:pt>
                <c:pt idx="14">
                  <c:v>MAQUINARIA INDUSTRIAL</c:v>
                </c:pt>
                <c:pt idx="15">
                  <c:v>CAMION (RNMA)</c:v>
                </c:pt>
                <c:pt idx="16">
                  <c:v>CUATRIMOTO</c:v>
                </c:pt>
                <c:pt idx="17">
                  <c:v>MOTOCARRO</c:v>
                </c:pt>
                <c:pt idx="18">
                  <c:v>VOLQUETA</c:v>
                </c:pt>
                <c:pt idx="19">
                  <c:v>TRACTO/CAMION</c:v>
                </c:pt>
                <c:pt idx="20">
                  <c:v>BUSETA</c:v>
                </c:pt>
                <c:pt idx="21">
                  <c:v>MICROBUS</c:v>
                </c:pt>
                <c:pt idx="22">
                  <c:v>SEMIREMOLQUE</c:v>
                </c:pt>
                <c:pt idx="23">
                  <c:v>MAQUINARIA AGRICOLA INDUSTRIAL CONTRUCCIÓN</c:v>
                </c:pt>
                <c:pt idx="24">
                  <c:v>CAMION</c:v>
                </c:pt>
                <c:pt idx="25">
                  <c:v>BUS</c:v>
                </c:pt>
                <c:pt idx="26">
                  <c:v>CAMPERO</c:v>
                </c:pt>
                <c:pt idx="27">
                  <c:v>CAMIONETA</c:v>
                </c:pt>
                <c:pt idx="28">
                  <c:v>MOTOCICLETA</c:v>
                </c:pt>
                <c:pt idx="29">
                  <c:v>AUTOMOVIL</c:v>
                </c:pt>
              </c:strCache>
            </c:strRef>
          </c:cat>
          <c:val>
            <c:numRef>
              <c:f>dinam!$B$41:$B$71</c:f>
              <c:numCache>
                <c:formatCode>0.00%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5.5331463129879545E-6</c:v>
                </c:pt>
                <c:pt idx="3">
                  <c:v>5.5331463129879545E-6</c:v>
                </c:pt>
                <c:pt idx="4">
                  <c:v>1.1066292625975909E-5</c:v>
                </c:pt>
                <c:pt idx="5">
                  <c:v>1.6599438938963862E-5</c:v>
                </c:pt>
                <c:pt idx="6">
                  <c:v>3.3198877877927724E-5</c:v>
                </c:pt>
                <c:pt idx="7">
                  <c:v>4.4265170503903636E-5</c:v>
                </c:pt>
                <c:pt idx="8">
                  <c:v>6.0864609442867495E-5</c:v>
                </c:pt>
                <c:pt idx="9">
                  <c:v>6.0864609442867495E-5</c:v>
                </c:pt>
                <c:pt idx="10">
                  <c:v>9.4063487320795219E-5</c:v>
                </c:pt>
                <c:pt idx="11">
                  <c:v>1.327955115117109E-4</c:v>
                </c:pt>
                <c:pt idx="12">
                  <c:v>1.3832865782469886E-4</c:v>
                </c:pt>
                <c:pt idx="13">
                  <c:v>1.4939495045067477E-4</c:v>
                </c:pt>
                <c:pt idx="14">
                  <c:v>3.9285338822214478E-4</c:v>
                </c:pt>
                <c:pt idx="15">
                  <c:v>1.0346983605287474E-3</c:v>
                </c:pt>
                <c:pt idx="16">
                  <c:v>1.3058225298651573E-3</c:v>
                </c:pt>
                <c:pt idx="17">
                  <c:v>1.8868028927288925E-3</c:v>
                </c:pt>
                <c:pt idx="18">
                  <c:v>3.3032883488538088E-3</c:v>
                </c:pt>
                <c:pt idx="19">
                  <c:v>4.3103209778176162E-3</c:v>
                </c:pt>
                <c:pt idx="20">
                  <c:v>7.0215626711817138E-3</c:v>
                </c:pt>
                <c:pt idx="21">
                  <c:v>9.3067520984457391E-3</c:v>
                </c:pt>
                <c:pt idx="22">
                  <c:v>1.3085891030216512E-2</c:v>
                </c:pt>
                <c:pt idx="23">
                  <c:v>1.4452578169524537E-2</c:v>
                </c:pt>
                <c:pt idx="24">
                  <c:v>1.9891660995191695E-2</c:v>
                </c:pt>
                <c:pt idx="25">
                  <c:v>2.6011320817356375E-2</c:v>
                </c:pt>
                <c:pt idx="26">
                  <c:v>5.6653885098683666E-2</c:v>
                </c:pt>
                <c:pt idx="27">
                  <c:v>0.16910955076385084</c:v>
                </c:pt>
                <c:pt idx="28">
                  <c:v>0.17081375982825114</c:v>
                </c:pt>
                <c:pt idx="29">
                  <c:v>0.5006667441307151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0727424"/>
        <c:axId val="160728960"/>
      </c:barChart>
      <c:catAx>
        <c:axId val="16072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0728960"/>
        <c:crosses val="autoZero"/>
        <c:auto val="0"/>
        <c:lblAlgn val="ctr"/>
        <c:lblOffset val="100"/>
        <c:noMultiLvlLbl val="0"/>
      </c:catAx>
      <c:valAx>
        <c:axId val="160728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6072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80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15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5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896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5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8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9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9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4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71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37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54F0-4167-4F3D-998C-2F050AD0ECB4}" type="datetimeFigureOut">
              <a:rPr lang="es-CO" smtClean="0"/>
              <a:t>01/10/2018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0DBF-31BA-4D9C-BB71-81DE9BB31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63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2" y="1010638"/>
            <a:ext cx="3599695" cy="10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altLang="es-C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Bold" panose="020F0702030404030204" pitchFamily="34" charset="0"/>
                <a:sym typeface="Gill Sans" charset="0"/>
              </a:rPr>
              <a:t>INFORME GENERAL </a:t>
            </a:r>
            <a:r>
              <a:rPr lang="es-CO" altLang="es-CO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Bold" panose="020F0702030404030204" pitchFamily="34" charset="0"/>
                <a:sym typeface="Gill Sans" charset="0"/>
              </a:rPr>
              <a:t>OFICINA DE REGISTRO DE TRÁNSITO</a:t>
            </a:r>
            <a:r>
              <a:rPr lang="es-CO" altLang="es-C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Bold" panose="020F0702030404030204" pitchFamily="34" charset="0"/>
                <a:sym typeface="Gill Sans" charset="0"/>
              </a:rPr>
              <a:t/>
            </a:r>
            <a:br>
              <a:rPr lang="es-CO" altLang="es-C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Bold" panose="020F0702030404030204" pitchFamily="34" charset="0"/>
                <a:sym typeface="Gill Sans" charset="0"/>
              </a:rPr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altLang="es-CO" b="1" dirty="0">
                <a:latin typeface="Calibri Bold" panose="020F0702030404030204" pitchFamily="34" charset="0"/>
              </a:rPr>
              <a:t>Fecha de Corte </a:t>
            </a:r>
            <a:r>
              <a:rPr lang="es-CO" altLang="es-CO" b="1" dirty="0" smtClean="0">
                <a:latin typeface="Calibri Bold" panose="020F0702030404030204" pitchFamily="34" charset="0"/>
              </a:rPr>
              <a:t>Septiembre </a:t>
            </a:r>
            <a:r>
              <a:rPr lang="es-CO" altLang="es-CO" b="1" dirty="0" smtClean="0">
                <a:latin typeface="Calibri Bold" panose="020F0702030404030204" pitchFamily="34" charset="0"/>
              </a:rPr>
              <a:t>de 2018</a:t>
            </a:r>
            <a:endParaRPr lang="es-CO" altLang="es-CO" b="1" dirty="0">
              <a:latin typeface="Calibri Bold" panose="020F07020304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78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369" y="-49115"/>
            <a:ext cx="10515600" cy="1325563"/>
          </a:xfrm>
        </p:spPr>
        <p:txBody>
          <a:bodyPr/>
          <a:lstStyle/>
          <a:p>
            <a:pPr algn="ctr"/>
            <a:r>
              <a:rPr lang="es-CO" dirty="0" smtClean="0"/>
              <a:t>TRÁMITES</a:t>
            </a:r>
            <a:endParaRPr lang="es-CO" dirty="0"/>
          </a:p>
        </p:txBody>
      </p:sp>
      <p:graphicFrame>
        <p:nvGraphicFramePr>
          <p:cNvPr id="4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705240"/>
              </p:ext>
            </p:extLst>
          </p:nvPr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2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662" y="27245"/>
            <a:ext cx="10515600" cy="1325563"/>
          </a:xfrm>
        </p:spPr>
        <p:txBody>
          <a:bodyPr/>
          <a:lstStyle/>
          <a:p>
            <a:pPr algn="ctr"/>
            <a:r>
              <a:rPr lang="es-CO" dirty="0" smtClean="0"/>
              <a:t>Cantidad de Trámites por Mes</a:t>
            </a:r>
            <a:endParaRPr lang="es-CO" dirty="0"/>
          </a:p>
        </p:txBody>
      </p:sp>
      <p:graphicFrame>
        <p:nvGraphicFramePr>
          <p:cNvPr id="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591257"/>
              </p:ext>
            </p:extLst>
          </p:nvPr>
        </p:nvGraphicFramePr>
        <p:xfrm>
          <a:off x="2923504" y="1709669"/>
          <a:ext cx="6578958" cy="33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8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141" y="27245"/>
            <a:ext cx="10515600" cy="1325563"/>
          </a:xfrm>
        </p:spPr>
        <p:txBody>
          <a:bodyPr/>
          <a:lstStyle/>
          <a:p>
            <a:pPr algn="ctr"/>
            <a:r>
              <a:rPr lang="es-CO" dirty="0" smtClean="0"/>
              <a:t>Cantidad Trámites por Tipo de Registro</a:t>
            </a:r>
            <a:endParaRPr lang="es-CO" dirty="0"/>
          </a:p>
        </p:txBody>
      </p:sp>
      <p:graphicFrame>
        <p:nvGraphicFramePr>
          <p:cNvPr id="6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607546"/>
              </p:ext>
            </p:extLst>
          </p:nvPr>
        </p:nvGraphicFramePr>
        <p:xfrm>
          <a:off x="3229244" y="2016683"/>
          <a:ext cx="6686550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0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8369" y="-49115"/>
            <a:ext cx="10515600" cy="1325563"/>
          </a:xfrm>
        </p:spPr>
        <p:txBody>
          <a:bodyPr/>
          <a:lstStyle/>
          <a:p>
            <a:pPr algn="ctr"/>
            <a:r>
              <a:rPr lang="es-CO" dirty="0" smtClean="0"/>
              <a:t>PARQUE AUTOMOTOR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02897"/>
              </p:ext>
            </p:extLst>
          </p:nvPr>
        </p:nvGraphicFramePr>
        <p:xfrm>
          <a:off x="942823" y="940530"/>
          <a:ext cx="10261990" cy="59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1506"/>
                <a:gridCol w="1277986"/>
                <a:gridCol w="1277986"/>
                <a:gridCol w="1277986"/>
                <a:gridCol w="1277986"/>
                <a:gridCol w="1277986"/>
                <a:gridCol w="870554"/>
              </a:tblGrid>
              <a:tr h="1781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CLASE FILTRADA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 PARTICULAR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 PUBLICO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3. OFICIAL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4. DESCONOCIDO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FALSO</a:t>
                      </a:r>
                      <a:endParaRPr lang="es-CO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Total general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AUTOMOVIL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76.912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12.856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54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663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90.485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MOTOCICLETA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30.689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181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30.871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CAMIONETA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28.431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1.900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222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30.563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CAMPERO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10.120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103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10.239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BUS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4.648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4.701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CAMION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1.220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2.336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3.595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34858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MAQUINARIA AGRICOLA INDUSTRIAL CONTRUCCIÓN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2.611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2.612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SEMIREMOLQUE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2.342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2.365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MICROBUS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248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1.419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1.682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BUSETA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1.234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1.269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TRACTO/CAMION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763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779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VOLQUETA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133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459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597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MOTOCARRO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341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341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CUATRIMOTO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236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236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CAMION (RNMA)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187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187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MAQUINARIA INDUSTRIAL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71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REMOLQUE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MOTOCICLO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COMPACTADORA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MAQUINARIA AGRICOLA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CARGADORA FRONTAL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TRACTOR SOBRE ORUGA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RETROCARGADOR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APILADOR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MOTOTRAILLA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DUMPER VOLQUETAARTICULADA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VOLQUETA SOBRE ORUGA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BUS ARTICULADO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  <a:tr h="17814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Total general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151.418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25.630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632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680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  <a:latin typeface="+mn-lt"/>
                        </a:rPr>
                        <a:t>2.369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  <a:latin typeface="+mn-lt"/>
                        </a:rPr>
                        <a:t>180.729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141" y="27245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Porcentaje de Participación por Clase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49886"/>
              </p:ext>
            </p:extLst>
          </p:nvPr>
        </p:nvGraphicFramePr>
        <p:xfrm>
          <a:off x="1231141" y="1062038"/>
          <a:ext cx="9701213" cy="579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9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768" y="1685925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4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98" y="2435349"/>
            <a:ext cx="5422403" cy="1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201</Words>
  <Application>Microsoft Office PowerPoint</Application>
  <PresentationFormat>Personalizado</PresentationFormat>
  <Paragraphs>136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INFORME GENERAL OFICINA DE REGISTRO DE TRÁNSITO </vt:lpstr>
      <vt:lpstr>TRÁMITES</vt:lpstr>
      <vt:lpstr>Cantidad de Trámites por Mes</vt:lpstr>
      <vt:lpstr>Cantidad Trámites por Tipo de Registro</vt:lpstr>
      <vt:lpstr>PARQUE AUTOMOTOR</vt:lpstr>
      <vt:lpstr>Porcentaje de Participación por Clase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Romero</dc:creator>
  <cp:lastModifiedBy>Jobert Manuel de los Santos Gutierrez Gonzalez</cp:lastModifiedBy>
  <cp:revision>70</cp:revision>
  <dcterms:created xsi:type="dcterms:W3CDTF">2017-01-18T14:57:02Z</dcterms:created>
  <dcterms:modified xsi:type="dcterms:W3CDTF">2018-10-01T20:26:27Z</dcterms:modified>
</cp:coreProperties>
</file>