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34"/>
  </p:notesMasterIdLst>
  <p:sldIdLst>
    <p:sldId id="257" r:id="rId4"/>
    <p:sldId id="303" r:id="rId5"/>
    <p:sldId id="258" r:id="rId6"/>
    <p:sldId id="287" r:id="rId7"/>
    <p:sldId id="288" r:id="rId8"/>
    <p:sldId id="289" r:id="rId9"/>
    <p:sldId id="260" r:id="rId10"/>
    <p:sldId id="291" r:id="rId11"/>
    <p:sldId id="290" r:id="rId12"/>
    <p:sldId id="276" r:id="rId13"/>
    <p:sldId id="292" r:id="rId14"/>
    <p:sldId id="293" r:id="rId15"/>
    <p:sldId id="297" r:id="rId16"/>
    <p:sldId id="298" r:id="rId17"/>
    <p:sldId id="306" r:id="rId18"/>
    <p:sldId id="304" r:id="rId19"/>
    <p:sldId id="307" r:id="rId20"/>
    <p:sldId id="308" r:id="rId21"/>
    <p:sldId id="300" r:id="rId22"/>
    <p:sldId id="301" r:id="rId23"/>
    <p:sldId id="302" r:id="rId24"/>
    <p:sldId id="266" r:id="rId25"/>
    <p:sldId id="272" r:id="rId26"/>
    <p:sldId id="273" r:id="rId27"/>
    <p:sldId id="305" r:id="rId28"/>
    <p:sldId id="268" r:id="rId29"/>
    <p:sldId id="270" r:id="rId30"/>
    <p:sldId id="280" r:id="rId31"/>
    <p:sldId id="281" r:id="rId32"/>
    <p:sldId id="277" r:id="rId33"/>
  </p:sldIdLst>
  <p:sldSz cx="6858000" cy="9144000" type="letter"/>
  <p:notesSz cx="6797675" cy="99266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104E11-D2CB-440F-B81A-146BF795AE91}" v="1" dt="2023-10-03T18:38:15.99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20" autoAdjust="0"/>
    <p:restoredTop sz="94389" autoAdjust="0"/>
  </p:normalViewPr>
  <p:slideViewPr>
    <p:cSldViewPr>
      <p:cViewPr varScale="1">
        <p:scale>
          <a:sx n="78" d="100"/>
          <a:sy n="78" d="100"/>
        </p:scale>
        <p:origin x="3246" y="108"/>
      </p:cViewPr>
      <p:guideLst>
        <p:guide orient="horz" pos="2880"/>
        <p:guide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95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microsoft.com/office/2015/10/relationships/revisionInfo" Target="revisionInfo.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A4FCA9CF-FA18-46F7-ADD5-2EF7BC7DA911}" type="datetimeFigureOut">
              <a:rPr lang="es-ES" smtClean="0"/>
              <a:t>03/10/2023</a:t>
            </a:fld>
            <a:endParaRPr lang="es-ES"/>
          </a:p>
        </p:txBody>
      </p:sp>
      <p:sp>
        <p:nvSpPr>
          <p:cNvPr id="4" name="3 Marcador de imagen de diapositiva"/>
          <p:cNvSpPr>
            <a:spLocks noGrp="1" noRot="1" noChangeAspect="1"/>
          </p:cNvSpPr>
          <p:nvPr>
            <p:ph type="sldImg" idx="2"/>
          </p:nvPr>
        </p:nvSpPr>
        <p:spPr>
          <a:xfrm>
            <a:off x="2003425" y="744538"/>
            <a:ext cx="2790825" cy="3722687"/>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0A406982-8E29-4B6D-AF46-12143D2665BC}" type="slidenum">
              <a:rPr lang="es-ES" smtClean="0"/>
              <a:t>‹Nº›</a:t>
            </a:fld>
            <a:endParaRPr lang="es-ES"/>
          </a:p>
        </p:txBody>
      </p:sp>
    </p:spTree>
    <p:extLst>
      <p:ext uri="{BB962C8B-B14F-4D97-AF65-F5344CB8AC3E}">
        <p14:creationId xmlns:p14="http://schemas.microsoft.com/office/powerpoint/2010/main" val="2797740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7FA2FBBF-2F16-46C8-B34F-FAA6288416F2}" type="slidenum">
              <a:rPr lang="es-ES" smtClean="0"/>
              <a:t>3</a:t>
            </a:fld>
            <a:endParaRPr lang="es-ES"/>
          </a:p>
        </p:txBody>
      </p:sp>
    </p:spTree>
    <p:extLst>
      <p:ext uri="{BB962C8B-B14F-4D97-AF65-F5344CB8AC3E}">
        <p14:creationId xmlns:p14="http://schemas.microsoft.com/office/powerpoint/2010/main" val="3365613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7FA2FBBF-2F16-46C8-B34F-FAA6288416F2}" type="slidenum">
              <a:rPr lang="es-ES" smtClean="0"/>
              <a:t>4</a:t>
            </a:fld>
            <a:endParaRPr lang="es-ES"/>
          </a:p>
        </p:txBody>
      </p:sp>
    </p:spTree>
    <p:extLst>
      <p:ext uri="{BB962C8B-B14F-4D97-AF65-F5344CB8AC3E}">
        <p14:creationId xmlns:p14="http://schemas.microsoft.com/office/powerpoint/2010/main" val="1675193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7FA2FBBF-2F16-46C8-B34F-FAA6288416F2}" type="slidenum">
              <a:rPr lang="es-ES" smtClean="0"/>
              <a:t>5</a:t>
            </a:fld>
            <a:endParaRPr lang="es-ES"/>
          </a:p>
        </p:txBody>
      </p:sp>
    </p:spTree>
    <p:extLst>
      <p:ext uri="{BB962C8B-B14F-4D97-AF65-F5344CB8AC3E}">
        <p14:creationId xmlns:p14="http://schemas.microsoft.com/office/powerpoint/2010/main" val="1416700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7FA2FBBF-2F16-46C8-B34F-FAA6288416F2}" type="slidenum">
              <a:rPr lang="es-ES" smtClean="0"/>
              <a:t>6</a:t>
            </a:fld>
            <a:endParaRPr lang="es-ES"/>
          </a:p>
        </p:txBody>
      </p:sp>
    </p:spTree>
    <p:extLst>
      <p:ext uri="{BB962C8B-B14F-4D97-AF65-F5344CB8AC3E}">
        <p14:creationId xmlns:p14="http://schemas.microsoft.com/office/powerpoint/2010/main" val="2425993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A406982-8E29-4B6D-AF46-12143D2665BC}" type="slidenum">
              <a:rPr lang="es-ES" smtClean="0"/>
              <a:t>20</a:t>
            </a:fld>
            <a:endParaRPr lang="es-ES"/>
          </a:p>
        </p:txBody>
      </p:sp>
    </p:spTree>
    <p:extLst>
      <p:ext uri="{BB962C8B-B14F-4D97-AF65-F5344CB8AC3E}">
        <p14:creationId xmlns:p14="http://schemas.microsoft.com/office/powerpoint/2010/main" val="2674957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514350" y="2840568"/>
            <a:ext cx="5829300" cy="1960033"/>
          </a:xfrm>
        </p:spPr>
        <p:txBody>
          <a:bodyPr/>
          <a:lstStyle/>
          <a:p>
            <a:r>
              <a:rPr lang="es-ES"/>
              <a:t>Haga clic para modificar el estilo de título del patrón</a:t>
            </a:r>
          </a:p>
        </p:txBody>
      </p:sp>
      <p:sp>
        <p:nvSpPr>
          <p:cNvPr id="3" name="2 Subtítulo"/>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607146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1109456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3729037" y="488951"/>
            <a:ext cx="1157288" cy="10401300"/>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257175" y="488951"/>
            <a:ext cx="3357563" cy="10401300"/>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2522219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47173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541735" y="5875867"/>
            <a:ext cx="5829300" cy="1816100"/>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2864008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3615703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6184"/>
            <a:ext cx="6172200" cy="1524000"/>
          </a:xfrm>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2218160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657792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3944592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42900" y="364067"/>
            <a:ext cx="2256235" cy="154940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411462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344216" y="6400800"/>
            <a:ext cx="4114800" cy="755651"/>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F2A7500D-8E70-4E7D-822D-021955097B99}" type="datetimeFigureOut">
              <a:rPr lang="es-ES" smtClean="0"/>
              <a:t>03/10/2023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8B1A01E-C05D-4E16-A4AD-974CB79D3980}" type="slidenum">
              <a:rPr lang="es-ES" smtClean="0"/>
              <a:t>‹Nº›</a:t>
            </a:fld>
            <a:endParaRPr lang="es-ES"/>
          </a:p>
        </p:txBody>
      </p:sp>
    </p:spTree>
    <p:extLst>
      <p:ext uri="{BB962C8B-B14F-4D97-AF65-F5344CB8AC3E}">
        <p14:creationId xmlns:p14="http://schemas.microsoft.com/office/powerpoint/2010/main" val="3680719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F2A7500D-8E70-4E7D-822D-021955097B99}" type="datetimeFigureOut">
              <a:rPr lang="es-ES" smtClean="0"/>
              <a:t>03/10/2023</a:t>
            </a:fld>
            <a:endParaRPr lang="es-ES"/>
          </a:p>
        </p:txBody>
      </p:sp>
      <p:sp>
        <p:nvSpPr>
          <p:cNvPr id="5" name="4 Marcador de pie de página"/>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C8B1A01E-C05D-4E16-A4AD-974CB79D3980}" type="slidenum">
              <a:rPr lang="es-ES" smtClean="0"/>
              <a:t>‹Nº›</a:t>
            </a:fld>
            <a:endParaRPr lang="es-ES"/>
          </a:p>
        </p:txBody>
      </p:sp>
    </p:spTree>
    <p:extLst>
      <p:ext uri="{BB962C8B-B14F-4D97-AF65-F5344CB8AC3E}">
        <p14:creationId xmlns:p14="http://schemas.microsoft.com/office/powerpoint/2010/main" val="35763320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36.emf"/><Relationship Id="rId5" Type="http://schemas.openxmlformats.org/officeDocument/2006/relationships/image" Target="../media/image4.png"/><Relationship Id="rId10" Type="http://schemas.openxmlformats.org/officeDocument/2006/relationships/image" Target="../media/image35.png"/><Relationship Id="rId4" Type="http://schemas.openxmlformats.org/officeDocument/2006/relationships/image" Target="../media/image3.svg"/><Relationship Id="rId9" Type="http://schemas.openxmlformats.org/officeDocument/2006/relationships/image" Target="../media/image34.png"/><Relationship Id="rId14" Type="http://schemas.openxmlformats.org/officeDocument/2006/relationships/image" Target="../media/image39.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2.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image" Target="../media/image40.png"/><Relationship Id="rId16" Type="http://schemas.openxmlformats.org/officeDocument/2006/relationships/image" Target="../media/image50.pn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45.png"/><Relationship Id="rId5" Type="http://schemas.openxmlformats.org/officeDocument/2006/relationships/image" Target="../media/image4.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svg"/><Relationship Id="rId9" Type="http://schemas.openxmlformats.org/officeDocument/2006/relationships/image" Target="../media/image43.png"/><Relationship Id="rId14" Type="http://schemas.openxmlformats.org/officeDocument/2006/relationships/image" Target="../media/image48.png"/></Relationships>
</file>

<file path=ppt/slides/_rels/slide1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2.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55.png"/><Relationship Id="rId5" Type="http://schemas.openxmlformats.org/officeDocument/2006/relationships/image" Target="../media/image4.png"/><Relationship Id="rId10" Type="http://schemas.openxmlformats.org/officeDocument/2006/relationships/image" Target="../media/image54.png"/><Relationship Id="rId4" Type="http://schemas.openxmlformats.org/officeDocument/2006/relationships/image" Target="../media/image3.svg"/><Relationship Id="rId9" Type="http://schemas.openxmlformats.org/officeDocument/2006/relationships/image" Target="../media/image53.emf"/></Relationships>
</file>

<file path=ppt/slides/_rels/slide13.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image" Target="../media/image2.png"/><Relationship Id="rId7" Type="http://schemas.openxmlformats.org/officeDocument/2006/relationships/image" Target="../media/image57.emf"/><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59.em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emf"/><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1.emf"/><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8" Type="http://schemas.openxmlformats.org/officeDocument/2006/relationships/image" Target="../media/image63.emf"/><Relationship Id="rId3" Type="http://schemas.openxmlformats.org/officeDocument/2006/relationships/image" Target="../media/image2.png"/><Relationship Id="rId7" Type="http://schemas.openxmlformats.org/officeDocument/2006/relationships/image" Target="../media/image62.emf"/><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8.xml.rels><?xml version="1.0" encoding="UTF-8" standalone="yes"?>
<Relationships xmlns="http://schemas.openxmlformats.org/package/2006/relationships"><Relationship Id="rId8" Type="http://schemas.openxmlformats.org/officeDocument/2006/relationships/image" Target="../media/image65.emf"/><Relationship Id="rId3" Type="http://schemas.openxmlformats.org/officeDocument/2006/relationships/image" Target="../media/image2.png"/><Relationship Id="rId7" Type="http://schemas.openxmlformats.org/officeDocument/2006/relationships/image" Target="../media/image64.emf"/><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6.em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8" Type="http://schemas.openxmlformats.org/officeDocument/2006/relationships/oleObject" Target="file:///\\localhost\Users\usuario1\Desktop\Sin%20ti&#769;tulo:Users:usuario1:Desktop:cuadros.docx!OLE_LINK4" TargetMode="External"/><Relationship Id="rId3" Type="http://schemas.openxmlformats.org/officeDocument/2006/relationships/image" Target="../media/image1.png"/><Relationship Id="rId7" Type="http://schemas.openxmlformats.org/officeDocument/2006/relationships/image" Target="../media/image3.svg"/><Relationship Id="rId12" Type="http://schemas.openxmlformats.org/officeDocument/2006/relationships/image" Target="../media/image7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png"/><Relationship Id="rId11" Type="http://schemas.openxmlformats.org/officeDocument/2006/relationships/image" Target="../media/image70.emf"/><Relationship Id="rId5" Type="http://schemas.openxmlformats.org/officeDocument/2006/relationships/image" Target="../media/image67.emf"/><Relationship Id="rId10" Type="http://schemas.openxmlformats.org/officeDocument/2006/relationships/image" Target="../media/image69.emf"/><Relationship Id="rId4" Type="http://schemas.openxmlformats.org/officeDocument/2006/relationships/oleObject" Target="file:///\\localhost\Users\usuario1\Desktop\Sin%20ti&#769;tulo:Users:usuario1:Desktop:cuadros.docx!OLE_LINK2" TargetMode="External"/><Relationship Id="rId9" Type="http://schemas.openxmlformats.org/officeDocument/2006/relationships/image" Target="../media/image68.emf"/></Relationships>
</file>

<file path=ppt/slides/_rels/slide21.xml.rels><?xml version="1.0" encoding="UTF-8" standalone="yes"?>
<Relationships xmlns="http://schemas.openxmlformats.org/package/2006/relationships"><Relationship Id="rId8" Type="http://schemas.openxmlformats.org/officeDocument/2006/relationships/image" Target="../media/image75.emf"/><Relationship Id="rId3" Type="http://schemas.openxmlformats.org/officeDocument/2006/relationships/image" Target="../media/image2.png"/><Relationship Id="rId7" Type="http://schemas.openxmlformats.org/officeDocument/2006/relationships/image" Target="../media/image74.emf"/><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emf"/><Relationship Id="rId4" Type="http://schemas.openxmlformats.org/officeDocument/2006/relationships/image" Target="../media/image3.svg"/><Relationship Id="rId9" Type="http://schemas.openxmlformats.org/officeDocument/2006/relationships/image" Target="../media/image76.em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3.xml.rels><?xml version="1.0" encoding="UTF-8" standalone="yes"?>
<Relationships xmlns="http://schemas.openxmlformats.org/package/2006/relationships"><Relationship Id="rId8" Type="http://schemas.openxmlformats.org/officeDocument/2006/relationships/image" Target="cid:ii_k7m2s5t60" TargetMode="External"/><Relationship Id="rId3" Type="http://schemas.openxmlformats.org/officeDocument/2006/relationships/image" Target="../media/image2.png"/><Relationship Id="rId7" Type="http://schemas.openxmlformats.org/officeDocument/2006/relationships/image" Target="../media/image7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8.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9.em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8.xml.rels><?xml version="1.0" encoding="UTF-8" standalone="yes"?>
<Relationships xmlns="http://schemas.openxmlformats.org/package/2006/relationships"><Relationship Id="rId8" Type="http://schemas.openxmlformats.org/officeDocument/2006/relationships/image" Target="../media/image82.jpg"/><Relationship Id="rId3" Type="http://schemas.openxmlformats.org/officeDocument/2006/relationships/image" Target="../media/image2.png"/><Relationship Id="rId7" Type="http://schemas.openxmlformats.org/officeDocument/2006/relationships/image" Target="../media/image81.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9.xml.rels><?xml version="1.0" encoding="UTF-8" standalone="yes"?>
<Relationships xmlns="http://schemas.openxmlformats.org/package/2006/relationships"><Relationship Id="rId8" Type="http://schemas.openxmlformats.org/officeDocument/2006/relationships/image" Target="../media/image83.emf"/><Relationship Id="rId3" Type="http://schemas.openxmlformats.org/officeDocument/2006/relationships/image" Target="../media/image2.png"/><Relationship Id="rId7" Type="http://schemas.openxmlformats.org/officeDocument/2006/relationships/oleObject" Target="file:///\\localhost\Users\usuario1\Desktop\Sin%20ti&#769;tulo:Users:usuario1:Desktop:cuadros.docx!OLE_LINK5"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85.emf"/><Relationship Id="rId4" Type="http://schemas.openxmlformats.org/officeDocument/2006/relationships/image" Target="../media/image3.svg"/><Relationship Id="rId9" Type="http://schemas.openxmlformats.org/officeDocument/2006/relationships/image" Target="../media/image84.emf"/></Relationships>
</file>

<file path=ppt/slides/_rels/slide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6.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10.emf"/></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13.emf"/></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png"/><Relationship Id="rId7" Type="http://schemas.openxmlformats.org/officeDocument/2006/relationships/image" Target="../media/image14.em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18.jpeg"/><Relationship Id="rId5" Type="http://schemas.openxmlformats.org/officeDocument/2006/relationships/image" Target="../media/image4.png"/><Relationship Id="rId10" Type="http://schemas.openxmlformats.org/officeDocument/2006/relationships/image" Target="../media/image17.jpeg"/><Relationship Id="rId4" Type="http://schemas.openxmlformats.org/officeDocument/2006/relationships/image" Target="../media/image3.sv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23.png"/><Relationship Id="rId5" Type="http://schemas.openxmlformats.org/officeDocument/2006/relationships/image" Target="../media/image4.png"/><Relationship Id="rId10" Type="http://schemas.openxmlformats.org/officeDocument/2006/relationships/image" Target="../media/image22.png"/><Relationship Id="rId4" Type="http://schemas.openxmlformats.org/officeDocument/2006/relationships/image" Target="../media/image3.sv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29.png"/><Relationship Id="rId5" Type="http://schemas.openxmlformats.org/officeDocument/2006/relationships/image" Target="../media/image4.png"/><Relationship Id="rId10" Type="http://schemas.openxmlformats.org/officeDocument/2006/relationships/image" Target="../media/image28.png"/><Relationship Id="rId4" Type="http://schemas.openxmlformats.org/officeDocument/2006/relationships/image" Target="../media/image3.sv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954356" cy="8964488"/>
          </a:xfrm>
          <a:prstGeom prst="rect">
            <a:avLst/>
          </a:prstGeom>
        </p:spPr>
      </p:pic>
      <p:sp>
        <p:nvSpPr>
          <p:cNvPr id="5" name="4 CuadroTexto"/>
          <p:cNvSpPr txBox="1"/>
          <p:nvPr/>
        </p:nvSpPr>
        <p:spPr>
          <a:xfrm>
            <a:off x="592168" y="2123728"/>
            <a:ext cx="5760640" cy="3847207"/>
          </a:xfrm>
          <a:prstGeom prst="rect">
            <a:avLst/>
          </a:prstGeom>
          <a:noFill/>
        </p:spPr>
        <p:txBody>
          <a:bodyPr wrap="square" rtlCol="0">
            <a:spAutoFit/>
          </a:bodyPr>
          <a:lstStyle/>
          <a:p>
            <a:pPr algn="ctr"/>
            <a:r>
              <a:rPr lang="es-CO" sz="4800" b="1" dirty="0">
                <a:solidFill>
                  <a:srgbClr val="00B050"/>
                </a:solidFill>
                <a:latin typeface="+mj-lt"/>
                <a:cs typeface="Calibri" panose="020F0502020204030204" pitchFamily="34" charset="0"/>
              </a:rPr>
              <a:t>Transmetro S.A.S.</a:t>
            </a:r>
            <a:br>
              <a:rPr lang="es-CO" sz="4400" dirty="0">
                <a:solidFill>
                  <a:srgbClr val="00B050"/>
                </a:solidFill>
                <a:latin typeface="+mj-lt"/>
                <a:cs typeface="Calibri" panose="020F0502020204030204" pitchFamily="34" charset="0"/>
              </a:rPr>
            </a:br>
            <a:r>
              <a:rPr lang="es-CO" sz="3600" dirty="0">
                <a:solidFill>
                  <a:srgbClr val="00B050"/>
                </a:solidFill>
                <a:latin typeface="+mj-lt"/>
                <a:cs typeface="Calibri" panose="020F0502020204030204" pitchFamily="34" charset="0"/>
              </a:rPr>
              <a:t>Sistema de Transporte Masivo de Barranquilla y su Área Metropolitana </a:t>
            </a:r>
          </a:p>
          <a:p>
            <a:pPr algn="ctr"/>
            <a:r>
              <a:rPr lang="es-ES" sz="3600" b="1" dirty="0">
                <a:solidFill>
                  <a:srgbClr val="00B050"/>
                </a:solidFill>
                <a:latin typeface="+mj-lt"/>
              </a:rPr>
              <a:t>INFORME DE GESTIÓN </a:t>
            </a:r>
          </a:p>
          <a:p>
            <a:pPr algn="ctr"/>
            <a:r>
              <a:rPr lang="es-ES" sz="3600" b="1" dirty="0">
                <a:solidFill>
                  <a:srgbClr val="00B050"/>
                </a:solidFill>
                <a:latin typeface="+mj-lt"/>
              </a:rPr>
              <a:t>2020</a:t>
            </a:r>
          </a:p>
          <a:p>
            <a:pPr algn="ctr"/>
            <a:endParaRPr lang="es-ES" sz="1600" b="1" dirty="0">
              <a:solidFill>
                <a:schemeClr val="tx2"/>
              </a:solidFill>
              <a:latin typeface="Volkswagen Serial" pitchFamily="50" charset="0"/>
            </a:endParaRPr>
          </a:p>
        </p:txBody>
      </p:sp>
      <p:sp>
        <p:nvSpPr>
          <p:cNvPr id="8" name="Rectángulo 7">
            <a:extLst>
              <a:ext uri="{FF2B5EF4-FFF2-40B4-BE49-F238E27FC236}">
                <a16:creationId xmlns:a16="http://schemas.microsoft.com/office/drawing/2014/main" id="{16A59E39-2971-4F91-AECB-8AA4719DAE3C}"/>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9" name="Gráfico 8">
            <a:extLst>
              <a:ext uri="{FF2B5EF4-FFF2-40B4-BE49-F238E27FC236}">
                <a16:creationId xmlns:a16="http://schemas.microsoft.com/office/drawing/2014/main" id="{835E858D-2E99-40C3-809C-6C191B83C6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56740" y="215566"/>
            <a:ext cx="1712496" cy="831891"/>
          </a:xfrm>
          <a:prstGeom prst="rect">
            <a:avLst/>
          </a:prstGeom>
        </p:spPr>
      </p:pic>
      <p:pic>
        <p:nvPicPr>
          <p:cNvPr id="10" name="Gráfico 9">
            <a:extLst>
              <a:ext uri="{FF2B5EF4-FFF2-40B4-BE49-F238E27FC236}">
                <a16:creationId xmlns:a16="http://schemas.microsoft.com/office/drawing/2014/main" id="{614B146B-1EC0-409E-A66E-06DE0DA969C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34867" y="269656"/>
            <a:ext cx="2152149" cy="1263606"/>
          </a:xfrm>
          <a:prstGeom prst="rect">
            <a:avLst/>
          </a:prstGeom>
        </p:spPr>
      </p:pic>
    </p:spTree>
    <p:extLst>
      <p:ext uri="{BB962C8B-B14F-4D97-AF65-F5344CB8AC3E}">
        <p14:creationId xmlns:p14="http://schemas.microsoft.com/office/powerpoint/2010/main" val="3099627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8" y="-108520"/>
            <a:ext cx="6879765" cy="9252520"/>
          </a:xfrm>
          <a:prstGeom prst="rect">
            <a:avLst/>
          </a:prstGeom>
        </p:spPr>
      </p:pic>
      <p:sp>
        <p:nvSpPr>
          <p:cNvPr id="5" name="4 CuadroTexto"/>
          <p:cNvSpPr txBox="1"/>
          <p:nvPr/>
        </p:nvSpPr>
        <p:spPr>
          <a:xfrm>
            <a:off x="1149416" y="281631"/>
            <a:ext cx="3456384" cy="830997"/>
          </a:xfrm>
          <a:prstGeom prst="rect">
            <a:avLst/>
          </a:prstGeom>
          <a:noFill/>
        </p:spPr>
        <p:txBody>
          <a:bodyPr wrap="square" rtlCol="0">
            <a:spAutoFit/>
          </a:bodyPr>
          <a:lstStyle/>
          <a:p>
            <a:r>
              <a:rPr lang="es-ES" sz="2400" b="1" dirty="0">
                <a:solidFill>
                  <a:srgbClr val="00B050"/>
                </a:solidFill>
                <a:latin typeface="+mj-lt"/>
              </a:rPr>
              <a:t>PLANEACIÓN E</a:t>
            </a:r>
          </a:p>
          <a:p>
            <a:r>
              <a:rPr lang="es-ES" sz="2400" b="1" dirty="0">
                <a:solidFill>
                  <a:srgbClr val="00B050"/>
                </a:solidFill>
                <a:latin typeface="+mj-lt"/>
              </a:rPr>
              <a:t>INFRAESTRUCTURA</a:t>
            </a:r>
          </a:p>
        </p:txBody>
      </p:sp>
      <p:sp>
        <p:nvSpPr>
          <p:cNvPr id="6" name="Rectángulo 5">
            <a:extLst>
              <a:ext uri="{FF2B5EF4-FFF2-40B4-BE49-F238E27FC236}">
                <a16:creationId xmlns:a16="http://schemas.microsoft.com/office/drawing/2014/main" id="{16ACD93A-5EA4-4522-B442-AD27E07AC23F}"/>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EDA48C78-C142-4E71-9828-F6238331C8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96470" y="233170"/>
            <a:ext cx="1712496" cy="831891"/>
          </a:xfrm>
          <a:prstGeom prst="rect">
            <a:avLst/>
          </a:prstGeom>
        </p:spPr>
      </p:pic>
      <p:pic>
        <p:nvPicPr>
          <p:cNvPr id="8" name="Gráfico 7">
            <a:extLst>
              <a:ext uri="{FF2B5EF4-FFF2-40B4-BE49-F238E27FC236}">
                <a16:creationId xmlns:a16="http://schemas.microsoft.com/office/drawing/2014/main" id="{333EA198-C07D-47B6-8A8D-F49C795136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95363" y="189089"/>
            <a:ext cx="2152149" cy="1263606"/>
          </a:xfrm>
          <a:prstGeom prst="rect">
            <a:avLst/>
          </a:prstGeom>
        </p:spPr>
      </p:pic>
      <p:sp>
        <p:nvSpPr>
          <p:cNvPr id="11" name="Rectangle 6"/>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pic>
        <p:nvPicPr>
          <p:cNvPr id="22" name="Imagen 21"/>
          <p:cNvPicPr/>
          <p:nvPr/>
        </p:nvPicPr>
        <p:blipFill>
          <a:blip r:embed="rId7"/>
          <a:stretch>
            <a:fillRect/>
          </a:stretch>
        </p:blipFill>
        <p:spPr>
          <a:xfrm>
            <a:off x="1029622" y="1850866"/>
            <a:ext cx="1823314" cy="1320159"/>
          </a:xfrm>
          <a:prstGeom prst="rect">
            <a:avLst/>
          </a:prstGeom>
        </p:spPr>
      </p:pic>
      <p:sp>
        <p:nvSpPr>
          <p:cNvPr id="17" name="Rectángulo 16"/>
          <p:cNvSpPr/>
          <p:nvPr/>
        </p:nvSpPr>
        <p:spPr>
          <a:xfrm>
            <a:off x="628491" y="1100102"/>
            <a:ext cx="2611626" cy="784830"/>
          </a:xfrm>
          <a:prstGeom prst="rect">
            <a:avLst/>
          </a:prstGeom>
        </p:spPr>
        <p:txBody>
          <a:bodyPr wrap="square">
            <a:spAutoFit/>
          </a:bodyPr>
          <a:lstStyle/>
          <a:p>
            <a:pPr lvl="0" algn="just">
              <a:spcAft>
                <a:spcPts val="0"/>
              </a:spcAft>
              <a:buSzPts val="1100"/>
            </a:pPr>
            <a:endParaRPr lang="es-CO" sz="900" b="1" dirty="0">
              <a:latin typeface="+mj-lt"/>
              <a:ea typeface="Times New Roman" panose="02020603050405020304" pitchFamily="18" charset="0"/>
            </a:endParaRPr>
          </a:p>
          <a:p>
            <a:pPr marL="171450" lvl="0" indent="-171450" algn="just">
              <a:spcAft>
                <a:spcPts val="0"/>
              </a:spcAft>
              <a:buSzPts val="1100"/>
              <a:buFont typeface="Arial" panose="020B0604020202020204" pitchFamily="34" charset="0"/>
              <a:buChar char="•"/>
            </a:pPr>
            <a:r>
              <a:rPr lang="es-CO" sz="900" b="1" dirty="0">
                <a:latin typeface="+mj-lt"/>
                <a:ea typeface="Times New Roman" panose="02020603050405020304" pitchFamily="18" charset="0"/>
              </a:rPr>
              <a:t>Mantenimiento de zonas verdes en troncales, estaciones y portales</a:t>
            </a:r>
          </a:p>
          <a:p>
            <a:pPr lvl="0" algn="just">
              <a:spcAft>
                <a:spcPts val="0"/>
              </a:spcAft>
              <a:buSzPts val="1100"/>
            </a:pPr>
            <a:endParaRPr lang="es-CO" sz="900" b="1" dirty="0">
              <a:latin typeface="+mj-lt"/>
              <a:ea typeface="Times New Roman" panose="02020603050405020304" pitchFamily="18" charset="0"/>
            </a:endParaRPr>
          </a:p>
          <a:p>
            <a:pPr lvl="0" algn="ctr">
              <a:spcAft>
                <a:spcPts val="0"/>
              </a:spcAft>
              <a:buSzPts val="1100"/>
            </a:pPr>
            <a:r>
              <a:rPr lang="es-CO" sz="900" b="1" dirty="0">
                <a:effectLst/>
                <a:latin typeface="+mj-lt"/>
                <a:ea typeface="Times New Roman" panose="02020603050405020304" pitchFamily="18" charset="0"/>
              </a:rPr>
              <a:t>Portal de Soledad</a:t>
            </a:r>
          </a:p>
        </p:txBody>
      </p:sp>
      <p:sp>
        <p:nvSpPr>
          <p:cNvPr id="18" name="Rectángulo 17"/>
          <p:cNvSpPr/>
          <p:nvPr/>
        </p:nvSpPr>
        <p:spPr>
          <a:xfrm flipH="1">
            <a:off x="919878" y="3241700"/>
            <a:ext cx="2088232" cy="230832"/>
          </a:xfrm>
          <a:prstGeom prst="rect">
            <a:avLst/>
          </a:prstGeom>
        </p:spPr>
        <p:txBody>
          <a:bodyPr wrap="square">
            <a:spAutoFit/>
          </a:bodyPr>
          <a:lstStyle/>
          <a:p>
            <a:pPr algn="ctr"/>
            <a:r>
              <a:rPr lang="es-ES" sz="900" b="1" dirty="0">
                <a:ea typeface="Times New Roman" panose="02020603050405020304" pitchFamily="18" charset="0"/>
              </a:rPr>
              <a:t>Troncal Olaya Herrera</a:t>
            </a:r>
            <a:endParaRPr lang="es-CO" sz="900" b="1" dirty="0"/>
          </a:p>
        </p:txBody>
      </p:sp>
      <p:pic>
        <p:nvPicPr>
          <p:cNvPr id="25" name="Imagen 24"/>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37043" y="3528101"/>
            <a:ext cx="1940565" cy="1356768"/>
          </a:xfrm>
          <a:prstGeom prst="rect">
            <a:avLst/>
          </a:prstGeom>
          <a:noFill/>
        </p:spPr>
      </p:pic>
      <p:sp>
        <p:nvSpPr>
          <p:cNvPr id="19" name="Rectángulo 18"/>
          <p:cNvSpPr/>
          <p:nvPr/>
        </p:nvSpPr>
        <p:spPr>
          <a:xfrm>
            <a:off x="1000395" y="4827620"/>
            <a:ext cx="1801182" cy="230832"/>
          </a:xfrm>
          <a:prstGeom prst="rect">
            <a:avLst/>
          </a:prstGeom>
        </p:spPr>
        <p:txBody>
          <a:bodyPr wrap="square">
            <a:spAutoFit/>
          </a:bodyPr>
          <a:lstStyle/>
          <a:p>
            <a:pPr algn="ctr"/>
            <a:r>
              <a:rPr lang="es-ES" sz="900" b="1" dirty="0">
                <a:latin typeface="+mj-lt"/>
                <a:ea typeface="Times New Roman" panose="02020603050405020304" pitchFamily="18" charset="0"/>
              </a:rPr>
              <a:t>Troncal Murillo</a:t>
            </a:r>
            <a:endParaRPr lang="es-CO" sz="900" b="1" dirty="0">
              <a:latin typeface="+mj-lt"/>
            </a:endParaRPr>
          </a:p>
        </p:txBody>
      </p:sp>
      <p:pic>
        <p:nvPicPr>
          <p:cNvPr id="27" name="Imagen 26"/>
          <p:cNvPicPr/>
          <p:nvPr/>
        </p:nvPicPr>
        <p:blipFill rotWithShape="1">
          <a:blip r:embed="rId9"/>
          <a:srcRect l="-960" t="361" r="960" b="41120"/>
          <a:stretch/>
        </p:blipFill>
        <p:spPr bwMode="auto">
          <a:xfrm>
            <a:off x="908532" y="5058452"/>
            <a:ext cx="2032930" cy="1260873"/>
          </a:xfrm>
          <a:prstGeom prst="rect">
            <a:avLst/>
          </a:prstGeom>
          <a:ln>
            <a:noFill/>
          </a:ln>
          <a:extLst>
            <a:ext uri="{53640926-AAD7-44d8-BBD7-CCE9431645EC}">
              <a14:shadowObscured xmlns="" xmlns:a14="http://schemas.microsoft.com/office/drawing/2010/main"/>
            </a:ext>
          </a:extLst>
        </p:spPr>
      </p:pic>
      <p:pic>
        <p:nvPicPr>
          <p:cNvPr id="21" name="Imagen 20"/>
          <p:cNvPicPr/>
          <p:nvPr/>
        </p:nvPicPr>
        <p:blipFill>
          <a:blip r:embed="rId10"/>
          <a:stretch>
            <a:fillRect/>
          </a:stretch>
        </p:blipFill>
        <p:spPr>
          <a:xfrm>
            <a:off x="3955985" y="1452695"/>
            <a:ext cx="2150736" cy="1098242"/>
          </a:xfrm>
          <a:prstGeom prst="rect">
            <a:avLst/>
          </a:prstGeom>
        </p:spPr>
      </p:pic>
      <p:sp>
        <p:nvSpPr>
          <p:cNvPr id="3" name="Rectángulo 2"/>
          <p:cNvSpPr/>
          <p:nvPr/>
        </p:nvSpPr>
        <p:spPr>
          <a:xfrm>
            <a:off x="4168587" y="1209088"/>
            <a:ext cx="1524776" cy="230832"/>
          </a:xfrm>
          <a:prstGeom prst="rect">
            <a:avLst/>
          </a:prstGeom>
        </p:spPr>
        <p:txBody>
          <a:bodyPr wrap="none">
            <a:spAutoFit/>
          </a:bodyPr>
          <a:lstStyle/>
          <a:p>
            <a:r>
              <a:rPr lang="es-ES" sz="900" b="1" dirty="0">
                <a:latin typeface="+mj-lt"/>
                <a:ea typeface="Times New Roman" panose="02020603050405020304" pitchFamily="18" charset="0"/>
              </a:rPr>
              <a:t>Estación retorno Joe Arroyo</a:t>
            </a:r>
            <a:endParaRPr lang="es-CO" sz="900" b="1" dirty="0">
              <a:latin typeface="+mj-lt"/>
            </a:endParaRPr>
          </a:p>
        </p:txBody>
      </p:sp>
      <p:sp>
        <p:nvSpPr>
          <p:cNvPr id="9" name="Rectángulo 8"/>
          <p:cNvSpPr/>
          <p:nvPr/>
        </p:nvSpPr>
        <p:spPr>
          <a:xfrm>
            <a:off x="3697057" y="2450090"/>
            <a:ext cx="2789237" cy="369332"/>
          </a:xfrm>
          <a:prstGeom prst="rect">
            <a:avLst/>
          </a:prstGeom>
        </p:spPr>
        <p:txBody>
          <a:bodyPr wrap="square">
            <a:spAutoFit/>
          </a:bodyPr>
          <a:lstStyle/>
          <a:p>
            <a:r>
              <a:rPr lang="es-ES" dirty="0">
                <a:latin typeface="Calibri" panose="020F0502020204030204" pitchFamily="34" charset="0"/>
                <a:ea typeface="Times New Roman" panose="02020603050405020304" pitchFamily="18" charset="0"/>
                <a:cs typeface="Times New Roman" panose="02020603050405020304" pitchFamily="18" charset="0"/>
              </a:rPr>
              <a:t> </a:t>
            </a:r>
            <a:r>
              <a:rPr lang="es-ES" sz="900" b="1" dirty="0">
                <a:latin typeface="+mj-lt"/>
                <a:ea typeface="Times New Roman" panose="02020603050405020304" pitchFamily="18" charset="0"/>
              </a:rPr>
              <a:t>Instalación de luminarias en estaciones y portales</a:t>
            </a:r>
            <a:endParaRPr lang="es-CO" sz="900" b="1" dirty="0">
              <a:latin typeface="+mj-lt"/>
            </a:endParaRPr>
          </a:p>
        </p:txBody>
      </p:sp>
      <p:pic>
        <p:nvPicPr>
          <p:cNvPr id="12" name="Imagen 11"/>
          <p:cNvPicPr>
            <a:picLocks noChangeAspect="1"/>
          </p:cNvPicPr>
          <p:nvPr/>
        </p:nvPicPr>
        <p:blipFill>
          <a:blip r:embed="rId11"/>
          <a:stretch>
            <a:fillRect/>
          </a:stretch>
        </p:blipFill>
        <p:spPr>
          <a:xfrm>
            <a:off x="3635518" y="2778662"/>
            <a:ext cx="1439242" cy="1387049"/>
          </a:xfrm>
          <a:prstGeom prst="rect">
            <a:avLst/>
          </a:prstGeom>
        </p:spPr>
      </p:pic>
      <p:pic>
        <p:nvPicPr>
          <p:cNvPr id="26" name="Imagen 25"/>
          <p:cNvPicPr/>
          <p:nvPr/>
        </p:nvPicPr>
        <p:blipFill>
          <a:blip r:embed="rId12"/>
          <a:stretch>
            <a:fillRect/>
          </a:stretch>
        </p:blipFill>
        <p:spPr>
          <a:xfrm>
            <a:off x="5149215" y="2768245"/>
            <a:ext cx="1301236" cy="1387049"/>
          </a:xfrm>
          <a:prstGeom prst="rect">
            <a:avLst/>
          </a:prstGeom>
        </p:spPr>
      </p:pic>
      <p:sp>
        <p:nvSpPr>
          <p:cNvPr id="16" name="Rectángulo 15"/>
          <p:cNvSpPr/>
          <p:nvPr/>
        </p:nvSpPr>
        <p:spPr>
          <a:xfrm>
            <a:off x="3573016" y="4309738"/>
            <a:ext cx="2736304" cy="507831"/>
          </a:xfrm>
          <a:prstGeom prst="rect">
            <a:avLst/>
          </a:prstGeom>
        </p:spPr>
        <p:txBody>
          <a:bodyPr wrap="square">
            <a:spAutoFit/>
          </a:bodyPr>
          <a:lstStyle/>
          <a:p>
            <a:pPr marL="171450" lvl="0" indent="-171450" algn="just">
              <a:spcAft>
                <a:spcPts val="0"/>
              </a:spcAft>
              <a:buSzPts val="1100"/>
              <a:buFont typeface="Arial" panose="020B0604020202020204" pitchFamily="34" charset="0"/>
              <a:buChar char="•"/>
            </a:pPr>
            <a:r>
              <a:rPr lang="es-CO" sz="900" b="1" dirty="0">
                <a:ea typeface="Times New Roman" panose="02020603050405020304" pitchFamily="18" charset="0"/>
              </a:rPr>
              <a:t>Reemplazo de bombas de agua potable y reemplazo componentes del sistema de agua potable en el Portal de Soledad</a:t>
            </a:r>
            <a:endParaRPr lang="es-CO" sz="900" b="1" dirty="0">
              <a:effectLst/>
              <a:ea typeface="Times New Roman" panose="02020603050405020304" pitchFamily="18" charset="0"/>
            </a:endParaRPr>
          </a:p>
        </p:txBody>
      </p:sp>
      <p:pic>
        <p:nvPicPr>
          <p:cNvPr id="28" name="Imagen 27"/>
          <p:cNvPicPr/>
          <p:nvPr/>
        </p:nvPicPr>
        <p:blipFill>
          <a:blip r:embed="rId13"/>
          <a:stretch>
            <a:fillRect/>
          </a:stretch>
        </p:blipFill>
        <p:spPr>
          <a:xfrm>
            <a:off x="3566082" y="4988982"/>
            <a:ext cx="1410530" cy="1154652"/>
          </a:xfrm>
          <a:prstGeom prst="rect">
            <a:avLst/>
          </a:prstGeom>
        </p:spPr>
      </p:pic>
      <p:pic>
        <p:nvPicPr>
          <p:cNvPr id="29" name="Imagen 28"/>
          <p:cNvPicPr/>
          <p:nvPr/>
        </p:nvPicPr>
        <p:blipFill>
          <a:blip r:embed="rId14"/>
          <a:stretch>
            <a:fillRect/>
          </a:stretch>
        </p:blipFill>
        <p:spPr>
          <a:xfrm>
            <a:off x="5149215" y="4983054"/>
            <a:ext cx="1292737" cy="1160580"/>
          </a:xfrm>
          <a:prstGeom prst="rect">
            <a:avLst/>
          </a:prstGeom>
        </p:spPr>
      </p:pic>
    </p:spTree>
    <p:extLst>
      <p:ext uri="{BB962C8B-B14F-4D97-AF65-F5344CB8AC3E}">
        <p14:creationId xmlns:p14="http://schemas.microsoft.com/office/powerpoint/2010/main" val="2343299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769" y="13431"/>
            <a:ext cx="6857231" cy="8938617"/>
          </a:xfrm>
          <a:prstGeom prst="rect">
            <a:avLst/>
          </a:prstGeom>
          <a:noFill/>
          <a:ln>
            <a:noFill/>
          </a:ln>
        </p:spPr>
      </p:pic>
      <p:sp>
        <p:nvSpPr>
          <p:cNvPr id="5" name="4 CuadroTexto"/>
          <p:cNvSpPr txBox="1"/>
          <p:nvPr/>
        </p:nvSpPr>
        <p:spPr>
          <a:xfrm>
            <a:off x="938735" y="248279"/>
            <a:ext cx="3096344" cy="830997"/>
          </a:xfrm>
          <a:prstGeom prst="rect">
            <a:avLst/>
          </a:prstGeom>
          <a:noFill/>
        </p:spPr>
        <p:txBody>
          <a:bodyPr wrap="square" rtlCol="0">
            <a:spAutoFit/>
          </a:bodyPr>
          <a:lstStyle/>
          <a:p>
            <a:r>
              <a:rPr lang="es-ES" sz="2400" b="1" dirty="0">
                <a:solidFill>
                  <a:srgbClr val="00B050"/>
                </a:solidFill>
              </a:rPr>
              <a:t>PLANEACIÓN E</a:t>
            </a:r>
          </a:p>
          <a:p>
            <a:r>
              <a:rPr lang="es-ES" sz="2400" b="1" dirty="0">
                <a:solidFill>
                  <a:srgbClr val="00B050"/>
                </a:solidFill>
              </a:rPr>
              <a:t>INFRAESTRUCTURA</a:t>
            </a:r>
          </a:p>
        </p:txBody>
      </p:sp>
      <p:sp>
        <p:nvSpPr>
          <p:cNvPr id="6" name="Rectángulo 5">
            <a:extLst>
              <a:ext uri="{FF2B5EF4-FFF2-40B4-BE49-F238E27FC236}">
                <a16:creationId xmlns:a16="http://schemas.microsoft.com/office/drawing/2014/main" id="{2A331E4E-C3E2-4EA6-A4D1-2B786A6329DA}"/>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A17EED1-5314-4AFD-9149-616003C381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58343460-3DEA-452D-9AB0-61B1AA81AA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3" name="Rectángulo 2"/>
          <p:cNvSpPr/>
          <p:nvPr/>
        </p:nvSpPr>
        <p:spPr>
          <a:xfrm>
            <a:off x="374938" y="1389292"/>
            <a:ext cx="2722612" cy="369332"/>
          </a:xfrm>
          <a:prstGeom prst="rect">
            <a:avLst/>
          </a:prstGeom>
        </p:spPr>
        <p:txBody>
          <a:bodyPr wrap="square">
            <a:spAutoFit/>
          </a:bodyPr>
          <a:lstStyle/>
          <a:p>
            <a:pPr marL="171450" lvl="0" indent="-171450" algn="just">
              <a:spcAft>
                <a:spcPts val="0"/>
              </a:spcAft>
              <a:buSzPts val="1100"/>
              <a:buFont typeface="Arial" panose="020B0604020202020204" pitchFamily="34" charset="0"/>
              <a:buChar char="•"/>
            </a:pPr>
            <a:r>
              <a:rPr lang="es-CO" sz="900" b="1" dirty="0">
                <a:ea typeface="Times New Roman" panose="02020603050405020304" pitchFamily="18" charset="0"/>
              </a:rPr>
              <a:t>Reparaciones en sistema de bombeo del Portal de Soledad y Joe Arroyo</a:t>
            </a:r>
            <a:endParaRPr lang="es-CO" sz="900" b="1" dirty="0">
              <a:effectLst/>
              <a:ea typeface="Times New Roman" panose="02020603050405020304" pitchFamily="18" charset="0"/>
            </a:endParaRPr>
          </a:p>
        </p:txBody>
      </p:sp>
      <p:pic>
        <p:nvPicPr>
          <p:cNvPr id="12" name="Imagen 11"/>
          <p:cNvPicPr/>
          <p:nvPr/>
        </p:nvPicPr>
        <p:blipFill>
          <a:blip r:embed="rId7"/>
          <a:stretch>
            <a:fillRect/>
          </a:stretch>
        </p:blipFill>
        <p:spPr>
          <a:xfrm>
            <a:off x="367331" y="1849756"/>
            <a:ext cx="1368912" cy="1409509"/>
          </a:xfrm>
          <a:prstGeom prst="rect">
            <a:avLst/>
          </a:prstGeom>
        </p:spPr>
      </p:pic>
      <p:pic>
        <p:nvPicPr>
          <p:cNvPr id="13" name="Imagen 12"/>
          <p:cNvPicPr/>
          <p:nvPr/>
        </p:nvPicPr>
        <p:blipFill>
          <a:blip r:embed="rId8"/>
          <a:stretch>
            <a:fillRect/>
          </a:stretch>
        </p:blipFill>
        <p:spPr>
          <a:xfrm>
            <a:off x="1789227" y="1831968"/>
            <a:ext cx="1495757" cy="1427297"/>
          </a:xfrm>
          <a:prstGeom prst="rect">
            <a:avLst/>
          </a:prstGeom>
        </p:spPr>
      </p:pic>
      <p:sp>
        <p:nvSpPr>
          <p:cNvPr id="4" name="Rectángulo 3"/>
          <p:cNvSpPr/>
          <p:nvPr/>
        </p:nvSpPr>
        <p:spPr>
          <a:xfrm>
            <a:off x="374938" y="3369595"/>
            <a:ext cx="3429000" cy="230832"/>
          </a:xfrm>
          <a:prstGeom prst="rect">
            <a:avLst/>
          </a:prstGeom>
        </p:spPr>
        <p:txBody>
          <a:bodyPr>
            <a:spAutoFit/>
          </a:bodyPr>
          <a:lstStyle/>
          <a:p>
            <a:pPr marL="171450" lvl="0" indent="-171450" algn="just">
              <a:spcAft>
                <a:spcPts val="0"/>
              </a:spcAft>
              <a:buSzPts val="1100"/>
              <a:buFont typeface="Arial" panose="020B0604020202020204" pitchFamily="34" charset="0"/>
              <a:buChar char="•"/>
            </a:pPr>
            <a:r>
              <a:rPr lang="es-CO" sz="900" dirty="0">
                <a:latin typeface="+mj-lt"/>
                <a:ea typeface="Times New Roman" panose="02020603050405020304" pitchFamily="18" charset="0"/>
              </a:rPr>
              <a:t>Demarcación zonas de parada rutas alimentadoras de soledad</a:t>
            </a:r>
            <a:endParaRPr lang="es-CO" sz="900" dirty="0">
              <a:effectLst/>
              <a:latin typeface="+mj-lt"/>
              <a:ea typeface="Times New Roman" panose="02020603050405020304" pitchFamily="18" charset="0"/>
            </a:endParaRPr>
          </a:p>
        </p:txBody>
      </p:sp>
      <p:pic>
        <p:nvPicPr>
          <p:cNvPr id="15" name="Imagen 14"/>
          <p:cNvPicPr/>
          <p:nvPr/>
        </p:nvPicPr>
        <p:blipFill rotWithShape="1">
          <a:blip r:embed="rId9"/>
          <a:srcRect t="22171" b="10561"/>
          <a:stretch/>
        </p:blipFill>
        <p:spPr bwMode="auto">
          <a:xfrm>
            <a:off x="367331" y="3638508"/>
            <a:ext cx="1045445" cy="933492"/>
          </a:xfrm>
          <a:prstGeom prst="rect">
            <a:avLst/>
          </a:prstGeom>
          <a:ln>
            <a:noFill/>
          </a:ln>
          <a:extLst>
            <a:ext uri="{53640926-AAD7-44d8-BBD7-CCE9431645EC}">
              <a14:shadowObscured xmlns="" xmlns:a14="http://schemas.microsoft.com/office/drawing/2010/main"/>
            </a:ext>
          </a:extLst>
        </p:spPr>
      </p:pic>
      <p:pic>
        <p:nvPicPr>
          <p:cNvPr id="16" name="Imagen 15"/>
          <p:cNvPicPr/>
          <p:nvPr/>
        </p:nvPicPr>
        <p:blipFill>
          <a:blip r:embed="rId10"/>
          <a:stretch>
            <a:fillRect/>
          </a:stretch>
        </p:blipFill>
        <p:spPr>
          <a:xfrm>
            <a:off x="1552228" y="3637980"/>
            <a:ext cx="1387604" cy="934020"/>
          </a:xfrm>
          <a:prstGeom prst="rect">
            <a:avLst/>
          </a:prstGeom>
        </p:spPr>
      </p:pic>
      <p:sp>
        <p:nvSpPr>
          <p:cNvPr id="17" name="Rectángulo 16"/>
          <p:cNvSpPr/>
          <p:nvPr/>
        </p:nvSpPr>
        <p:spPr>
          <a:xfrm>
            <a:off x="367331" y="4610081"/>
            <a:ext cx="3277693" cy="507831"/>
          </a:xfrm>
          <a:prstGeom prst="rect">
            <a:avLst/>
          </a:prstGeom>
        </p:spPr>
        <p:txBody>
          <a:bodyPr wrap="square">
            <a:spAutoFit/>
          </a:bodyPr>
          <a:lstStyle/>
          <a:p>
            <a:pPr marL="171450" lvl="0" indent="-171450" algn="just">
              <a:spcAft>
                <a:spcPts val="0"/>
              </a:spcAft>
              <a:buSzPts val="1100"/>
              <a:buFont typeface="Arial" panose="020B0604020202020204" pitchFamily="34" charset="0"/>
              <a:buChar char="•"/>
            </a:pPr>
            <a:r>
              <a:rPr lang="es-CO" sz="900" dirty="0">
                <a:latin typeface="+mj-lt"/>
                <a:ea typeface="Times New Roman" panose="02020603050405020304" pitchFamily="18" charset="0"/>
              </a:rPr>
              <a:t>Reposición señalización de piso en plataforma de Portales y estaciones</a:t>
            </a:r>
          </a:p>
          <a:p>
            <a:pPr lvl="0" algn="just">
              <a:spcAft>
                <a:spcPts val="0"/>
              </a:spcAft>
              <a:buSzPts val="1100"/>
            </a:pPr>
            <a:r>
              <a:rPr lang="es-CO" sz="900" dirty="0">
                <a:latin typeface="+mj-lt"/>
                <a:ea typeface="Times New Roman" panose="02020603050405020304" pitchFamily="18" charset="0"/>
              </a:rPr>
              <a:t>        Antes                                          </a:t>
            </a:r>
            <a:r>
              <a:rPr lang="es-CO" sz="900" dirty="0" err="1">
                <a:latin typeface="+mj-lt"/>
                <a:ea typeface="Times New Roman" panose="02020603050405020304" pitchFamily="18" charset="0"/>
              </a:rPr>
              <a:t>Despues</a:t>
            </a:r>
            <a:r>
              <a:rPr lang="es-CO" sz="900" dirty="0">
                <a:latin typeface="+mj-lt"/>
                <a:ea typeface="Times New Roman" panose="02020603050405020304" pitchFamily="18" charset="0"/>
              </a:rPr>
              <a:t> </a:t>
            </a:r>
            <a:endParaRPr lang="es-CO" sz="900" dirty="0">
              <a:effectLst/>
              <a:latin typeface="+mj-lt"/>
              <a:ea typeface="Times New Roman" panose="02020603050405020304" pitchFamily="18" charset="0"/>
            </a:endParaRPr>
          </a:p>
        </p:txBody>
      </p:sp>
      <p:pic>
        <p:nvPicPr>
          <p:cNvPr id="18" name="Imagen 17"/>
          <p:cNvPicPr/>
          <p:nvPr/>
        </p:nvPicPr>
        <p:blipFill>
          <a:blip r:embed="rId11"/>
          <a:stretch>
            <a:fillRect/>
          </a:stretch>
        </p:blipFill>
        <p:spPr>
          <a:xfrm>
            <a:off x="458295" y="5085882"/>
            <a:ext cx="1277948" cy="1276941"/>
          </a:xfrm>
          <a:prstGeom prst="rect">
            <a:avLst/>
          </a:prstGeom>
        </p:spPr>
      </p:pic>
      <p:pic>
        <p:nvPicPr>
          <p:cNvPr id="19" name="Imagen 18"/>
          <p:cNvPicPr/>
          <p:nvPr/>
        </p:nvPicPr>
        <p:blipFill>
          <a:blip r:embed="rId12"/>
          <a:stretch>
            <a:fillRect/>
          </a:stretch>
        </p:blipFill>
        <p:spPr>
          <a:xfrm>
            <a:off x="1789227" y="5068055"/>
            <a:ext cx="1155169" cy="1294768"/>
          </a:xfrm>
          <a:prstGeom prst="rect">
            <a:avLst/>
          </a:prstGeom>
        </p:spPr>
      </p:pic>
      <p:sp>
        <p:nvSpPr>
          <p:cNvPr id="20" name="Rectángulo 19"/>
          <p:cNvSpPr/>
          <p:nvPr/>
        </p:nvSpPr>
        <p:spPr>
          <a:xfrm>
            <a:off x="1139198" y="6364211"/>
            <a:ext cx="994183" cy="230832"/>
          </a:xfrm>
          <a:prstGeom prst="rect">
            <a:avLst/>
          </a:prstGeom>
        </p:spPr>
        <p:txBody>
          <a:bodyPr wrap="none">
            <a:spAutoFit/>
          </a:bodyPr>
          <a:lstStyle/>
          <a:p>
            <a:r>
              <a:rPr lang="es-ES" sz="900" dirty="0">
                <a:ea typeface="Times New Roman" panose="02020603050405020304" pitchFamily="18" charset="0"/>
              </a:rPr>
              <a:t>Portal Joe Arroyo</a:t>
            </a:r>
            <a:endParaRPr lang="es-CO" sz="900" dirty="0"/>
          </a:p>
        </p:txBody>
      </p:sp>
      <p:sp>
        <p:nvSpPr>
          <p:cNvPr id="21" name="Rectángulo 20"/>
          <p:cNvSpPr/>
          <p:nvPr/>
        </p:nvSpPr>
        <p:spPr>
          <a:xfrm>
            <a:off x="4005063" y="1391959"/>
            <a:ext cx="2448273" cy="507831"/>
          </a:xfrm>
          <a:prstGeom prst="rect">
            <a:avLst/>
          </a:prstGeom>
        </p:spPr>
        <p:txBody>
          <a:bodyPr wrap="square">
            <a:spAutoFit/>
          </a:bodyPr>
          <a:lstStyle/>
          <a:p>
            <a:pPr marL="628650" lvl="1" indent="-171450">
              <a:buSzPts val="1100"/>
              <a:buFont typeface="Arial" panose="020B0604020202020204" pitchFamily="34" charset="0"/>
              <a:buChar char="•"/>
            </a:pPr>
            <a:r>
              <a:rPr lang="es-CO" sz="900" b="1" dirty="0">
                <a:ea typeface="Times New Roman" panose="02020603050405020304" pitchFamily="18" charset="0"/>
              </a:rPr>
              <a:t>Pintura de estaciones y portales</a:t>
            </a:r>
          </a:p>
          <a:p>
            <a:pPr lvl="1">
              <a:buSzPts val="1100"/>
            </a:pPr>
            <a:endParaRPr lang="es-CO" sz="900" dirty="0">
              <a:effectLst/>
              <a:ea typeface="Times New Roman" panose="02020603050405020304" pitchFamily="18" charset="0"/>
            </a:endParaRPr>
          </a:p>
          <a:p>
            <a:pPr lvl="1">
              <a:buSzPts val="1100"/>
            </a:pPr>
            <a:r>
              <a:rPr lang="es-CO" sz="900" dirty="0">
                <a:ea typeface="Times New Roman" panose="02020603050405020304" pitchFamily="18" charset="0"/>
              </a:rPr>
              <a:t>Antes                               Después</a:t>
            </a:r>
            <a:endParaRPr lang="es-CO" sz="900" dirty="0">
              <a:effectLst/>
              <a:ea typeface="Times New Roman" panose="02020603050405020304" pitchFamily="18" charset="0"/>
            </a:endParaRPr>
          </a:p>
        </p:txBody>
      </p:sp>
      <p:pic>
        <p:nvPicPr>
          <p:cNvPr id="22" name="Imagen 21"/>
          <p:cNvPicPr/>
          <p:nvPr/>
        </p:nvPicPr>
        <p:blipFill>
          <a:blip r:embed="rId13"/>
          <a:stretch>
            <a:fillRect/>
          </a:stretch>
        </p:blipFill>
        <p:spPr>
          <a:xfrm>
            <a:off x="3757825" y="1842101"/>
            <a:ext cx="1218786" cy="1276337"/>
          </a:xfrm>
          <a:prstGeom prst="rect">
            <a:avLst/>
          </a:prstGeom>
        </p:spPr>
      </p:pic>
      <p:pic>
        <p:nvPicPr>
          <p:cNvPr id="23" name="Imagen 22"/>
          <p:cNvPicPr/>
          <p:nvPr/>
        </p:nvPicPr>
        <p:blipFill>
          <a:blip r:embed="rId14"/>
          <a:stretch>
            <a:fillRect/>
          </a:stretch>
        </p:blipFill>
        <p:spPr>
          <a:xfrm>
            <a:off x="5005533" y="1831967"/>
            <a:ext cx="1303787" cy="1294331"/>
          </a:xfrm>
          <a:prstGeom prst="rect">
            <a:avLst/>
          </a:prstGeom>
        </p:spPr>
      </p:pic>
      <p:sp>
        <p:nvSpPr>
          <p:cNvPr id="24" name="Rectángulo 23"/>
          <p:cNvSpPr/>
          <p:nvPr/>
        </p:nvSpPr>
        <p:spPr>
          <a:xfrm>
            <a:off x="3645024" y="3194755"/>
            <a:ext cx="2808312" cy="369332"/>
          </a:xfrm>
          <a:prstGeom prst="rect">
            <a:avLst/>
          </a:prstGeom>
        </p:spPr>
        <p:txBody>
          <a:bodyPr wrap="square">
            <a:spAutoFit/>
          </a:bodyPr>
          <a:lstStyle/>
          <a:p>
            <a:pPr marL="171450" indent="-171450">
              <a:buFont typeface="Arial" panose="020B0604020202020204" pitchFamily="34" charset="0"/>
              <a:buChar char="•"/>
            </a:pPr>
            <a:r>
              <a:rPr lang="es-ES" sz="900" dirty="0">
                <a:latin typeface="+mj-lt"/>
                <a:ea typeface="Times New Roman" panose="02020603050405020304" pitchFamily="18" charset="0"/>
              </a:rPr>
              <a:t>Reparación de la estructura de cerramiento en Portal de Soledad y Joe Arroyo</a:t>
            </a:r>
            <a:endParaRPr lang="es-CO" sz="900" dirty="0">
              <a:latin typeface="+mj-lt"/>
            </a:endParaRPr>
          </a:p>
        </p:txBody>
      </p:sp>
      <p:pic>
        <p:nvPicPr>
          <p:cNvPr id="25" name="Imagen 24"/>
          <p:cNvPicPr/>
          <p:nvPr/>
        </p:nvPicPr>
        <p:blipFill>
          <a:blip r:embed="rId15"/>
          <a:stretch>
            <a:fillRect/>
          </a:stretch>
        </p:blipFill>
        <p:spPr>
          <a:xfrm>
            <a:off x="3847175" y="3684450"/>
            <a:ext cx="1565145" cy="1245195"/>
          </a:xfrm>
          <a:prstGeom prst="rect">
            <a:avLst/>
          </a:prstGeom>
        </p:spPr>
      </p:pic>
      <p:pic>
        <p:nvPicPr>
          <p:cNvPr id="26" name="Imagen 25"/>
          <p:cNvPicPr/>
          <p:nvPr/>
        </p:nvPicPr>
        <p:blipFill>
          <a:blip r:embed="rId16"/>
          <a:stretch>
            <a:fillRect/>
          </a:stretch>
        </p:blipFill>
        <p:spPr>
          <a:xfrm>
            <a:off x="4387415" y="4998452"/>
            <a:ext cx="1777889" cy="1596592"/>
          </a:xfrm>
          <a:prstGeom prst="rect">
            <a:avLst/>
          </a:prstGeom>
        </p:spPr>
      </p:pic>
    </p:spTree>
    <p:extLst>
      <p:ext uri="{BB962C8B-B14F-4D97-AF65-F5344CB8AC3E}">
        <p14:creationId xmlns:p14="http://schemas.microsoft.com/office/powerpoint/2010/main" val="1694401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0" y="-149290"/>
            <a:ext cx="6858000" cy="8964489"/>
          </a:xfrm>
          <a:prstGeom prst="rect">
            <a:avLst/>
          </a:prstGeom>
          <a:noFill/>
          <a:ln>
            <a:noFill/>
          </a:ln>
        </p:spPr>
      </p:pic>
      <p:sp>
        <p:nvSpPr>
          <p:cNvPr id="5" name="4 CuadroTexto"/>
          <p:cNvSpPr txBox="1"/>
          <p:nvPr/>
        </p:nvSpPr>
        <p:spPr>
          <a:xfrm>
            <a:off x="1268760" y="463768"/>
            <a:ext cx="3096344" cy="830997"/>
          </a:xfrm>
          <a:prstGeom prst="rect">
            <a:avLst/>
          </a:prstGeom>
          <a:noFill/>
        </p:spPr>
        <p:txBody>
          <a:bodyPr wrap="square" rtlCol="0">
            <a:spAutoFit/>
          </a:bodyPr>
          <a:lstStyle/>
          <a:p>
            <a:r>
              <a:rPr lang="es-ES" sz="2400" b="1" dirty="0">
                <a:solidFill>
                  <a:srgbClr val="00B050"/>
                </a:solidFill>
              </a:rPr>
              <a:t>PLANEACIÓN E</a:t>
            </a:r>
          </a:p>
          <a:p>
            <a:r>
              <a:rPr lang="es-ES" sz="2400" b="1" dirty="0">
                <a:solidFill>
                  <a:srgbClr val="00B050"/>
                </a:solidFill>
              </a:rPr>
              <a:t>INFRAESTRUCTURA</a:t>
            </a:r>
          </a:p>
        </p:txBody>
      </p:sp>
      <p:sp>
        <p:nvSpPr>
          <p:cNvPr id="6" name="Rectángulo 5">
            <a:extLst>
              <a:ext uri="{FF2B5EF4-FFF2-40B4-BE49-F238E27FC236}">
                <a16:creationId xmlns:a16="http://schemas.microsoft.com/office/drawing/2014/main" id="{2A331E4E-C3E2-4EA6-A4D1-2B786A6329DA}"/>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A17EED1-5314-4AFD-9149-616003C381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58343460-3DEA-452D-9AB0-61B1AA81AA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3" name="Rectángulo 2"/>
          <p:cNvSpPr/>
          <p:nvPr/>
        </p:nvSpPr>
        <p:spPr>
          <a:xfrm>
            <a:off x="476672" y="1326019"/>
            <a:ext cx="2995816" cy="646331"/>
          </a:xfrm>
          <a:prstGeom prst="rect">
            <a:avLst/>
          </a:prstGeom>
        </p:spPr>
        <p:txBody>
          <a:bodyPr wrap="square">
            <a:spAutoFit/>
          </a:bodyPr>
          <a:lstStyle/>
          <a:p>
            <a:pPr marL="171450" lvl="0" indent="-171450" algn="just">
              <a:spcAft>
                <a:spcPts val="0"/>
              </a:spcAft>
              <a:buSzPts val="1100"/>
              <a:buFont typeface="Arial" panose="020B0604020202020204" pitchFamily="34" charset="0"/>
              <a:buChar char="•"/>
            </a:pPr>
            <a:r>
              <a:rPr lang="es-CO" sz="900" dirty="0">
                <a:latin typeface="+mj-lt"/>
                <a:ea typeface="Times New Roman" panose="02020603050405020304" pitchFamily="18" charset="0"/>
              </a:rPr>
              <a:t>Instalación y mantenimiento de lavamanos y demás elementos para las actividades de prevención de la Covid-19</a:t>
            </a:r>
          </a:p>
          <a:p>
            <a:pPr marL="457200" algn="just">
              <a:spcAft>
                <a:spcPts val="0"/>
              </a:spcAft>
            </a:pPr>
            <a:r>
              <a:rPr lang="es-CO" sz="900" dirty="0">
                <a:latin typeface="+mj-lt"/>
                <a:ea typeface="Calibri" panose="020F0502020204030204" pitchFamily="34" charset="0"/>
              </a:rPr>
              <a:t> </a:t>
            </a:r>
            <a:endParaRPr lang="es-CO" sz="900" dirty="0">
              <a:effectLst/>
              <a:latin typeface="+mj-lt"/>
              <a:ea typeface="Calibri" panose="020F0502020204030204" pitchFamily="34" charset="0"/>
            </a:endParaRPr>
          </a:p>
        </p:txBody>
      </p:sp>
      <p:pic>
        <p:nvPicPr>
          <p:cNvPr id="10" name="Imagen 9"/>
          <p:cNvPicPr/>
          <p:nvPr/>
        </p:nvPicPr>
        <p:blipFill>
          <a:blip r:embed="rId7"/>
          <a:stretch>
            <a:fillRect/>
          </a:stretch>
        </p:blipFill>
        <p:spPr>
          <a:xfrm>
            <a:off x="476672" y="1833850"/>
            <a:ext cx="1341776" cy="1314931"/>
          </a:xfrm>
          <a:prstGeom prst="rect">
            <a:avLst/>
          </a:prstGeom>
        </p:spPr>
      </p:pic>
      <p:pic>
        <p:nvPicPr>
          <p:cNvPr id="11" name="Imagen 10"/>
          <p:cNvPicPr/>
          <p:nvPr/>
        </p:nvPicPr>
        <p:blipFill>
          <a:blip r:embed="rId8"/>
          <a:stretch>
            <a:fillRect/>
          </a:stretch>
        </p:blipFill>
        <p:spPr>
          <a:xfrm>
            <a:off x="1892601" y="1833696"/>
            <a:ext cx="1536399" cy="1314931"/>
          </a:xfrm>
          <a:prstGeom prst="rect">
            <a:avLst/>
          </a:prstGeom>
        </p:spPr>
      </p:pic>
      <p:sp>
        <p:nvSpPr>
          <p:cNvPr id="4" name="Rectángulo 3"/>
          <p:cNvSpPr/>
          <p:nvPr/>
        </p:nvSpPr>
        <p:spPr>
          <a:xfrm>
            <a:off x="476672" y="3345802"/>
            <a:ext cx="3429000" cy="242246"/>
          </a:xfrm>
          <a:prstGeom prst="rect">
            <a:avLst/>
          </a:prstGeom>
        </p:spPr>
        <p:txBody>
          <a:bodyPr>
            <a:spAutoFit/>
          </a:bodyPr>
          <a:lstStyle/>
          <a:p>
            <a:pPr marL="171450" indent="-171450" algn="just">
              <a:lnSpc>
                <a:spcPct val="115000"/>
              </a:lnSpc>
              <a:spcAft>
                <a:spcPts val="0"/>
              </a:spcAft>
              <a:buFont typeface="Arial" panose="020B0604020202020204" pitchFamily="34" charset="0"/>
              <a:buChar char="•"/>
            </a:pPr>
            <a:r>
              <a:rPr lang="es-ES" sz="900" b="1" dirty="0">
                <a:latin typeface="+mj-lt"/>
                <a:ea typeface="Times New Roman" panose="02020603050405020304" pitchFamily="18" charset="0"/>
                <a:cs typeface="Times New Roman" panose="02020603050405020304" pitchFamily="18" charset="0"/>
              </a:rPr>
              <a:t>Seguimiento a las labores ambientales en patios y talleres</a:t>
            </a:r>
            <a:endParaRPr lang="es-CO" sz="900" dirty="0">
              <a:effectLst/>
              <a:latin typeface="+mj-lt"/>
              <a:ea typeface="Times New Roman" panose="02020603050405020304" pitchFamily="18" charset="0"/>
              <a:cs typeface="Times New Roman" panose="02020603050405020304" pitchFamily="18" charset="0"/>
            </a:endParaRPr>
          </a:p>
        </p:txBody>
      </p:sp>
      <p:pic>
        <p:nvPicPr>
          <p:cNvPr id="14" name="Imagen 13"/>
          <p:cNvPicPr>
            <a:picLocks noChangeAspect="1"/>
          </p:cNvPicPr>
          <p:nvPr/>
        </p:nvPicPr>
        <p:blipFill>
          <a:blip r:embed="rId9"/>
          <a:stretch>
            <a:fillRect/>
          </a:stretch>
        </p:blipFill>
        <p:spPr>
          <a:xfrm>
            <a:off x="509291" y="3621428"/>
            <a:ext cx="3164904" cy="1560016"/>
          </a:xfrm>
          <a:prstGeom prst="rect">
            <a:avLst/>
          </a:prstGeom>
        </p:spPr>
      </p:pic>
      <p:sp>
        <p:nvSpPr>
          <p:cNvPr id="15" name="Rectángulo 14"/>
          <p:cNvSpPr/>
          <p:nvPr/>
        </p:nvSpPr>
        <p:spPr>
          <a:xfrm>
            <a:off x="620688" y="5140846"/>
            <a:ext cx="3429000" cy="729430"/>
          </a:xfrm>
          <a:prstGeom prst="rect">
            <a:avLst/>
          </a:prstGeom>
        </p:spPr>
        <p:txBody>
          <a:bodyPr>
            <a:spAutoFit/>
          </a:bodyPr>
          <a:lstStyle/>
          <a:p>
            <a:pPr algn="just">
              <a:lnSpc>
                <a:spcPct val="115000"/>
              </a:lnSpc>
              <a:spcAft>
                <a:spcPts val="0"/>
              </a:spcAft>
            </a:pPr>
            <a:r>
              <a:rPr lang="es-ES" sz="900" b="1" dirty="0">
                <a:latin typeface="+mj-lt"/>
                <a:ea typeface="Times New Roman" panose="02020603050405020304" pitchFamily="18" charset="0"/>
                <a:cs typeface="Times New Roman" panose="02020603050405020304" pitchFamily="18" charset="0"/>
              </a:rPr>
              <a:t>Limpieza del lote de expansión del Portal de Soledad</a:t>
            </a:r>
            <a:endParaRPr lang="es-CO" sz="900" dirty="0">
              <a:latin typeface="+mj-lt"/>
              <a:ea typeface="Times New Roman" panose="02020603050405020304" pitchFamily="18" charset="0"/>
              <a:cs typeface="Times New Roman" panose="02020603050405020304" pitchFamily="18" charset="0"/>
            </a:endParaRPr>
          </a:p>
          <a:p>
            <a:pPr algn="just">
              <a:lnSpc>
                <a:spcPct val="115000"/>
              </a:lnSpc>
              <a:spcAft>
                <a:spcPts val="0"/>
              </a:spcAft>
            </a:pPr>
            <a:r>
              <a:rPr lang="es-CO" sz="900" dirty="0">
                <a:latin typeface="+mj-lt"/>
                <a:ea typeface="Calibri" panose="020F0502020204030204" pitchFamily="34" charset="0"/>
                <a:cs typeface="Times New Roman" panose="02020603050405020304" pitchFamily="18" charset="0"/>
              </a:rPr>
              <a:t> </a:t>
            </a:r>
            <a:endParaRPr lang="es-CO" sz="900" dirty="0">
              <a:latin typeface="+mj-lt"/>
              <a:ea typeface="Times New Roman" panose="02020603050405020304" pitchFamily="18" charset="0"/>
              <a:cs typeface="Times New Roman" panose="02020603050405020304" pitchFamily="18" charset="0"/>
            </a:endParaRPr>
          </a:p>
          <a:p>
            <a:pPr algn="just">
              <a:lnSpc>
                <a:spcPct val="115000"/>
              </a:lnSpc>
              <a:spcAft>
                <a:spcPts val="0"/>
              </a:spcAft>
            </a:pPr>
            <a:r>
              <a:rPr lang="es-CO" sz="900" dirty="0">
                <a:latin typeface="+mj-lt"/>
                <a:ea typeface="Calibri" panose="020F0502020204030204" pitchFamily="34" charset="0"/>
                <a:cs typeface="Times New Roman" panose="02020603050405020304" pitchFamily="18" charset="0"/>
              </a:rPr>
              <a:t>Se realizó el seguimiento a la actividad de limpieza del lote, realizada por la Triple A con el apoyo de la Alcaldía de Barranquilla</a:t>
            </a:r>
            <a:endParaRPr lang="es-CO" sz="900" dirty="0">
              <a:effectLst/>
              <a:latin typeface="+mj-lt"/>
              <a:ea typeface="Times New Roman" panose="02020603050405020304" pitchFamily="18" charset="0"/>
              <a:cs typeface="Times New Roman" panose="02020603050405020304" pitchFamily="18" charset="0"/>
            </a:endParaRPr>
          </a:p>
        </p:txBody>
      </p:sp>
      <p:pic>
        <p:nvPicPr>
          <p:cNvPr id="16" name="Imagen 15"/>
          <p:cNvPicPr/>
          <p:nvPr/>
        </p:nvPicPr>
        <p:blipFill>
          <a:blip r:embed="rId10"/>
          <a:stretch>
            <a:fillRect/>
          </a:stretch>
        </p:blipFill>
        <p:spPr>
          <a:xfrm>
            <a:off x="1257116" y="5856931"/>
            <a:ext cx="1868111" cy="1083424"/>
          </a:xfrm>
          <a:prstGeom prst="rect">
            <a:avLst/>
          </a:prstGeom>
        </p:spPr>
      </p:pic>
      <p:pic>
        <p:nvPicPr>
          <p:cNvPr id="17" name="Imagen 16"/>
          <p:cNvPicPr>
            <a:picLocks noChangeAspect="1"/>
          </p:cNvPicPr>
          <p:nvPr/>
        </p:nvPicPr>
        <p:blipFill rotWithShape="1">
          <a:blip r:embed="rId11"/>
          <a:srcRect b="23741"/>
          <a:stretch/>
        </p:blipFill>
        <p:spPr>
          <a:xfrm>
            <a:off x="3679298" y="1776254"/>
            <a:ext cx="2829945" cy="1372373"/>
          </a:xfrm>
          <a:prstGeom prst="rect">
            <a:avLst/>
          </a:prstGeom>
          <a:noFill/>
        </p:spPr>
      </p:pic>
      <p:pic>
        <p:nvPicPr>
          <p:cNvPr id="18" name="Imagen 17"/>
          <p:cNvPicPr>
            <a:picLocks noChangeAspect="1"/>
          </p:cNvPicPr>
          <p:nvPr/>
        </p:nvPicPr>
        <p:blipFill rotWithShape="1">
          <a:blip r:embed="rId12"/>
          <a:srcRect t="5577" b="18370"/>
          <a:stretch/>
        </p:blipFill>
        <p:spPr>
          <a:xfrm>
            <a:off x="3676976" y="3462230"/>
            <a:ext cx="2911830" cy="1440901"/>
          </a:xfrm>
          <a:prstGeom prst="rect">
            <a:avLst/>
          </a:prstGeom>
        </p:spPr>
      </p:pic>
      <p:sp>
        <p:nvSpPr>
          <p:cNvPr id="20" name="CuadroTexto 19"/>
          <p:cNvSpPr txBox="1"/>
          <p:nvPr/>
        </p:nvSpPr>
        <p:spPr>
          <a:xfrm>
            <a:off x="3748028" y="1793042"/>
            <a:ext cx="1417216" cy="230832"/>
          </a:xfrm>
          <a:prstGeom prst="rect">
            <a:avLst/>
          </a:prstGeom>
          <a:noFill/>
        </p:spPr>
        <p:txBody>
          <a:bodyPr wrap="square" rtlCol="0">
            <a:spAutoFit/>
          </a:bodyPr>
          <a:lstStyle/>
          <a:p>
            <a:r>
              <a:rPr lang="es-CO" sz="900" dirty="0">
                <a:latin typeface="+mj-lt"/>
              </a:rPr>
              <a:t>Antes</a:t>
            </a:r>
          </a:p>
        </p:txBody>
      </p:sp>
      <p:sp>
        <p:nvSpPr>
          <p:cNvPr id="12" name="Rectángulo 11"/>
          <p:cNvSpPr/>
          <p:nvPr/>
        </p:nvSpPr>
        <p:spPr>
          <a:xfrm>
            <a:off x="3760773" y="3499000"/>
            <a:ext cx="590226" cy="230832"/>
          </a:xfrm>
          <a:prstGeom prst="rect">
            <a:avLst/>
          </a:prstGeom>
        </p:spPr>
        <p:txBody>
          <a:bodyPr wrap="none">
            <a:spAutoFit/>
          </a:bodyPr>
          <a:lstStyle/>
          <a:p>
            <a:r>
              <a:rPr lang="es-CO" sz="900" b="1" dirty="0"/>
              <a:t>Después</a:t>
            </a:r>
          </a:p>
        </p:txBody>
      </p:sp>
    </p:spTree>
    <p:extLst>
      <p:ext uri="{BB962C8B-B14F-4D97-AF65-F5344CB8AC3E}">
        <p14:creationId xmlns:p14="http://schemas.microsoft.com/office/powerpoint/2010/main" val="3733545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0" y="-108520"/>
            <a:ext cx="6858000" cy="9144000"/>
          </a:xfrm>
          <a:prstGeom prst="rect">
            <a:avLst/>
          </a:prstGeom>
          <a:noFill/>
          <a:ln>
            <a:noFill/>
          </a:ln>
        </p:spPr>
      </p:pic>
      <p:sp>
        <p:nvSpPr>
          <p:cNvPr id="5" name="4 CuadroTexto"/>
          <p:cNvSpPr txBox="1"/>
          <p:nvPr/>
        </p:nvSpPr>
        <p:spPr>
          <a:xfrm>
            <a:off x="951940" y="311129"/>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FINANCIERA</a:t>
            </a:r>
          </a:p>
        </p:txBody>
      </p:sp>
      <p:sp>
        <p:nvSpPr>
          <p:cNvPr id="6" name="Rectángulo 5">
            <a:extLst>
              <a:ext uri="{FF2B5EF4-FFF2-40B4-BE49-F238E27FC236}">
                <a16:creationId xmlns:a16="http://schemas.microsoft.com/office/drawing/2014/main" id="{2A331E4E-C3E2-4EA6-A4D1-2B786A6329DA}"/>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A17EED1-5314-4AFD-9149-616003C381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58343460-3DEA-452D-9AB0-61B1AA81AA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3" name="Rectángulo 2"/>
          <p:cNvSpPr/>
          <p:nvPr/>
        </p:nvSpPr>
        <p:spPr>
          <a:xfrm>
            <a:off x="549355" y="1133452"/>
            <a:ext cx="2807637" cy="1338828"/>
          </a:xfrm>
          <a:prstGeom prst="rect">
            <a:avLst/>
          </a:prstGeom>
        </p:spPr>
        <p:txBody>
          <a:bodyPr wrap="square">
            <a:spAutoFit/>
          </a:bodyPr>
          <a:lstStyle/>
          <a:p>
            <a:pPr marL="171450" indent="-171450">
              <a:spcAft>
                <a:spcPts val="0"/>
              </a:spcAft>
              <a:buFont typeface="Arial" panose="020B0604020202020204" pitchFamily="34" charset="0"/>
              <a:buChar char="•"/>
              <a:tabLst>
                <a:tab pos="2209800" algn="l"/>
              </a:tabLst>
            </a:pPr>
            <a:r>
              <a:rPr lang="es-ES" sz="900" b="1" dirty="0">
                <a:latin typeface="+mj-lt"/>
                <a:ea typeface="Carlito"/>
                <a:cs typeface="Tahoma" panose="020B0604030504040204" pitchFamily="34" charset="0"/>
              </a:rPr>
              <a:t> Presupuesto de Ingresos y Gastos</a:t>
            </a:r>
            <a:endParaRPr lang="es-CO" sz="900" dirty="0">
              <a:latin typeface="+mj-lt"/>
              <a:ea typeface="Carlito"/>
              <a:cs typeface="Carlito"/>
            </a:endParaRPr>
          </a:p>
          <a:p>
            <a:pPr>
              <a:spcAft>
                <a:spcPts val="0"/>
              </a:spcAft>
              <a:tabLst>
                <a:tab pos="2209800" algn="l"/>
              </a:tabLst>
            </a:pPr>
            <a:r>
              <a:rPr lang="es-ES" sz="900" b="1" dirty="0">
                <a:latin typeface="+mj-lt"/>
                <a:ea typeface="Carlito"/>
                <a:cs typeface="Tahoma" panose="020B0604030504040204" pitchFamily="34" charset="0"/>
              </a:rPr>
              <a:t> </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El Presupuesto de Ingresos y Gastos de Transmetro S.A.S., correspondiente a la vigencia fiscal 2020, fue presentado para su aprobación ante la Junta Directiva de la entidad y el CODFIS Distrital durante la vigencia 2019, equivalente a la suma de $86.403 millones, y al finalizar la vigencia fiscal ascendió a la suma de $102.119 millones, representado así:</a:t>
            </a:r>
            <a:endParaRPr lang="es-CO" sz="900" dirty="0">
              <a:latin typeface="+mj-lt"/>
              <a:ea typeface="Carlito"/>
              <a:cs typeface="Carlito"/>
            </a:endParaRPr>
          </a:p>
        </p:txBody>
      </p:sp>
      <p:pic>
        <p:nvPicPr>
          <p:cNvPr id="4" name="Imagen 3"/>
          <p:cNvPicPr>
            <a:picLocks noChangeAspect="1"/>
          </p:cNvPicPr>
          <p:nvPr/>
        </p:nvPicPr>
        <p:blipFill>
          <a:blip r:embed="rId7"/>
          <a:stretch>
            <a:fillRect/>
          </a:stretch>
        </p:blipFill>
        <p:spPr>
          <a:xfrm>
            <a:off x="563469" y="4596360"/>
            <a:ext cx="2858936" cy="1503996"/>
          </a:xfrm>
          <a:prstGeom prst="rect">
            <a:avLst/>
          </a:prstGeom>
        </p:spPr>
      </p:pic>
      <p:pic>
        <p:nvPicPr>
          <p:cNvPr id="11" name="Imagen 10"/>
          <p:cNvPicPr/>
          <p:nvPr/>
        </p:nvPicPr>
        <p:blipFill>
          <a:blip r:embed="rId8">
            <a:extLst>
              <a:ext uri="{28A0092B-C50C-407E-A947-70E740481C1C}">
                <a14:useLocalDpi xmlns:a14="http://schemas.microsoft.com/office/drawing/2010/main" val="0"/>
              </a:ext>
            </a:extLst>
          </a:blip>
          <a:srcRect/>
          <a:stretch>
            <a:fillRect/>
          </a:stretch>
        </p:blipFill>
        <p:spPr bwMode="auto">
          <a:xfrm>
            <a:off x="620688" y="2562687"/>
            <a:ext cx="2664296" cy="1918511"/>
          </a:xfrm>
          <a:prstGeom prst="rect">
            <a:avLst/>
          </a:prstGeom>
          <a:noFill/>
          <a:ln>
            <a:noFill/>
          </a:ln>
        </p:spPr>
      </p:pic>
      <p:sp>
        <p:nvSpPr>
          <p:cNvPr id="12" name="Rectángulo 11"/>
          <p:cNvSpPr/>
          <p:nvPr/>
        </p:nvSpPr>
        <p:spPr>
          <a:xfrm>
            <a:off x="3789041" y="1066423"/>
            <a:ext cx="2799766" cy="2585323"/>
          </a:xfrm>
          <a:prstGeom prst="rect">
            <a:avLst/>
          </a:prstGeom>
        </p:spPr>
        <p:txBody>
          <a:bodyPr wrap="square">
            <a:spAutoFit/>
          </a:bodyPr>
          <a:lstStyle/>
          <a:p>
            <a:pPr marL="171450" lvl="2" indent="-171450">
              <a:spcAft>
                <a:spcPts val="0"/>
              </a:spcAft>
              <a:buFont typeface="Arial" panose="020B0604020202020204" pitchFamily="34" charset="0"/>
              <a:buChar char="•"/>
              <a:tabLst>
                <a:tab pos="2209800" algn="l"/>
              </a:tabLst>
            </a:pPr>
            <a:r>
              <a:rPr lang="es-ES" sz="900" b="1" dirty="0">
                <a:latin typeface="+mj-lt"/>
                <a:ea typeface="Arial" panose="020B0604020202020204" pitchFamily="34" charset="0"/>
                <a:cs typeface="Tahoma" panose="020B0604030504040204" pitchFamily="34" charset="0"/>
              </a:rPr>
              <a:t>Análisis del Presupuesto de Ingresos y Gastos </a:t>
            </a:r>
            <a:endParaRPr lang="es-CO" sz="900" dirty="0">
              <a:latin typeface="+mj-lt"/>
              <a:ea typeface="Arial" panose="020B0604020202020204" pitchFamily="34" charset="0"/>
            </a:endParaRPr>
          </a:p>
          <a:p>
            <a:pPr>
              <a:spcAft>
                <a:spcPts val="0"/>
              </a:spcAft>
              <a:tabLst>
                <a:tab pos="2209800" algn="l"/>
              </a:tabLst>
            </a:pPr>
            <a:r>
              <a:rPr lang="es-ES" sz="900" b="1" dirty="0">
                <a:latin typeface="+mj-lt"/>
                <a:ea typeface="Carlito"/>
                <a:cs typeface="Tahoma" panose="020B0604030504040204" pitchFamily="34" charset="0"/>
              </a:rPr>
              <a:t> </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Durante el periodo de enero a diciembre de 2020, el Presupuesto de Ingresos y Gastos se incrementó en la suma de $15.716 millones, pasando de $86.403 millones a $102.119 millones, ocasionado principalmente por la adición presupuestal realizada en la vigencia para incorporar los recursos provenientes de la operación de crédito público interna de largo plazo que proyectó realizar el Ente Gestor respaldada por los aportes del Distrito de Barranquilla al Convenio de Cofinanciación en la suma de $15.716 millones. </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 </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A continuación, se describe el comportamiento de la ejecución presupuestal así: El presupuesto de Ingresos a diciembre 31 de 2020 se ejecutó en un 57% de lo estimado; es decir, la suma de $58.590 millones, discriminados de la siguiente manera:</a:t>
            </a:r>
            <a:endParaRPr lang="es-CO" sz="900" dirty="0">
              <a:effectLst/>
              <a:latin typeface="+mj-lt"/>
              <a:ea typeface="Carlito"/>
              <a:cs typeface="Carlito"/>
            </a:endParaRPr>
          </a:p>
        </p:txBody>
      </p:sp>
      <p:pic>
        <p:nvPicPr>
          <p:cNvPr id="13" name="Imagen 12"/>
          <p:cNvPicPr>
            <a:picLocks noChangeAspect="1"/>
          </p:cNvPicPr>
          <p:nvPr/>
        </p:nvPicPr>
        <p:blipFill>
          <a:blip r:embed="rId9"/>
          <a:stretch>
            <a:fillRect/>
          </a:stretch>
        </p:blipFill>
        <p:spPr>
          <a:xfrm>
            <a:off x="3730638" y="3830527"/>
            <a:ext cx="2958469" cy="1821593"/>
          </a:xfrm>
          <a:prstGeom prst="rect">
            <a:avLst/>
          </a:prstGeom>
        </p:spPr>
      </p:pic>
    </p:spTree>
    <p:extLst>
      <p:ext uri="{BB962C8B-B14F-4D97-AF65-F5344CB8AC3E}">
        <p14:creationId xmlns:p14="http://schemas.microsoft.com/office/powerpoint/2010/main" val="290591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2654" y="0"/>
            <a:ext cx="6858000" cy="8964489"/>
          </a:xfrm>
          <a:prstGeom prst="rect">
            <a:avLst/>
          </a:prstGeom>
          <a:noFill/>
          <a:ln>
            <a:noFill/>
          </a:ln>
        </p:spPr>
      </p:pic>
      <p:sp>
        <p:nvSpPr>
          <p:cNvPr id="5" name="4 CuadroTexto"/>
          <p:cNvSpPr txBox="1"/>
          <p:nvPr/>
        </p:nvSpPr>
        <p:spPr>
          <a:xfrm>
            <a:off x="924049" y="396746"/>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FINANCIERA</a:t>
            </a:r>
          </a:p>
        </p:txBody>
      </p:sp>
      <p:sp>
        <p:nvSpPr>
          <p:cNvPr id="6" name="Rectángulo 5">
            <a:extLst>
              <a:ext uri="{FF2B5EF4-FFF2-40B4-BE49-F238E27FC236}">
                <a16:creationId xmlns:a16="http://schemas.microsoft.com/office/drawing/2014/main" id="{2A331E4E-C3E2-4EA6-A4D1-2B786A6329DA}"/>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A17EED1-5314-4AFD-9149-616003C381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58343460-3DEA-452D-9AB0-61B1AA81AA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67560" y="293630"/>
            <a:ext cx="2152149" cy="1263606"/>
          </a:xfrm>
          <a:prstGeom prst="rect">
            <a:avLst/>
          </a:prstGeom>
        </p:spPr>
      </p:pic>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3" name="Rectángulo 2"/>
          <p:cNvSpPr/>
          <p:nvPr/>
        </p:nvSpPr>
        <p:spPr>
          <a:xfrm>
            <a:off x="892398" y="1043608"/>
            <a:ext cx="2693454" cy="4939814"/>
          </a:xfrm>
          <a:prstGeom prst="rect">
            <a:avLst/>
          </a:prstGeom>
        </p:spPr>
        <p:txBody>
          <a:bodyPr wrap="square">
            <a:spAutoFit/>
          </a:bodyPr>
          <a:lstStyle/>
          <a:p>
            <a:pPr algn="just">
              <a:spcAft>
                <a:spcPts val="0"/>
              </a:spcAft>
              <a:tabLst>
                <a:tab pos="2209800" algn="l"/>
              </a:tabLst>
            </a:pPr>
            <a:r>
              <a:rPr lang="es-ES" sz="900" dirty="0">
                <a:latin typeface="+mj-lt"/>
                <a:ea typeface="Carlito"/>
                <a:cs typeface="Tahoma" panose="020B0604030504040204" pitchFamily="34" charset="0"/>
              </a:rPr>
              <a:t>En la vigencia 2020 se puede observar que los ingresos de administración del proyecto, que corresponden a la participación de Transmetro en la tarifa, no reflejan el efecto de la caída de la demanda de pasajeros por la pandemia Covid-19, debido a los ingresos recibidos por el Distrito de Barranquilla vía Convenio de Cofinanciación de conformidad a lo establecido en el Decreto 575 del 2020 “Por medio del cual se adoptan medidas para mitigar los efectos económicos generados por la pandemia coronavirus Covid-19 en el sector transporte e infraestructura, en el marco del Estado de Emergencia económica, social y ecológica”.</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 </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Los aportes Distritales que corresponden a los ingresos percibidos en cumplimiento del Convenio de Cofinanciación y los aportes para el pago de la deuda de chatarrización según el Acuerdo 032 de 2013, fueron ejecutados en un 62%, recibiendo el total de los aportes para el servicio de la deuda, la cual fue refinanciada en la vigencia 2020 y los aportes del Convenio de Cofinanciación fueron utilizados para costos de operación debido a la pandemia y autorizados mediante Decreto 575 de 2020.</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 </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Los Otros ingresos corrientes comprenden los recursos provenientes del Fondo de mantenimiento y expansión del sistema, que se recaudan por el factor de calidad de los operadores del SITM, arriendo en las estaciones y portales y publicidad; la ejecución de este componente estuvo afectada por la emergencia económica a causa de la pandemia Covid19, la cual impactó directamente el FMES y los ingresos por arrendamiento.  </a:t>
            </a:r>
            <a:endParaRPr lang="es-CO" sz="900" dirty="0">
              <a:latin typeface="+mj-lt"/>
              <a:ea typeface="Carlito"/>
              <a:cs typeface="Carlito"/>
            </a:endParaRPr>
          </a:p>
          <a:p>
            <a:pPr algn="just">
              <a:spcAft>
                <a:spcPts val="0"/>
              </a:spcAft>
              <a:tabLst>
                <a:tab pos="2209800" algn="l"/>
              </a:tabLst>
            </a:pPr>
            <a:r>
              <a:rPr lang="es-ES" sz="900" dirty="0">
                <a:latin typeface="+mj-lt"/>
                <a:ea typeface="Carlito"/>
                <a:cs typeface="Tahoma" panose="020B0604030504040204" pitchFamily="34" charset="0"/>
              </a:rPr>
              <a:t> </a:t>
            </a:r>
            <a:endParaRPr lang="es-CO" sz="900" dirty="0">
              <a:latin typeface="+mj-lt"/>
              <a:ea typeface="Carlito"/>
              <a:cs typeface="Carlito"/>
            </a:endParaRPr>
          </a:p>
        </p:txBody>
      </p:sp>
      <p:sp>
        <p:nvSpPr>
          <p:cNvPr id="4" name="Rectángulo 3"/>
          <p:cNvSpPr/>
          <p:nvPr/>
        </p:nvSpPr>
        <p:spPr>
          <a:xfrm>
            <a:off x="3710056" y="1043608"/>
            <a:ext cx="2650604" cy="2585323"/>
          </a:xfrm>
          <a:prstGeom prst="rect">
            <a:avLst/>
          </a:prstGeom>
        </p:spPr>
        <p:txBody>
          <a:bodyPr wrap="square">
            <a:spAutoFit/>
          </a:bodyPr>
          <a:lstStyle/>
          <a:p>
            <a:pPr algn="just">
              <a:spcAft>
                <a:spcPts val="0"/>
              </a:spcAft>
              <a:tabLst>
                <a:tab pos="2209800" algn="l"/>
              </a:tabLst>
            </a:pPr>
            <a:r>
              <a:rPr lang="es-ES" sz="900" dirty="0">
                <a:ea typeface="Carlito"/>
                <a:cs typeface="Tahoma" panose="020B0604030504040204" pitchFamily="34" charset="0"/>
              </a:rPr>
              <a:t>Cabe resaltar que en Ingresos de Capital se presupuestó el valor del crédito interno de largo plazo que esperaba realizar el Ente Gestor directamente con Findeter, pero fue el Distrito quien terminó recibiendo recursos vía crédito y transfiriendo a Transmetro S.A.S. mediante convenio de cofinanciación, en este componente se recaudaron recursos por concepto de saldos de impuestos de renta a favor, cuenta por cobrar del último aporte del Distrito del acuerdo 032 – chatarrización de la vigencia 2019 y rendimientos financieros de las cuentas y fiducias de la entidad.  </a:t>
            </a:r>
            <a:endParaRPr lang="es-CO" sz="900" dirty="0">
              <a:ea typeface="Carlito"/>
              <a:cs typeface="Carlito"/>
            </a:endParaRPr>
          </a:p>
          <a:p>
            <a:pPr algn="just">
              <a:spcAft>
                <a:spcPts val="0"/>
              </a:spcAft>
              <a:tabLst>
                <a:tab pos="2209800" algn="l"/>
              </a:tabLst>
            </a:pPr>
            <a:r>
              <a:rPr lang="es-ES" sz="900" dirty="0">
                <a:ea typeface="Carlito"/>
                <a:cs typeface="Tahoma" panose="020B0604030504040204" pitchFamily="34" charset="0"/>
              </a:rPr>
              <a:t> </a:t>
            </a:r>
            <a:endParaRPr lang="es-CO" sz="900" dirty="0">
              <a:ea typeface="Carlito"/>
              <a:cs typeface="Carlito"/>
            </a:endParaRPr>
          </a:p>
          <a:p>
            <a:pPr algn="just">
              <a:spcAft>
                <a:spcPts val="0"/>
              </a:spcAft>
              <a:tabLst>
                <a:tab pos="2209800" algn="l"/>
              </a:tabLst>
            </a:pPr>
            <a:r>
              <a:rPr lang="es-ES" sz="900" dirty="0">
                <a:ea typeface="Carlito"/>
                <a:cs typeface="Tahoma" panose="020B0604030504040204" pitchFamily="34" charset="0"/>
              </a:rPr>
              <a:t>En cuanto al Presupuesto de Gastos de la vigencia fiscal 2020, presenta una ejecución del 49%, quedando pendiente por comprometer la suma de $52.245 millones, tal como se muestra a continuación:</a:t>
            </a:r>
            <a:endParaRPr lang="es-CO" sz="900" dirty="0">
              <a:ea typeface="Carlito"/>
              <a:cs typeface="Carlito"/>
            </a:endParaRPr>
          </a:p>
        </p:txBody>
      </p:sp>
      <p:pic>
        <p:nvPicPr>
          <p:cNvPr id="10" name="Imagen 9"/>
          <p:cNvPicPr>
            <a:picLocks noChangeAspect="1"/>
          </p:cNvPicPr>
          <p:nvPr/>
        </p:nvPicPr>
        <p:blipFill>
          <a:blip r:embed="rId7"/>
          <a:stretch>
            <a:fillRect/>
          </a:stretch>
        </p:blipFill>
        <p:spPr>
          <a:xfrm>
            <a:off x="3727234" y="3688446"/>
            <a:ext cx="2861572" cy="1112505"/>
          </a:xfrm>
          <a:prstGeom prst="rect">
            <a:avLst/>
          </a:prstGeom>
        </p:spPr>
      </p:pic>
      <p:sp>
        <p:nvSpPr>
          <p:cNvPr id="11" name="Rectángulo 10"/>
          <p:cNvSpPr/>
          <p:nvPr/>
        </p:nvSpPr>
        <p:spPr>
          <a:xfrm>
            <a:off x="3675397" y="4884087"/>
            <a:ext cx="2777939" cy="1615827"/>
          </a:xfrm>
          <a:prstGeom prst="rect">
            <a:avLst/>
          </a:prstGeom>
        </p:spPr>
        <p:txBody>
          <a:bodyPr wrap="square">
            <a:spAutoFit/>
          </a:bodyPr>
          <a:lstStyle/>
          <a:p>
            <a:pPr algn="just">
              <a:spcAft>
                <a:spcPts val="0"/>
              </a:spcAft>
              <a:tabLst>
                <a:tab pos="2209800" algn="l"/>
              </a:tabLst>
            </a:pPr>
            <a:r>
              <a:rPr lang="es-ES" sz="900" dirty="0">
                <a:ea typeface="Carlito"/>
                <a:cs typeface="Tahoma" panose="020B0604030504040204" pitchFamily="34" charset="0"/>
              </a:rPr>
              <a:t>Los gastos de funcionamiento se ejecutaron en un 87% de lo presupuestado, debido a los ahorros que tuvo la entidad por concepto de gastos de personal, al comprometer menor valor al presupuestado inicialmente, en adquisiciones de bienes y servicios, debido al trabajo remoto de los funcionarios y contratistas administrativos, además de los descuentos que se lograron obtener en contratos de arrendamientos, y el ahorro obtenido en las negociaciones con el municipio de Soledad para el pago de los prediales.</a:t>
            </a:r>
            <a:endParaRPr lang="es-CO" sz="900" dirty="0">
              <a:effectLst/>
              <a:ea typeface="Carlito"/>
              <a:cs typeface="Carlito"/>
            </a:endParaRPr>
          </a:p>
        </p:txBody>
      </p:sp>
    </p:spTree>
    <p:extLst>
      <p:ext uri="{BB962C8B-B14F-4D97-AF65-F5344CB8AC3E}">
        <p14:creationId xmlns:p14="http://schemas.microsoft.com/office/powerpoint/2010/main" val="829095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0" y="-108520"/>
            <a:ext cx="6901488" cy="9036903"/>
          </a:xfrm>
          <a:prstGeom prst="rect">
            <a:avLst/>
          </a:prstGeom>
          <a:noFill/>
          <a:ln>
            <a:noFill/>
          </a:ln>
        </p:spPr>
      </p:pic>
      <p:sp>
        <p:nvSpPr>
          <p:cNvPr id="5" name="4 CuadroTexto"/>
          <p:cNvSpPr txBox="1"/>
          <p:nvPr/>
        </p:nvSpPr>
        <p:spPr>
          <a:xfrm>
            <a:off x="964914" y="290972"/>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FINANCIERA</a:t>
            </a:r>
          </a:p>
        </p:txBody>
      </p:sp>
      <p:sp>
        <p:nvSpPr>
          <p:cNvPr id="6" name="Rectángulo 5">
            <a:extLst>
              <a:ext uri="{FF2B5EF4-FFF2-40B4-BE49-F238E27FC236}">
                <a16:creationId xmlns:a16="http://schemas.microsoft.com/office/drawing/2014/main" id="{2A331E4E-C3E2-4EA6-A4D1-2B786A6329DA}"/>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A17EED1-5314-4AFD-9149-616003C381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58343460-3DEA-452D-9AB0-61B1AA81AA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81715" y="374100"/>
            <a:ext cx="2152149" cy="1263606"/>
          </a:xfrm>
          <a:prstGeom prst="rect">
            <a:avLst/>
          </a:prstGeom>
        </p:spPr>
      </p:pic>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3" name="Rectángulo 2"/>
          <p:cNvSpPr/>
          <p:nvPr/>
        </p:nvSpPr>
        <p:spPr>
          <a:xfrm>
            <a:off x="692696" y="1043608"/>
            <a:ext cx="2880320" cy="5770811"/>
          </a:xfrm>
          <a:prstGeom prst="rect">
            <a:avLst/>
          </a:prstGeom>
        </p:spPr>
        <p:txBody>
          <a:bodyPr wrap="square">
            <a:spAutoFit/>
          </a:bodyPr>
          <a:lstStyle/>
          <a:p>
            <a:pPr algn="just">
              <a:spcAft>
                <a:spcPts val="0"/>
              </a:spcAft>
              <a:tabLst>
                <a:tab pos="2209800" algn="l"/>
              </a:tabLst>
            </a:pPr>
            <a:r>
              <a:rPr lang="es-ES" sz="900" dirty="0">
                <a:ea typeface="Carlito"/>
                <a:cs typeface="Tahoma" panose="020B0604030504040204" pitchFamily="34" charset="0"/>
              </a:rPr>
              <a:t>El menor valor por comprometer se presenta principalmente en servicio de la deuda pública, ocasionado por la refinanciación del crédito de chatarrización suscrito con Davivienda, el cual fue refinanciado hasta 2022, razón por la cual disminuyó la amortización de capital en la vigencia 2020, según el nuevo convenio de pago.</a:t>
            </a:r>
            <a:endParaRPr lang="es-CO" sz="900" dirty="0">
              <a:ea typeface="Carlito"/>
              <a:cs typeface="Carlito"/>
            </a:endParaRPr>
          </a:p>
          <a:p>
            <a:pPr algn="just">
              <a:spcAft>
                <a:spcPts val="0"/>
              </a:spcAft>
              <a:tabLst>
                <a:tab pos="2209800" algn="l"/>
              </a:tabLst>
            </a:pPr>
            <a:r>
              <a:rPr lang="es-ES" sz="900" dirty="0">
                <a:ea typeface="Carlito"/>
                <a:cs typeface="Tahoma" panose="020B0604030504040204" pitchFamily="34" charset="0"/>
              </a:rPr>
              <a:t> </a:t>
            </a:r>
            <a:endParaRPr lang="es-CO" sz="900" dirty="0">
              <a:ea typeface="Carlito"/>
              <a:cs typeface="Carlito"/>
            </a:endParaRPr>
          </a:p>
          <a:p>
            <a:pPr algn="just">
              <a:spcAft>
                <a:spcPts val="0"/>
              </a:spcAft>
              <a:tabLst>
                <a:tab pos="2209800" algn="l"/>
              </a:tabLst>
            </a:pPr>
            <a:endParaRPr lang="es-CO" sz="900" dirty="0">
              <a:ea typeface="Carlito"/>
              <a:cs typeface="Carlito"/>
            </a:endParaRPr>
          </a:p>
          <a:p>
            <a:pPr algn="just">
              <a:spcAft>
                <a:spcPts val="0"/>
              </a:spcAft>
              <a:tabLst>
                <a:tab pos="2209800" algn="l"/>
              </a:tabLst>
            </a:pPr>
            <a:r>
              <a:rPr lang="es-ES" sz="900" dirty="0">
                <a:ea typeface="Carlito"/>
                <a:cs typeface="Tahoma" panose="020B0604030504040204" pitchFamily="34" charset="0"/>
              </a:rPr>
              <a:t>Es preciso destacar que en los gastos de inversión fue creado el nuevo componente “Costos de Operación – Covid19”, a través del cual se apropiaron recursos inicialmente programados por el crédito del Ente Gestor directamente con Findeter por valor de $15.715 millones, pero durante la vigencia 2020 fue el Distrito quien suscribió el servicio de la deuda con Findeter, por lo tanto, los $15.715 millones no se ejecutaron. </a:t>
            </a:r>
            <a:endParaRPr lang="es-CO" sz="900" dirty="0">
              <a:ea typeface="Carlito"/>
              <a:cs typeface="Carlito"/>
            </a:endParaRPr>
          </a:p>
          <a:p>
            <a:pPr algn="just">
              <a:spcAft>
                <a:spcPts val="0"/>
              </a:spcAft>
              <a:tabLst>
                <a:tab pos="2209800" algn="l"/>
              </a:tabLst>
            </a:pPr>
            <a:r>
              <a:rPr lang="es-ES" sz="900" dirty="0">
                <a:ea typeface="Carlito"/>
                <a:cs typeface="Tahoma" panose="020B0604030504040204" pitchFamily="34" charset="0"/>
              </a:rPr>
              <a:t>Findeter otorgó crédito al Distrito de Barranquilla por valor de $38.125 millones y el Ministerio de Transporte autorizó que estos dineros se utilizaran para el Convenio de Cofinanciación, con destino a costos de operación, de conformidad a lo establecido en el Decreto 575 de 2020 para mitigar el efecto de la caída de la demanda de pasajeros por la pandemia Covid19. De los $38.125 millones se recibieron $25.958 millones durante la vigencia 2020 y el restante se recibirán en la vigencia 2021.</a:t>
            </a:r>
            <a:endParaRPr lang="es-CO" sz="900" dirty="0">
              <a:ea typeface="Carlito"/>
              <a:cs typeface="Carlito"/>
            </a:endParaRPr>
          </a:p>
          <a:p>
            <a:pPr algn="just">
              <a:spcAft>
                <a:spcPts val="0"/>
              </a:spcAft>
              <a:tabLst>
                <a:tab pos="2209800" algn="l"/>
              </a:tabLst>
            </a:pPr>
            <a:r>
              <a:rPr lang="es-ES" sz="900" dirty="0">
                <a:ea typeface="Carlito"/>
                <a:cs typeface="Tahoma" panose="020B0604030504040204" pitchFamily="34" charset="0"/>
              </a:rPr>
              <a:t> </a:t>
            </a:r>
            <a:endParaRPr lang="es-CO" sz="900" dirty="0">
              <a:ea typeface="Carlito"/>
              <a:cs typeface="Carlito"/>
            </a:endParaRPr>
          </a:p>
          <a:p>
            <a:pPr algn="just">
              <a:spcAft>
                <a:spcPts val="0"/>
              </a:spcAft>
              <a:tabLst>
                <a:tab pos="2209800" algn="l"/>
              </a:tabLst>
            </a:pPr>
            <a:r>
              <a:rPr lang="es-ES" sz="900" dirty="0">
                <a:ea typeface="Carlito"/>
                <a:cs typeface="Tahoma" panose="020B0604030504040204" pitchFamily="34" charset="0"/>
              </a:rPr>
              <a:t>Dentro de los gastos de inversión también encontramos los gastos asociados al mantenimiento y expansión del sistema y chatarrización.</a:t>
            </a:r>
          </a:p>
          <a:p>
            <a:pPr algn="just">
              <a:spcAft>
                <a:spcPts val="0"/>
              </a:spcAft>
              <a:tabLst>
                <a:tab pos="2209800" algn="l"/>
              </a:tabLst>
            </a:pPr>
            <a:endParaRPr lang="es-ES" sz="900" dirty="0">
              <a:effectLst/>
              <a:ea typeface="Carlito"/>
              <a:cs typeface="Tahoma" panose="020B0604030504040204" pitchFamily="34" charset="0"/>
            </a:endParaRPr>
          </a:p>
          <a:p>
            <a:pPr marL="171450" indent="-171450">
              <a:buFont typeface="Arial" panose="020B0604020202020204" pitchFamily="34" charset="0"/>
              <a:buChar char="•"/>
            </a:pPr>
            <a:r>
              <a:rPr lang="es-ES" sz="900" b="1" dirty="0"/>
              <a:t>Presentación y aprobación de los Estados Financieros 2019</a:t>
            </a:r>
            <a:endParaRPr lang="es-CO" sz="900" dirty="0"/>
          </a:p>
          <a:p>
            <a:r>
              <a:rPr lang="es-ES" sz="900" b="1" dirty="0"/>
              <a:t> </a:t>
            </a:r>
            <a:endParaRPr lang="es-CO" sz="900" dirty="0"/>
          </a:p>
          <a:p>
            <a:pPr algn="just"/>
            <a:r>
              <a:rPr lang="es-ES" sz="900" dirty="0"/>
              <a:t>Se presentaron los Estados Financieros de Transmetro S.A.S., ante la Junta Directiva y Asamblea de Socios de la entidad para su respectiva aprobación, y los mismos fueron aprobados mediante las Actas No. 112 y 031 de fecha marzo y abril de 2020, respectivamente.   </a:t>
            </a:r>
            <a:endParaRPr lang="es-CO" sz="900" dirty="0"/>
          </a:p>
          <a:p>
            <a:pPr algn="just">
              <a:spcAft>
                <a:spcPts val="0"/>
              </a:spcAft>
              <a:tabLst>
                <a:tab pos="2209800" algn="l"/>
              </a:tabLst>
            </a:pPr>
            <a:endParaRPr lang="es-CO" sz="900" dirty="0">
              <a:effectLst/>
              <a:ea typeface="Carlito"/>
              <a:cs typeface="Carlito"/>
            </a:endParaRPr>
          </a:p>
        </p:txBody>
      </p:sp>
      <p:sp>
        <p:nvSpPr>
          <p:cNvPr id="4" name="Rectángulo 3"/>
          <p:cNvSpPr/>
          <p:nvPr/>
        </p:nvSpPr>
        <p:spPr>
          <a:xfrm>
            <a:off x="3708486" y="1043608"/>
            <a:ext cx="2880320" cy="5355312"/>
          </a:xfrm>
          <a:prstGeom prst="rect">
            <a:avLst/>
          </a:prstGeom>
        </p:spPr>
        <p:txBody>
          <a:bodyPr wrap="square">
            <a:spAutoFit/>
          </a:bodyPr>
          <a:lstStyle/>
          <a:p>
            <a:pPr algn="just">
              <a:spcAft>
                <a:spcPts val="0"/>
              </a:spcAft>
              <a:tabLst>
                <a:tab pos="2209800" algn="l"/>
              </a:tabLst>
            </a:pPr>
            <a:r>
              <a:rPr lang="es-ES" sz="900" b="1" dirty="0">
                <a:ea typeface="Carlito"/>
                <a:cs typeface="Tahoma" panose="020B0604030504040204" pitchFamily="34" charset="0"/>
              </a:rPr>
              <a:t> Calificación Capacidad de Pago</a:t>
            </a:r>
            <a:endParaRPr lang="es-CO" sz="900" dirty="0">
              <a:ea typeface="Carlito"/>
              <a:cs typeface="Carlito"/>
            </a:endParaRPr>
          </a:p>
          <a:p>
            <a:pPr algn="just">
              <a:spcAft>
                <a:spcPts val="0"/>
              </a:spcAft>
              <a:tabLst>
                <a:tab pos="2209800" algn="l"/>
              </a:tabLst>
            </a:pPr>
            <a:r>
              <a:rPr lang="es-ES" sz="900" b="1" dirty="0">
                <a:ea typeface="Carlito"/>
                <a:cs typeface="Tahoma" panose="020B0604030504040204" pitchFamily="34" charset="0"/>
              </a:rPr>
              <a:t> </a:t>
            </a:r>
            <a:endParaRPr lang="es-CO" sz="900" dirty="0">
              <a:ea typeface="Carlito"/>
              <a:cs typeface="Carlito"/>
            </a:endParaRPr>
          </a:p>
          <a:p>
            <a:pPr algn="just">
              <a:spcAft>
                <a:spcPts val="0"/>
              </a:spcAft>
            </a:pPr>
            <a:r>
              <a:rPr lang="es-ES" sz="900" dirty="0">
                <a:ea typeface="Carlito"/>
                <a:cs typeface="Tahoma" panose="020B0604030504040204" pitchFamily="34" charset="0"/>
              </a:rPr>
              <a:t>Transmetro S.A.S., en el 2020 obtuvo por parte de la Sociedad Calificadora de Valores BRC STANDARD &amp; POORS, una calificación de capacidad de pago BBB+, aprobada por el Comité Técnico en reunión de fecha 02 de abril de 2020, la cual consta en Acta No. 1713, manteniendo la misma calificación obtenida en el año 2019. </a:t>
            </a:r>
          </a:p>
          <a:p>
            <a:pPr algn="just">
              <a:spcAft>
                <a:spcPts val="0"/>
              </a:spcAft>
            </a:pPr>
            <a:endParaRPr lang="es-ES" sz="900" dirty="0">
              <a:ea typeface="Carlito"/>
              <a:cs typeface="Tahoma" panose="020B0604030504040204" pitchFamily="34" charset="0"/>
            </a:endParaRPr>
          </a:p>
          <a:p>
            <a:r>
              <a:rPr lang="es-ES" sz="900" b="1" dirty="0"/>
              <a:t>Comité Fiduciario del Proyecto SITM</a:t>
            </a:r>
            <a:endParaRPr lang="es-CO" sz="900" dirty="0"/>
          </a:p>
          <a:p>
            <a:r>
              <a:rPr lang="es-ES" sz="900" b="1" dirty="0"/>
              <a:t> </a:t>
            </a:r>
            <a:endParaRPr lang="es-CO" sz="900" dirty="0"/>
          </a:p>
          <a:p>
            <a:pPr algn="just"/>
            <a:r>
              <a:rPr lang="es-ES" sz="900" dirty="0"/>
              <a:t>Se asistieron a los diversos comités programados por la Subgerencia Financiera de Transmetro S.A.S., referente al contrato de encargo fiduciario suscrito con la Fiduciaria Bogotá S.A., cuyo objeto es la administración de los recursos provenientes del Convenio de Cofinanciación del Proyecto del SITM.</a:t>
            </a:r>
            <a:r>
              <a:rPr lang="es-CO" sz="900" dirty="0"/>
              <a:t> </a:t>
            </a:r>
          </a:p>
          <a:p>
            <a:pPr algn="ctr"/>
            <a:endParaRPr lang="es-CO" sz="900" b="1" dirty="0"/>
          </a:p>
          <a:p>
            <a:pPr algn="ctr"/>
            <a:r>
              <a:rPr lang="es-MX" sz="900" b="1" dirty="0"/>
              <a:t>Dian - Devolución de impuesto sobre la renta</a:t>
            </a:r>
          </a:p>
          <a:p>
            <a:pPr algn="ctr"/>
            <a:endParaRPr lang="es-MX" sz="900" b="1" dirty="0"/>
          </a:p>
          <a:p>
            <a:pPr marL="171450" indent="-171450" algn="just">
              <a:buFont typeface="Arial" panose="020B0604020202020204" pitchFamily="34" charset="0"/>
              <a:buChar char="•"/>
            </a:pPr>
            <a:r>
              <a:rPr lang="es-MX" sz="900" dirty="0"/>
              <a:t>Se llevo a cabo el proceso solicitud de devolución de impuesto sobre la renta iniciado en el mes de julio de 2020.</a:t>
            </a:r>
          </a:p>
          <a:p>
            <a:pPr marL="171450" indent="-171450" algn="just">
              <a:buFont typeface="Arial" panose="020B0604020202020204" pitchFamily="34" charset="0"/>
              <a:buChar char="•"/>
            </a:pPr>
            <a:r>
              <a:rPr lang="es-MX" sz="900" dirty="0"/>
              <a:t>La DIAN expidió resolución de devolución el 2 de octubre de 2020 por valor de $686,217,000</a:t>
            </a:r>
          </a:p>
          <a:p>
            <a:pPr marL="171450" indent="-171450" algn="just">
              <a:buFont typeface="Arial" panose="020B0604020202020204" pitchFamily="34" charset="0"/>
              <a:buChar char="•"/>
            </a:pPr>
            <a:r>
              <a:rPr lang="es-MX" sz="900" dirty="0"/>
              <a:t>El 28 de octubre se realizó la negociación de los TIDIS con CREDICORP CAPITAL a una tasa del 100.02% mediante la siguiente transacción:</a:t>
            </a:r>
          </a:p>
          <a:p>
            <a:pPr marL="285750" indent="-285750" algn="just">
              <a:buFont typeface="Arial" panose="020B0604020202020204" pitchFamily="34" charset="0"/>
              <a:buChar char="•"/>
            </a:pPr>
            <a:endParaRPr lang="es-MX" sz="900" dirty="0"/>
          </a:p>
          <a:p>
            <a:pPr marL="285750" indent="-285750" algn="just">
              <a:buFont typeface="Arial" panose="020B0604020202020204" pitchFamily="34" charset="0"/>
              <a:buChar char="•"/>
            </a:pPr>
            <a:endParaRPr lang="en-US" sz="900" dirty="0"/>
          </a:p>
          <a:p>
            <a:pPr algn="just"/>
            <a:endParaRPr lang="en-US" sz="900" b="1" dirty="0"/>
          </a:p>
          <a:p>
            <a:pPr algn="just"/>
            <a:endParaRPr lang="es-CO" sz="900" b="1" dirty="0"/>
          </a:p>
          <a:p>
            <a:endParaRPr lang="es-CO" sz="900" b="1" dirty="0"/>
          </a:p>
          <a:p>
            <a:endParaRPr lang="es-CO" sz="900" b="1" dirty="0"/>
          </a:p>
          <a:p>
            <a:r>
              <a:rPr lang="es-CO" sz="900" dirty="0"/>
              <a:t>  </a:t>
            </a:r>
            <a:endParaRPr lang="es-CO" sz="900" b="1" dirty="0"/>
          </a:p>
          <a:p>
            <a:pPr algn="just"/>
            <a:endParaRPr lang="es-CO" sz="900" dirty="0"/>
          </a:p>
          <a:p>
            <a:pPr algn="just">
              <a:spcAft>
                <a:spcPts val="0"/>
              </a:spcAft>
            </a:pPr>
            <a:endParaRPr lang="es-CO" sz="900" dirty="0">
              <a:effectLst/>
              <a:ea typeface="Carlito"/>
              <a:cs typeface="Carlito"/>
            </a:endParaRPr>
          </a:p>
        </p:txBody>
      </p:sp>
      <p:pic>
        <p:nvPicPr>
          <p:cNvPr id="12" name="Imagen 11"/>
          <p:cNvPicPr>
            <a:picLocks noChangeAspect="1"/>
          </p:cNvPicPr>
          <p:nvPr/>
        </p:nvPicPr>
        <p:blipFill>
          <a:blip r:embed="rId7"/>
          <a:stretch>
            <a:fillRect/>
          </a:stretch>
        </p:blipFill>
        <p:spPr>
          <a:xfrm>
            <a:off x="3915964" y="5148064"/>
            <a:ext cx="2672842" cy="728155"/>
          </a:xfrm>
          <a:prstGeom prst="rect">
            <a:avLst/>
          </a:prstGeom>
        </p:spPr>
      </p:pic>
    </p:spTree>
    <p:extLst>
      <p:ext uri="{BB962C8B-B14F-4D97-AF65-F5344CB8AC3E}">
        <p14:creationId xmlns:p14="http://schemas.microsoft.com/office/powerpoint/2010/main" val="1438833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0" y="-23015"/>
            <a:ext cx="7018120" cy="9036903"/>
          </a:xfrm>
          <a:prstGeom prst="rect">
            <a:avLst/>
          </a:prstGeom>
          <a:noFill/>
          <a:ln>
            <a:noFill/>
          </a:ln>
        </p:spPr>
      </p:pic>
      <p:sp>
        <p:nvSpPr>
          <p:cNvPr id="5" name="4 CuadroTexto"/>
          <p:cNvSpPr txBox="1"/>
          <p:nvPr/>
        </p:nvSpPr>
        <p:spPr>
          <a:xfrm>
            <a:off x="978601" y="410051"/>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FINANCIERA</a:t>
            </a:r>
          </a:p>
        </p:txBody>
      </p:sp>
      <p:sp>
        <p:nvSpPr>
          <p:cNvPr id="6" name="Rectángulo 5">
            <a:extLst>
              <a:ext uri="{FF2B5EF4-FFF2-40B4-BE49-F238E27FC236}">
                <a16:creationId xmlns:a16="http://schemas.microsoft.com/office/drawing/2014/main" id="{2A331E4E-C3E2-4EA6-A4D1-2B786A6329DA}"/>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A17EED1-5314-4AFD-9149-616003C381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58343460-3DEA-452D-9AB0-61B1AA81AA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81715" y="374100"/>
            <a:ext cx="2152149" cy="1263606"/>
          </a:xfrm>
          <a:prstGeom prst="rect">
            <a:avLst/>
          </a:prstGeom>
        </p:spPr>
      </p:pic>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pic>
        <p:nvPicPr>
          <p:cNvPr id="11" name="Imagen 10"/>
          <p:cNvPicPr>
            <a:picLocks noChangeAspect="1"/>
          </p:cNvPicPr>
          <p:nvPr/>
        </p:nvPicPr>
        <p:blipFill>
          <a:blip r:embed="rId7"/>
          <a:stretch>
            <a:fillRect/>
          </a:stretch>
        </p:blipFill>
        <p:spPr>
          <a:xfrm>
            <a:off x="908720" y="1507375"/>
            <a:ext cx="5680085" cy="2776593"/>
          </a:xfrm>
          <a:prstGeom prst="rect">
            <a:avLst/>
          </a:prstGeom>
        </p:spPr>
      </p:pic>
      <p:sp>
        <p:nvSpPr>
          <p:cNvPr id="12" name="Rectángulo 11"/>
          <p:cNvSpPr/>
          <p:nvPr/>
        </p:nvSpPr>
        <p:spPr>
          <a:xfrm>
            <a:off x="2097459" y="1102092"/>
            <a:ext cx="2996405" cy="369332"/>
          </a:xfrm>
          <a:prstGeom prst="rect">
            <a:avLst/>
          </a:prstGeom>
        </p:spPr>
        <p:txBody>
          <a:bodyPr wrap="square">
            <a:spAutoFit/>
          </a:bodyPr>
          <a:lstStyle/>
          <a:p>
            <a:pPr algn="just"/>
            <a:r>
              <a:rPr lang="es-CO" b="1" dirty="0"/>
              <a:t>Impuesto predial de soledad</a:t>
            </a:r>
          </a:p>
        </p:txBody>
      </p:sp>
      <p:sp>
        <p:nvSpPr>
          <p:cNvPr id="13" name="Rectángulo 12"/>
          <p:cNvSpPr/>
          <p:nvPr/>
        </p:nvSpPr>
        <p:spPr>
          <a:xfrm>
            <a:off x="2341009" y="4495437"/>
            <a:ext cx="2175980" cy="369332"/>
          </a:xfrm>
          <a:prstGeom prst="rect">
            <a:avLst/>
          </a:prstGeom>
        </p:spPr>
        <p:txBody>
          <a:bodyPr wrap="none">
            <a:spAutoFit/>
          </a:bodyPr>
          <a:lstStyle/>
          <a:p>
            <a:pPr algn="ctr"/>
            <a:r>
              <a:rPr lang="es-CO" b="1" dirty="0"/>
              <a:t>Desembolso </a:t>
            </a:r>
            <a:r>
              <a:rPr lang="es-CO" b="1" dirty="0" err="1"/>
              <a:t>findeter</a:t>
            </a:r>
            <a:endParaRPr lang="en-US" b="1" dirty="0"/>
          </a:p>
        </p:txBody>
      </p:sp>
      <p:pic>
        <p:nvPicPr>
          <p:cNvPr id="14" name="Imagen 13"/>
          <p:cNvPicPr>
            <a:picLocks noChangeAspect="1"/>
          </p:cNvPicPr>
          <p:nvPr/>
        </p:nvPicPr>
        <p:blipFill>
          <a:blip r:embed="rId8"/>
          <a:stretch>
            <a:fillRect/>
          </a:stretch>
        </p:blipFill>
        <p:spPr>
          <a:xfrm>
            <a:off x="413246" y="4878858"/>
            <a:ext cx="6275861" cy="2590463"/>
          </a:xfrm>
          <a:prstGeom prst="rect">
            <a:avLst/>
          </a:prstGeom>
        </p:spPr>
      </p:pic>
    </p:spTree>
    <p:extLst>
      <p:ext uri="{BB962C8B-B14F-4D97-AF65-F5344CB8AC3E}">
        <p14:creationId xmlns:p14="http://schemas.microsoft.com/office/powerpoint/2010/main" val="766498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16633" y="-324544"/>
            <a:ext cx="6901488" cy="9036903"/>
          </a:xfrm>
          <a:prstGeom prst="rect">
            <a:avLst/>
          </a:prstGeom>
          <a:noFill/>
          <a:ln>
            <a:noFill/>
          </a:ln>
        </p:spPr>
      </p:pic>
      <p:sp>
        <p:nvSpPr>
          <p:cNvPr id="5" name="4 CuadroTexto"/>
          <p:cNvSpPr txBox="1"/>
          <p:nvPr/>
        </p:nvSpPr>
        <p:spPr>
          <a:xfrm>
            <a:off x="964914" y="290972"/>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FINANCIERA</a:t>
            </a:r>
          </a:p>
        </p:txBody>
      </p:sp>
      <p:sp>
        <p:nvSpPr>
          <p:cNvPr id="6" name="Rectángulo 5">
            <a:extLst>
              <a:ext uri="{FF2B5EF4-FFF2-40B4-BE49-F238E27FC236}">
                <a16:creationId xmlns:a16="http://schemas.microsoft.com/office/drawing/2014/main" id="{2A331E4E-C3E2-4EA6-A4D1-2B786A6329DA}"/>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A17EED1-5314-4AFD-9149-616003C381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58343460-3DEA-452D-9AB0-61B1AA81AA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66773" y="217585"/>
            <a:ext cx="2152149" cy="1263606"/>
          </a:xfrm>
          <a:prstGeom prst="rect">
            <a:avLst/>
          </a:prstGeom>
        </p:spPr>
      </p:pic>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4" name="Rectángulo 3"/>
          <p:cNvSpPr/>
          <p:nvPr/>
        </p:nvSpPr>
        <p:spPr>
          <a:xfrm>
            <a:off x="730274" y="1111734"/>
            <a:ext cx="2880320" cy="1923604"/>
          </a:xfrm>
          <a:prstGeom prst="rect">
            <a:avLst/>
          </a:prstGeom>
        </p:spPr>
        <p:txBody>
          <a:bodyPr wrap="square">
            <a:spAutoFit/>
          </a:bodyPr>
          <a:lstStyle/>
          <a:p>
            <a:pPr algn="just">
              <a:spcAft>
                <a:spcPts val="0"/>
              </a:spcAft>
              <a:tabLst>
                <a:tab pos="2209800" algn="l"/>
              </a:tabLst>
            </a:pPr>
            <a:r>
              <a:rPr lang="es-ES" sz="900" b="1" dirty="0">
                <a:ea typeface="Carlito"/>
                <a:cs typeface="Tahoma" panose="020B0604030504040204" pitchFamily="34" charset="0"/>
              </a:rPr>
              <a:t> </a:t>
            </a:r>
            <a:endParaRPr lang="es-CO" sz="900" b="1" dirty="0"/>
          </a:p>
          <a:p>
            <a:r>
              <a:rPr lang="es-CO" sz="1000" b="1" dirty="0"/>
              <a:t>Obligatoriedad de Aceptación del Endoso de Facturas</a:t>
            </a:r>
          </a:p>
          <a:p>
            <a:r>
              <a:rPr lang="es-CO" sz="1000" b="1" dirty="0"/>
              <a:t> </a:t>
            </a:r>
          </a:p>
          <a:p>
            <a:pPr algn="just"/>
            <a:r>
              <a:rPr lang="es-CO" sz="1000" dirty="0"/>
              <a:t>Transmetro S.A.S., certifica que la compañía no entorpece la libre circulación  de la factura emitida por los vendedores o proveedores, así dando cumplimiento a lo dispuesto en el artículo 778 de Código de Comercio, mediante el cual se establece la obligatoriedad de la aceptación del endoso de las facturas para realizar el pago al tenedor legitimo al momento de su presentación</a:t>
            </a:r>
            <a:r>
              <a:rPr lang="es-CO" sz="900" dirty="0"/>
              <a:t>.</a:t>
            </a:r>
          </a:p>
        </p:txBody>
      </p:sp>
      <p:sp>
        <p:nvSpPr>
          <p:cNvPr id="3" name="Rectángulo 2"/>
          <p:cNvSpPr/>
          <p:nvPr/>
        </p:nvSpPr>
        <p:spPr>
          <a:xfrm>
            <a:off x="3820593" y="1019094"/>
            <a:ext cx="2713682" cy="2831544"/>
          </a:xfrm>
          <a:prstGeom prst="rect">
            <a:avLst/>
          </a:prstGeom>
        </p:spPr>
        <p:txBody>
          <a:bodyPr wrap="square">
            <a:spAutoFit/>
          </a:bodyPr>
          <a:lstStyle/>
          <a:p>
            <a:r>
              <a:rPr lang="es-CO" sz="1000" b="1" dirty="0"/>
              <a:t>Otras Obligatoriedades</a:t>
            </a:r>
          </a:p>
          <a:p>
            <a:endParaRPr lang="es-CO" sz="1000" b="1" dirty="0"/>
          </a:p>
          <a:p>
            <a:pPr algn="just"/>
            <a:r>
              <a:rPr lang="es-CO" sz="1000" dirty="0"/>
              <a:t>Dando cumplimiento a lo establecido en la Ley 603 de 2000,  La  empresa TRANSMETRO S.A.S , expresa que se ha dado estricto cumplimiento a las normas sobre propiedad intelectual y derechos de autor</a:t>
            </a:r>
          </a:p>
          <a:p>
            <a:pPr algn="just"/>
            <a:endParaRPr lang="es-CO" sz="1000" dirty="0"/>
          </a:p>
          <a:p>
            <a:pPr algn="just"/>
            <a:r>
              <a:rPr lang="es-CO" sz="1000" dirty="0"/>
              <a:t>TRANSMETRO S.A.S ha dado cumplimiento a lo ordenado por el Articulo 50 de la ley 789 de 2002 y lo señalado en el Artículo 23 de la Ley 1150 de 2007, en lo relativo a las obligaciones con los SISTEMAS DE SALUD, PENSIÓN, ARL, PARAFISCALES y CONTRATO DE APRENDIZAJE y se encuentra al día y a paz y salvo por todos conceptos salariales.</a:t>
            </a:r>
          </a:p>
          <a:p>
            <a:pPr algn="just"/>
            <a:endParaRPr lang="es-CO" sz="900" dirty="0"/>
          </a:p>
          <a:p>
            <a:pPr algn="just"/>
            <a:endParaRPr lang="es-CO" sz="900" dirty="0"/>
          </a:p>
        </p:txBody>
      </p:sp>
    </p:spTree>
    <p:extLst>
      <p:ext uri="{BB962C8B-B14F-4D97-AF65-F5344CB8AC3E}">
        <p14:creationId xmlns:p14="http://schemas.microsoft.com/office/powerpoint/2010/main" val="519625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p:nvPr/>
        </p:nvPicPr>
        <p:blipFill>
          <a:blip r:embed="rId2">
            <a:extLst>
              <a:ext uri="{28A0092B-C50C-407E-A947-70E740481C1C}">
                <a14:useLocalDpi xmlns:a14="http://schemas.microsoft.com/office/drawing/2010/main" val="0"/>
              </a:ext>
            </a:extLst>
          </a:blip>
          <a:srcRect/>
          <a:stretch>
            <a:fillRect/>
          </a:stretch>
        </p:blipFill>
        <p:spPr bwMode="auto">
          <a:xfrm>
            <a:off x="0" y="-180528"/>
            <a:ext cx="6901488" cy="9036903"/>
          </a:xfrm>
          <a:prstGeom prst="rect">
            <a:avLst/>
          </a:prstGeom>
          <a:noFill/>
          <a:ln>
            <a:noFill/>
          </a:ln>
        </p:spPr>
      </p:pic>
      <p:sp>
        <p:nvSpPr>
          <p:cNvPr id="5" name="4 CuadroTexto"/>
          <p:cNvSpPr txBox="1"/>
          <p:nvPr/>
        </p:nvSpPr>
        <p:spPr>
          <a:xfrm>
            <a:off x="964914" y="290972"/>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FINANCIERA</a:t>
            </a:r>
          </a:p>
        </p:txBody>
      </p:sp>
      <p:sp>
        <p:nvSpPr>
          <p:cNvPr id="6" name="Rectángulo 5">
            <a:extLst>
              <a:ext uri="{FF2B5EF4-FFF2-40B4-BE49-F238E27FC236}">
                <a16:creationId xmlns:a16="http://schemas.microsoft.com/office/drawing/2014/main" id="{2A331E4E-C3E2-4EA6-A4D1-2B786A6329DA}"/>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A17EED1-5314-4AFD-9149-616003C381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58343460-3DEA-452D-9AB0-61B1AA81AA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22775" y="203830"/>
            <a:ext cx="2152149" cy="1263606"/>
          </a:xfrm>
          <a:prstGeom prst="rect">
            <a:avLst/>
          </a:prstGeom>
        </p:spPr>
      </p:pic>
      <p:sp>
        <p:nvSpPr>
          <p:cNvPr id="2" name="Rectangle 2"/>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pic>
        <p:nvPicPr>
          <p:cNvPr id="11" name="Imagen 10"/>
          <p:cNvPicPr/>
          <p:nvPr/>
        </p:nvPicPr>
        <p:blipFill>
          <a:blip r:embed="rId7">
            <a:extLst>
              <a:ext uri="{28A0092B-C50C-407E-A947-70E740481C1C}">
                <a14:useLocalDpi xmlns:a14="http://schemas.microsoft.com/office/drawing/2010/main" val="0"/>
              </a:ext>
            </a:extLst>
          </a:blip>
          <a:srcRect/>
          <a:stretch>
            <a:fillRect/>
          </a:stretch>
        </p:blipFill>
        <p:spPr bwMode="auto">
          <a:xfrm>
            <a:off x="674455" y="3607427"/>
            <a:ext cx="5216564" cy="2764773"/>
          </a:xfrm>
          <a:prstGeom prst="rect">
            <a:avLst/>
          </a:prstGeom>
          <a:noFill/>
          <a:ln>
            <a:noFill/>
          </a:ln>
        </p:spPr>
      </p:pic>
      <p:sp>
        <p:nvSpPr>
          <p:cNvPr id="13" name="Rectángulo 12"/>
          <p:cNvSpPr/>
          <p:nvPr/>
        </p:nvSpPr>
        <p:spPr>
          <a:xfrm>
            <a:off x="476672" y="6372200"/>
            <a:ext cx="5612130" cy="369332"/>
          </a:xfrm>
          <a:prstGeom prst="rect">
            <a:avLst/>
          </a:prstGeom>
        </p:spPr>
        <p:txBody>
          <a:bodyPr wrap="square">
            <a:spAutoFit/>
          </a:bodyPr>
          <a:lstStyle/>
          <a:p>
            <a:pPr algn="just">
              <a:spcAft>
                <a:spcPts val="0"/>
              </a:spcAft>
              <a:tabLst>
                <a:tab pos="2209800" algn="l"/>
              </a:tabLst>
            </a:pPr>
            <a:r>
              <a:rPr lang="es-ES" sz="900" b="1" dirty="0">
                <a:ea typeface="Carlito"/>
                <a:cs typeface="Tahoma" panose="020B0604030504040204" pitchFamily="34" charset="0"/>
              </a:rPr>
              <a:t> </a:t>
            </a:r>
            <a:r>
              <a:rPr lang="es-CO" sz="900" dirty="0"/>
              <a:t>El juego completo de estados financieros comparativos de la vigencia 2020 – 2019 y sus correspondientes notas explicativas están siendo anexada como anexo a este informe.</a:t>
            </a:r>
          </a:p>
        </p:txBody>
      </p:sp>
      <p:pic>
        <p:nvPicPr>
          <p:cNvPr id="14" name="Imagen 13"/>
          <p:cNvPicPr/>
          <p:nvPr/>
        </p:nvPicPr>
        <p:blipFill>
          <a:blip r:embed="rId8">
            <a:extLst>
              <a:ext uri="{28A0092B-C50C-407E-A947-70E740481C1C}">
                <a14:useLocalDpi xmlns:a14="http://schemas.microsoft.com/office/drawing/2010/main" val="0"/>
              </a:ext>
            </a:extLst>
          </a:blip>
          <a:srcRect/>
          <a:stretch>
            <a:fillRect/>
          </a:stretch>
        </p:blipFill>
        <p:spPr bwMode="auto">
          <a:xfrm>
            <a:off x="684294" y="956466"/>
            <a:ext cx="5206725" cy="2623405"/>
          </a:xfrm>
          <a:prstGeom prst="rect">
            <a:avLst/>
          </a:prstGeom>
          <a:noFill/>
          <a:ln>
            <a:noFill/>
          </a:ln>
        </p:spPr>
      </p:pic>
    </p:spTree>
    <p:extLst>
      <p:ext uri="{BB962C8B-B14F-4D97-AF65-F5344CB8AC3E}">
        <p14:creationId xmlns:p14="http://schemas.microsoft.com/office/powerpoint/2010/main" val="3863283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512"/>
            <a:ext cx="6858000" cy="9299729"/>
          </a:xfrm>
          <a:prstGeom prst="rect">
            <a:avLst/>
          </a:prstGeom>
        </p:spPr>
      </p:pic>
      <p:sp>
        <p:nvSpPr>
          <p:cNvPr id="5" name="4 CuadroTexto"/>
          <p:cNvSpPr txBox="1"/>
          <p:nvPr/>
        </p:nvSpPr>
        <p:spPr>
          <a:xfrm>
            <a:off x="1173528" y="444005"/>
            <a:ext cx="2852026" cy="646331"/>
          </a:xfrm>
          <a:prstGeom prst="rect">
            <a:avLst/>
          </a:prstGeom>
          <a:noFill/>
        </p:spPr>
        <p:txBody>
          <a:bodyPr wrap="square" rtlCol="0">
            <a:spAutoFit/>
          </a:bodyPr>
          <a:lstStyle/>
          <a:p>
            <a:r>
              <a:rPr lang="es-ES" b="1" dirty="0">
                <a:solidFill>
                  <a:srgbClr val="00B050"/>
                </a:solidFill>
                <a:latin typeface="Volkswagen Serial" pitchFamily="50" charset="0"/>
              </a:rPr>
              <a:t>COMUNICACIONES Y ATENCIÓN AL CLIENTE</a:t>
            </a:r>
          </a:p>
        </p:txBody>
      </p:sp>
      <p:sp>
        <p:nvSpPr>
          <p:cNvPr id="6" name="Rectángulo 5">
            <a:extLst>
              <a:ext uri="{FF2B5EF4-FFF2-40B4-BE49-F238E27FC236}">
                <a16:creationId xmlns:a16="http://schemas.microsoft.com/office/drawing/2014/main" id="{0BA146C7-C9F1-4E75-AC4A-FA104B2B3509}"/>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EF9097FD-2131-46B1-A1E1-7005600C11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2CEB984D-9C99-4FC4-886F-4FFC6784F4E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9" name="CuadroTexto 8"/>
          <p:cNvSpPr txBox="1"/>
          <p:nvPr/>
        </p:nvSpPr>
        <p:spPr>
          <a:xfrm>
            <a:off x="492649" y="1200972"/>
            <a:ext cx="6192688" cy="4670510"/>
          </a:xfrm>
          <a:prstGeom prst="rect">
            <a:avLst/>
          </a:prstGeom>
          <a:noFill/>
        </p:spPr>
        <p:txBody>
          <a:bodyPr wrap="square" rtlCol="0">
            <a:spAutoFit/>
          </a:bodyPr>
          <a:lstStyle/>
          <a:p>
            <a:pPr algn="just"/>
            <a:r>
              <a:rPr lang="es-CO" sz="1050" b="1" dirty="0"/>
              <a:t>E</a:t>
            </a:r>
            <a:r>
              <a:rPr lang="es-CO" sz="1050" dirty="0"/>
              <a:t>l año 2020 representó un gran reto para toda la organización, y esta Subgerencia tuvo la tarea de tender puentes entre el Sistema de Transporte Masivo Transmetro y sus usuarios. Su gestión en comunicar, interna y externamente, todo lo relacionado con: </a:t>
            </a:r>
          </a:p>
          <a:p>
            <a:pPr algn="just"/>
            <a:endParaRPr lang="es-CO" sz="1050" dirty="0"/>
          </a:p>
          <a:p>
            <a:pPr marL="285750" indent="-285750" algn="just">
              <a:buFont typeface="Courier New"/>
              <a:buChar char="o"/>
            </a:pPr>
            <a:r>
              <a:rPr lang="es-CO" sz="1050" dirty="0"/>
              <a:t>Protocolos de bioseguridad</a:t>
            </a:r>
          </a:p>
          <a:p>
            <a:pPr marL="285750" indent="-285750" algn="just">
              <a:buFont typeface="Courier New"/>
              <a:buChar char="o"/>
            </a:pPr>
            <a:r>
              <a:rPr lang="es-CO" sz="1050" dirty="0"/>
              <a:t>Cambios y/o ajustes en la operación</a:t>
            </a:r>
          </a:p>
          <a:p>
            <a:pPr marL="285750" indent="-285750" algn="just">
              <a:buFont typeface="Courier New"/>
              <a:buChar char="o"/>
            </a:pPr>
            <a:r>
              <a:rPr lang="es-CO" sz="1050" dirty="0"/>
              <a:t>Disposiciones de  las autoridades</a:t>
            </a:r>
          </a:p>
          <a:p>
            <a:pPr marL="285750" indent="-285750" algn="just">
              <a:buFont typeface="Courier New"/>
              <a:buChar char="o"/>
            </a:pPr>
            <a:r>
              <a:rPr lang="es-CO" sz="1050" dirty="0"/>
              <a:t>Mensajes de Cultura Transmetro</a:t>
            </a:r>
          </a:p>
          <a:p>
            <a:pPr marL="285750" indent="-285750" algn="just">
              <a:buFont typeface="Courier New"/>
              <a:buChar char="o"/>
            </a:pPr>
            <a:r>
              <a:rPr lang="es-CO" sz="1050" dirty="0"/>
              <a:t>Servicicios para los usuarios</a:t>
            </a:r>
          </a:p>
          <a:p>
            <a:pPr algn="just"/>
            <a:endParaRPr lang="es-CO" sz="1400" dirty="0">
              <a:solidFill>
                <a:srgbClr val="379B2D"/>
              </a:solidFill>
            </a:endParaRPr>
          </a:p>
          <a:p>
            <a:pPr algn="just"/>
            <a:r>
              <a:rPr lang="es-CO" sz="1400" b="1" dirty="0">
                <a:solidFill>
                  <a:srgbClr val="379B2D"/>
                </a:solidFill>
              </a:rPr>
              <a:t>Comunicación Externa </a:t>
            </a:r>
          </a:p>
          <a:p>
            <a:pPr marL="285750" indent="-285750" algn="just">
              <a:buFont typeface="Courier New"/>
              <a:buChar char="o"/>
            </a:pPr>
            <a:endParaRPr lang="es-CO" sz="1400" dirty="0"/>
          </a:p>
          <a:p>
            <a:pPr algn="just"/>
            <a:r>
              <a:rPr lang="es-CO" sz="1400" b="1" dirty="0"/>
              <a:t>Hechos que marcaron la agenda mediática</a:t>
            </a:r>
          </a:p>
          <a:p>
            <a:pPr marL="285750" indent="-285750" algn="just">
              <a:buFont typeface="Courier New"/>
              <a:buChar char="o"/>
            </a:pPr>
            <a:r>
              <a:rPr lang="es-CO" sz="1050" b="1" dirty="0"/>
              <a:t>25 de marzo</a:t>
            </a:r>
            <a:r>
              <a:rPr lang="es-CO" sz="1050" dirty="0"/>
              <a:t>: Inicio de la cuarentena, que obligó al reajuste total de la operación.</a:t>
            </a:r>
          </a:p>
          <a:p>
            <a:pPr marL="285750" indent="-285750" algn="just">
              <a:buFont typeface="Courier New"/>
              <a:buChar char="o"/>
            </a:pPr>
            <a:r>
              <a:rPr lang="es-CO" sz="1050" b="1" dirty="0"/>
              <a:t>2 de mayo: </a:t>
            </a:r>
            <a:r>
              <a:rPr lang="es-CO" sz="1050" dirty="0"/>
              <a:t>Suspensión de la operación por incumplimiento, por parte de usuarios, de aforo del 35% en buses. </a:t>
            </a:r>
          </a:p>
          <a:p>
            <a:pPr marL="285750" indent="-285750" algn="just">
              <a:buFont typeface="Courier New"/>
              <a:buChar char="o"/>
            </a:pPr>
            <a:r>
              <a:rPr lang="es-CO" sz="1050" b="1" dirty="0"/>
              <a:t>5 mayo: </a:t>
            </a:r>
            <a:r>
              <a:rPr lang="es-CO" sz="1050" dirty="0"/>
              <a:t>Reinicio de la operación.</a:t>
            </a:r>
            <a:endParaRPr lang="es-CO" sz="1050" b="1" dirty="0"/>
          </a:p>
          <a:p>
            <a:pPr marL="285750" indent="-285750" algn="just">
              <a:buFont typeface="Courier New"/>
              <a:buChar char="o"/>
            </a:pPr>
            <a:r>
              <a:rPr lang="es-CO" sz="1050" b="1" dirty="0"/>
              <a:t>27 de mayo: </a:t>
            </a:r>
            <a:r>
              <a:rPr lang="es-CO" sz="1050" dirty="0"/>
              <a:t>Alcalde autoriza giro de $2,000 millones para solventar necesidades inmediatas.</a:t>
            </a:r>
            <a:endParaRPr lang="es-CO" sz="1050" b="1" dirty="0"/>
          </a:p>
          <a:p>
            <a:pPr marL="285750" indent="-285750" algn="just">
              <a:buFont typeface="Courier New"/>
              <a:buChar char="o"/>
            </a:pPr>
            <a:r>
              <a:rPr lang="es-CO" sz="1050" b="1" dirty="0"/>
              <a:t>15 de julio: </a:t>
            </a:r>
            <a:r>
              <a:rPr lang="es-CO" sz="1050" dirty="0"/>
              <a:t>El Gobierno Nacional anunció la creación de una línea de crédito para que los entes territoriales puedan cofinanciar los sistemas de transporte masivo.</a:t>
            </a:r>
          </a:p>
          <a:p>
            <a:pPr marL="285750" indent="-285750" algn="just">
              <a:buFont typeface="Courier New"/>
              <a:buChar char="o"/>
            </a:pPr>
            <a:r>
              <a:rPr lang="es-ES" sz="1050" b="1" dirty="0"/>
              <a:t>7 de septiembre: </a:t>
            </a:r>
            <a:r>
              <a:rPr lang="es-ES" sz="1050" dirty="0"/>
              <a:t>Ampliación al 50% la ocupación máxima en los buses del Sistema.</a:t>
            </a:r>
          </a:p>
          <a:p>
            <a:pPr marL="285750" indent="-285750" algn="just">
              <a:buFont typeface="Courier New"/>
              <a:buChar char="o"/>
            </a:pPr>
            <a:r>
              <a:rPr lang="es-MX" sz="1050" b="1" dirty="0"/>
              <a:t>4</a:t>
            </a:r>
            <a:r>
              <a:rPr lang="es-CO" sz="1050" b="1" dirty="0"/>
              <a:t> de diciembre: </a:t>
            </a:r>
            <a:r>
              <a:rPr lang="es-CO" sz="1050" dirty="0"/>
              <a:t>Se reactiva la Ruta Navideña, (Gran Malecón y Ventana al Mundo). Además se amplia el horario en días hábiles hasta las 9pm y sábados hasta las 8pm.</a:t>
            </a:r>
          </a:p>
          <a:p>
            <a:pPr algn="just"/>
            <a:endParaRPr lang="es-CO" sz="1400" dirty="0"/>
          </a:p>
          <a:p>
            <a:pPr algn="just"/>
            <a:r>
              <a:rPr lang="es-CO" sz="1400" b="1" dirty="0"/>
              <a:t>Resultados de la Gestión</a:t>
            </a:r>
          </a:p>
          <a:p>
            <a:pPr algn="just"/>
            <a:endParaRPr lang="es-CO" sz="1400" b="1" dirty="0"/>
          </a:p>
        </p:txBody>
      </p:sp>
      <p:pic>
        <p:nvPicPr>
          <p:cNvPr id="2" name="Imagen 1"/>
          <p:cNvPicPr>
            <a:picLocks noChangeAspect="1"/>
          </p:cNvPicPr>
          <p:nvPr/>
        </p:nvPicPr>
        <p:blipFill>
          <a:blip r:embed="rId7"/>
          <a:stretch>
            <a:fillRect/>
          </a:stretch>
        </p:blipFill>
        <p:spPr>
          <a:xfrm>
            <a:off x="548680" y="5695675"/>
            <a:ext cx="5682235" cy="1036565"/>
          </a:xfrm>
          <a:prstGeom prst="rect">
            <a:avLst/>
          </a:prstGeom>
        </p:spPr>
      </p:pic>
    </p:spTree>
    <p:extLst>
      <p:ext uri="{BB962C8B-B14F-4D97-AF65-F5344CB8AC3E}">
        <p14:creationId xmlns:p14="http://schemas.microsoft.com/office/powerpoint/2010/main" val="3141763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954356" cy="8964488"/>
          </a:xfrm>
          <a:prstGeom prst="rect">
            <a:avLst/>
          </a:prstGeom>
        </p:spPr>
      </p:pic>
      <p:sp>
        <p:nvSpPr>
          <p:cNvPr id="8" name="Rectángulo 7">
            <a:extLst>
              <a:ext uri="{FF2B5EF4-FFF2-40B4-BE49-F238E27FC236}">
                <a16:creationId xmlns:a16="http://schemas.microsoft.com/office/drawing/2014/main" id="{16A59E39-2971-4F91-AECB-8AA4719DAE3C}"/>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9" name="Gráfico 8">
            <a:extLst>
              <a:ext uri="{FF2B5EF4-FFF2-40B4-BE49-F238E27FC236}">
                <a16:creationId xmlns:a16="http://schemas.microsoft.com/office/drawing/2014/main" id="{835E858D-2E99-40C3-809C-6C191B83C6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56740" y="215566"/>
            <a:ext cx="1712496" cy="831891"/>
          </a:xfrm>
          <a:prstGeom prst="rect">
            <a:avLst/>
          </a:prstGeom>
        </p:spPr>
      </p:pic>
      <p:pic>
        <p:nvPicPr>
          <p:cNvPr id="10" name="Gráfico 9">
            <a:extLst>
              <a:ext uri="{FF2B5EF4-FFF2-40B4-BE49-F238E27FC236}">
                <a16:creationId xmlns:a16="http://schemas.microsoft.com/office/drawing/2014/main" id="{614B146B-1EC0-409E-A66E-06DE0DA969C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234867" y="269656"/>
            <a:ext cx="2152149" cy="1263606"/>
          </a:xfrm>
          <a:prstGeom prst="rect">
            <a:avLst/>
          </a:prstGeom>
        </p:spPr>
      </p:pic>
      <p:sp>
        <p:nvSpPr>
          <p:cNvPr id="2" name="Rectángulo 1"/>
          <p:cNvSpPr/>
          <p:nvPr/>
        </p:nvSpPr>
        <p:spPr>
          <a:xfrm>
            <a:off x="1159753" y="559561"/>
            <a:ext cx="2150397" cy="369332"/>
          </a:xfrm>
          <a:prstGeom prst="rect">
            <a:avLst/>
          </a:prstGeom>
        </p:spPr>
        <p:txBody>
          <a:bodyPr wrap="none">
            <a:spAutoFit/>
          </a:bodyPr>
          <a:lstStyle/>
          <a:p>
            <a:r>
              <a:rPr lang="es-ES" b="1" dirty="0">
                <a:solidFill>
                  <a:srgbClr val="00B050"/>
                </a:solidFill>
              </a:rPr>
              <a:t>CARTA DEL GERENTE</a:t>
            </a:r>
          </a:p>
        </p:txBody>
      </p:sp>
      <p:pic>
        <p:nvPicPr>
          <p:cNvPr id="11" name="Imagen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5535" y="1043607"/>
            <a:ext cx="2569124" cy="1512169"/>
          </a:xfrm>
          <a:prstGeom prst="rect">
            <a:avLst/>
          </a:prstGeom>
        </p:spPr>
      </p:pic>
      <p:sp>
        <p:nvSpPr>
          <p:cNvPr id="12" name="Rectángulo 11"/>
          <p:cNvSpPr/>
          <p:nvPr/>
        </p:nvSpPr>
        <p:spPr>
          <a:xfrm>
            <a:off x="511942" y="2615209"/>
            <a:ext cx="2808312" cy="4893647"/>
          </a:xfrm>
          <a:prstGeom prst="rect">
            <a:avLst/>
          </a:prstGeom>
        </p:spPr>
        <p:txBody>
          <a:bodyPr wrap="square">
            <a:spAutoFit/>
          </a:bodyPr>
          <a:lstStyle/>
          <a:p>
            <a:pPr algn="just"/>
            <a:r>
              <a:rPr lang="es-ES" sz="1200" dirty="0">
                <a:latin typeface="Calibri"/>
                <a:cs typeface="Calibri"/>
              </a:rPr>
              <a:t>El 2020 presenta unos resultados negativos para el Sistema Integrado de Transporte Masivo de la ciudad de Barranquilla, </a:t>
            </a:r>
            <a:r>
              <a:rPr lang="es-ES_tradnl" sz="1200" dirty="0">
                <a:latin typeface="Calibri"/>
                <a:cs typeface="Calibri"/>
              </a:rPr>
              <a:t>como consecuencia de la emergencia sanitaria declarada con ocasión de la pandemia del Coronavirus COVID-19 (entre las que resaltan: el aislamiento preventivo obligatorio de los habitantes de la República de Colombia, las medidas dispuestas en los Decretos 482, 569 y 575 de 2020 y la Resolución 677 de 2020 expedida por el Ministerio de Salud y Protección Social), lo cual generó una pérdida de la demanda por parte de los usuarios habituales, conllevando a un importante déficit financiero </a:t>
            </a:r>
            <a:r>
              <a:rPr lang="es-ES" sz="1200" dirty="0">
                <a:latin typeface="Calibri"/>
                <a:cs typeface="Calibri"/>
              </a:rPr>
              <a:t>a los actores del sistema (Concesionarios y Transmetro).</a:t>
            </a:r>
          </a:p>
          <a:p>
            <a:pPr algn="just"/>
            <a:endParaRPr lang="es-ES" sz="1200" dirty="0">
              <a:latin typeface="Calibri"/>
              <a:cs typeface="Calibri"/>
            </a:endParaRPr>
          </a:p>
          <a:p>
            <a:pPr algn="just"/>
            <a:r>
              <a:rPr lang="es-ES" sz="1200" dirty="0">
                <a:latin typeface="Calibri"/>
                <a:cs typeface="Calibri"/>
              </a:rPr>
              <a:t>Pese a lo anterior, se evidencia un buen servicio prestado a lo largo de ese año, gracias al apoyo financiero del ente territorial y su Alcalde Jaime Pumarejo, que contribuyó de forma generosa a la sostenibilidad financiera y a evitar la parálisis del sistema.</a:t>
            </a:r>
          </a:p>
        </p:txBody>
      </p:sp>
      <p:sp>
        <p:nvSpPr>
          <p:cNvPr id="13" name="Rectángulo 12"/>
          <p:cNvSpPr/>
          <p:nvPr/>
        </p:nvSpPr>
        <p:spPr>
          <a:xfrm>
            <a:off x="3501008" y="1187624"/>
            <a:ext cx="2853085" cy="6294031"/>
          </a:xfrm>
          <a:prstGeom prst="rect">
            <a:avLst/>
          </a:prstGeom>
        </p:spPr>
        <p:txBody>
          <a:bodyPr wrap="square">
            <a:spAutoFit/>
          </a:bodyPr>
          <a:lstStyle/>
          <a:p>
            <a:pPr algn="just"/>
            <a:r>
              <a:rPr lang="es-ES_tradnl" sz="1200" dirty="0">
                <a:latin typeface="Calibri"/>
                <a:cs typeface="Calibri"/>
              </a:rPr>
              <a:t>Cabe resaltar la negociación y suscripción de los otrosíes con los concesionarios de Operación y Recaudo, mediante los cuales se permitió incorporar y utilizar recursos alternos para mitigar el déficit operacional del sistema por el evento catastrófico generado por la pandemia del Covid 19. La fuente principal de recursos proviene de la afectación del convenio de Cofinanciación y la inyección del crédito de Findeter adquirido por el Distrito, utilizados para la sostenibilidad del sistema anotada anteriormente.</a:t>
            </a:r>
          </a:p>
          <a:p>
            <a:pPr algn="just"/>
            <a:endParaRPr lang="es-ES" sz="1200" dirty="0">
              <a:latin typeface="Calibri"/>
              <a:cs typeface="Calibri"/>
            </a:endParaRPr>
          </a:p>
          <a:p>
            <a:pPr algn="just"/>
            <a:r>
              <a:rPr lang="es-ES" sz="1200" dirty="0">
                <a:latin typeface="Calibri"/>
                <a:cs typeface="Calibri"/>
              </a:rPr>
              <a:t>Por otra parte, se tomaron e implementaron decisiones importantes con respecto al fortalecimiento y modernización de la planta del ente gestor, y con ello asumir en el 2021 la materialización de los proyectos que están en curso. </a:t>
            </a:r>
          </a:p>
          <a:p>
            <a:pPr algn="just"/>
            <a:endParaRPr lang="es-ES" sz="1200" dirty="0">
              <a:latin typeface="Calibri"/>
              <a:cs typeface="Calibri"/>
            </a:endParaRPr>
          </a:p>
          <a:p>
            <a:pPr algn="just"/>
            <a:r>
              <a:rPr lang="es-ES" sz="1200" dirty="0">
                <a:latin typeface="Calibri"/>
                <a:cs typeface="Calibri"/>
              </a:rPr>
              <a:t>Para el 2021 continuaremos trabajando para lograr la sostenibilidad y las decisiones encaminadas a la consolidación y fortalecimiento del Sistema Masivo, en beneficios de los miles de usuarios que nos prefieren como medio de transporte.</a:t>
            </a:r>
          </a:p>
          <a:p>
            <a:pPr algn="just"/>
            <a:endParaRPr lang="es-ES" sz="1100" dirty="0">
              <a:latin typeface="Calibri"/>
              <a:cs typeface="Calibri"/>
            </a:endParaRPr>
          </a:p>
          <a:p>
            <a:pPr algn="just"/>
            <a:endParaRPr lang="es-ES" sz="1100" dirty="0">
              <a:latin typeface="Calibri"/>
              <a:cs typeface="Calibri"/>
            </a:endParaRPr>
          </a:p>
          <a:p>
            <a:pPr algn="just"/>
            <a:endParaRPr lang="es-ES" sz="1100" dirty="0">
              <a:latin typeface="Calibri"/>
              <a:cs typeface="Calibri"/>
            </a:endParaRPr>
          </a:p>
          <a:p>
            <a:pPr algn="just"/>
            <a:r>
              <a:rPr lang="es-ES" sz="1100" b="1" dirty="0">
                <a:latin typeface="Calibri"/>
                <a:cs typeface="Calibri"/>
              </a:rPr>
              <a:t>FERNANDO ISAZA GUTIERREZ DE PIÑERES</a:t>
            </a:r>
          </a:p>
          <a:p>
            <a:pPr algn="just"/>
            <a:r>
              <a:rPr lang="es-ES" sz="1100" dirty="0">
                <a:latin typeface="Calibri"/>
                <a:cs typeface="Calibri"/>
              </a:rPr>
              <a:t>Gerente</a:t>
            </a:r>
          </a:p>
        </p:txBody>
      </p:sp>
      <p:pic>
        <p:nvPicPr>
          <p:cNvPr id="3" name="Imagen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05064" y="6372200"/>
            <a:ext cx="1584176" cy="402208"/>
          </a:xfrm>
          <a:prstGeom prst="rect">
            <a:avLst/>
          </a:prstGeom>
        </p:spPr>
      </p:pic>
    </p:spTree>
    <p:extLst>
      <p:ext uri="{BB962C8B-B14F-4D97-AF65-F5344CB8AC3E}">
        <p14:creationId xmlns:p14="http://schemas.microsoft.com/office/powerpoint/2010/main" val="2455501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11" y="-108520"/>
            <a:ext cx="6885384" cy="8938320"/>
          </a:xfrm>
          <a:prstGeom prst="rect">
            <a:avLst/>
          </a:prstGeom>
        </p:spPr>
      </p:pic>
      <p:sp>
        <p:nvSpPr>
          <p:cNvPr id="27" name="CuadroTexto 26"/>
          <p:cNvSpPr txBox="1"/>
          <p:nvPr/>
        </p:nvSpPr>
        <p:spPr>
          <a:xfrm>
            <a:off x="10125744" y="4716016"/>
            <a:ext cx="184666" cy="369332"/>
          </a:xfrm>
          <a:prstGeom prst="rect">
            <a:avLst/>
          </a:prstGeom>
          <a:noFill/>
        </p:spPr>
        <p:txBody>
          <a:bodyPr wrap="none" rtlCol="0">
            <a:spAutoFit/>
          </a:bodyPr>
          <a:lstStyle/>
          <a:p>
            <a:endParaRPr lang="es-ES" dirty="0"/>
          </a:p>
        </p:txBody>
      </p:sp>
      <p:grpSp>
        <p:nvGrpSpPr>
          <p:cNvPr id="36" name="Agrupar 35"/>
          <p:cNvGrpSpPr/>
          <p:nvPr/>
        </p:nvGrpSpPr>
        <p:grpSpPr>
          <a:xfrm>
            <a:off x="159167" y="107504"/>
            <a:ext cx="6664206" cy="6634539"/>
            <a:chOff x="264978" y="107504"/>
            <a:chExt cx="6590915" cy="6634539"/>
          </a:xfrm>
        </p:grpSpPr>
        <p:grpSp>
          <p:nvGrpSpPr>
            <p:cNvPr id="25" name="Agrupar 24"/>
            <p:cNvGrpSpPr/>
            <p:nvPr/>
          </p:nvGrpSpPr>
          <p:grpSpPr>
            <a:xfrm>
              <a:off x="264978" y="107504"/>
              <a:ext cx="6590915" cy="6634539"/>
              <a:chOff x="356645" y="251520"/>
              <a:chExt cx="6384723" cy="6596518"/>
            </a:xfrm>
          </p:grpSpPr>
          <p:sp>
            <p:nvSpPr>
              <p:cNvPr id="6" name="CuadroTexto 5"/>
              <p:cNvSpPr txBox="1"/>
              <p:nvPr/>
            </p:nvSpPr>
            <p:spPr>
              <a:xfrm>
                <a:off x="744339" y="1263603"/>
                <a:ext cx="2371680" cy="306013"/>
              </a:xfrm>
              <a:prstGeom prst="rect">
                <a:avLst/>
              </a:prstGeom>
              <a:noFill/>
            </p:spPr>
            <p:txBody>
              <a:bodyPr wrap="square" rtlCol="0">
                <a:spAutoFit/>
              </a:bodyPr>
              <a:lstStyle/>
              <a:p>
                <a:r>
                  <a:rPr lang="es-ES" sz="1400" b="1" dirty="0">
                    <a:solidFill>
                      <a:srgbClr val="379B2D"/>
                    </a:solidFill>
                  </a:rPr>
                  <a:t>Comunicación Interna</a:t>
                </a:r>
              </a:p>
            </p:txBody>
          </p:sp>
          <p:graphicFrame>
            <p:nvGraphicFramePr>
              <p:cNvPr id="7" name="Objeto 6"/>
              <p:cNvGraphicFramePr>
                <a:graphicFrameLocks noChangeAspect="1"/>
              </p:cNvGraphicFramePr>
              <p:nvPr>
                <p:extLst>
                  <p:ext uri="{D42A27DB-BD31-4B8C-83A1-F6EECF244321}">
                    <p14:modId xmlns:p14="http://schemas.microsoft.com/office/powerpoint/2010/main" val="1990258227"/>
                  </p:ext>
                </p:extLst>
              </p:nvPr>
            </p:nvGraphicFramePr>
            <p:xfrm>
              <a:off x="872088" y="1796114"/>
              <a:ext cx="4016326" cy="1219261"/>
            </p:xfrm>
            <a:graphic>
              <a:graphicData uri="http://schemas.openxmlformats.org/presentationml/2006/ole">
                <mc:AlternateContent xmlns:mc="http://schemas.openxmlformats.org/markup-compatibility/2006">
                  <mc:Choice xmlns:v="urn:schemas-microsoft-com:vml" Requires="v">
                    <p:oleObj name="Documento" r:id="rId4" imgW="5740400" imgH="1574800" progId="Word.Document.12">
                      <p:link updateAutomatic="1"/>
                    </p:oleObj>
                  </mc:Choice>
                  <mc:Fallback>
                    <p:oleObj name="Documento" r:id="rId4" imgW="5740400" imgH="1574800" progId="Word.Document.12">
                      <p:link updateAutomatic="1"/>
                      <p:pic>
                        <p:nvPicPr>
                          <p:cNvPr id="7" name="Objeto 6"/>
                          <p:cNvPicPr/>
                          <p:nvPr/>
                        </p:nvPicPr>
                        <p:blipFill>
                          <a:blip r:embed="rId5"/>
                          <a:stretch>
                            <a:fillRect/>
                          </a:stretch>
                        </p:blipFill>
                        <p:spPr>
                          <a:xfrm>
                            <a:off x="872088" y="1796114"/>
                            <a:ext cx="4016326" cy="1219261"/>
                          </a:xfrm>
                          <a:prstGeom prst="rect">
                            <a:avLst/>
                          </a:prstGeom>
                        </p:spPr>
                      </p:pic>
                    </p:oleObj>
                  </mc:Fallback>
                </mc:AlternateContent>
              </a:graphicData>
            </a:graphic>
          </p:graphicFrame>
          <p:sp>
            <p:nvSpPr>
              <p:cNvPr id="8" name="CuadroTexto 7"/>
              <p:cNvSpPr txBox="1"/>
              <p:nvPr/>
            </p:nvSpPr>
            <p:spPr>
              <a:xfrm>
                <a:off x="727448" y="3036829"/>
                <a:ext cx="4160965" cy="306013"/>
              </a:xfrm>
              <a:prstGeom prst="rect">
                <a:avLst/>
              </a:prstGeom>
              <a:noFill/>
            </p:spPr>
            <p:txBody>
              <a:bodyPr wrap="square" rtlCol="0">
                <a:spAutoFit/>
              </a:bodyPr>
              <a:lstStyle/>
              <a:p>
                <a:r>
                  <a:rPr lang="es-ES" sz="1400" b="1" dirty="0">
                    <a:solidFill>
                      <a:srgbClr val="379B2D"/>
                    </a:solidFill>
                  </a:rPr>
                  <a:t>Redes Sociales</a:t>
                </a:r>
              </a:p>
            </p:txBody>
          </p:sp>
          <p:pic>
            <p:nvPicPr>
              <p:cNvPr id="13" name="Gráfico 6">
                <a:extLst>
                  <a:ext uri="{FF2B5EF4-FFF2-40B4-BE49-F238E27FC236}">
                    <a16:creationId xmlns:a16="http://schemas.microsoft.com/office/drawing/2014/main" id="{EF9097FD-2131-46B1-A1E1-7005600C11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73216" y="251520"/>
                <a:ext cx="1368152" cy="864096"/>
              </a:xfrm>
              <a:prstGeom prst="rect">
                <a:avLst/>
              </a:prstGeom>
            </p:spPr>
          </p:pic>
          <p:graphicFrame>
            <p:nvGraphicFramePr>
              <p:cNvPr id="17" name="Objeto 16"/>
              <p:cNvGraphicFramePr>
                <a:graphicFrameLocks noChangeAspect="1"/>
              </p:cNvGraphicFramePr>
              <p:nvPr>
                <p:extLst>
                  <p:ext uri="{D42A27DB-BD31-4B8C-83A1-F6EECF244321}">
                    <p14:modId xmlns:p14="http://schemas.microsoft.com/office/powerpoint/2010/main" val="1625779842"/>
                  </p:ext>
                </p:extLst>
              </p:nvPr>
            </p:nvGraphicFramePr>
            <p:xfrm>
              <a:off x="356645" y="5442331"/>
              <a:ext cx="4182040" cy="1405707"/>
            </p:xfrm>
            <a:graphic>
              <a:graphicData uri="http://schemas.openxmlformats.org/presentationml/2006/ole">
                <mc:AlternateContent xmlns:mc="http://schemas.openxmlformats.org/markup-compatibility/2006">
                  <mc:Choice xmlns:v="urn:schemas-microsoft-com:vml" Requires="v">
                    <p:oleObj name="Documento" r:id="rId8" imgW="5753100" imgH="2159000" progId="Word.Document.12">
                      <p:link updateAutomatic="1"/>
                    </p:oleObj>
                  </mc:Choice>
                  <mc:Fallback>
                    <p:oleObj name="Documento" r:id="rId8" imgW="5753100" imgH="2159000" progId="Word.Document.12">
                      <p:link updateAutomatic="1"/>
                      <p:pic>
                        <p:nvPicPr>
                          <p:cNvPr id="17" name="Objeto 16"/>
                          <p:cNvPicPr/>
                          <p:nvPr/>
                        </p:nvPicPr>
                        <p:blipFill>
                          <a:blip r:embed="rId9"/>
                          <a:stretch>
                            <a:fillRect/>
                          </a:stretch>
                        </p:blipFill>
                        <p:spPr>
                          <a:xfrm>
                            <a:off x="356645" y="5442331"/>
                            <a:ext cx="4182040" cy="1405707"/>
                          </a:xfrm>
                          <a:prstGeom prst="rect">
                            <a:avLst/>
                          </a:prstGeom>
                        </p:spPr>
                      </p:pic>
                    </p:oleObj>
                  </mc:Fallback>
                </mc:AlternateContent>
              </a:graphicData>
            </a:graphic>
          </p:graphicFrame>
          <p:sp>
            <p:nvSpPr>
              <p:cNvPr id="19" name="CuadroTexto 18"/>
              <p:cNvSpPr txBox="1"/>
              <p:nvPr/>
            </p:nvSpPr>
            <p:spPr>
              <a:xfrm>
                <a:off x="675351" y="1486759"/>
                <a:ext cx="5789689" cy="810934"/>
              </a:xfrm>
              <a:prstGeom prst="rect">
                <a:avLst/>
              </a:prstGeom>
              <a:noFill/>
            </p:spPr>
            <p:txBody>
              <a:bodyPr wrap="square" rtlCol="0">
                <a:spAutoFit/>
              </a:bodyPr>
              <a:lstStyle/>
              <a:p>
                <a:r>
                  <a:rPr lang="es-ES" sz="1050" dirty="0"/>
                  <a:t>En pandemia, la Comunicación Interna ha sido clave para mantener cohesionados tanto a los funcionarios administrativos como a los de campo, a través de estas herramientas y por medio de grupos de WhatsApp. </a:t>
                </a:r>
              </a:p>
              <a:p>
                <a:endParaRPr lang="es-ES" sz="1200" dirty="0"/>
              </a:p>
              <a:p>
                <a:r>
                  <a:rPr lang="es-ES" sz="1400" b="1" dirty="0"/>
                  <a:t>Resultados de la gestión</a:t>
                </a:r>
              </a:p>
            </p:txBody>
          </p:sp>
          <p:sp>
            <p:nvSpPr>
              <p:cNvPr id="20" name="CuadroTexto 19"/>
              <p:cNvSpPr txBox="1"/>
              <p:nvPr/>
            </p:nvSpPr>
            <p:spPr>
              <a:xfrm>
                <a:off x="720413" y="3258308"/>
                <a:ext cx="5789689" cy="1040443"/>
              </a:xfrm>
              <a:prstGeom prst="rect">
                <a:avLst/>
              </a:prstGeom>
              <a:noFill/>
            </p:spPr>
            <p:txBody>
              <a:bodyPr wrap="square" rtlCol="0">
                <a:spAutoFit/>
              </a:bodyPr>
              <a:lstStyle/>
              <a:p>
                <a:r>
                  <a:rPr lang="es-ES" sz="1200" dirty="0"/>
                  <a:t>Fueron el canal más eficaz –especialmente </a:t>
                </a:r>
                <a:r>
                  <a:rPr lang="es-ES" sz="1200" dirty="0" err="1"/>
                  <a:t>Twitter</a:t>
                </a:r>
                <a:r>
                  <a:rPr lang="es-ES" sz="1200" dirty="0"/>
                  <a:t>– para mantenernos en contacto con nuestros usuarios y comunicarles oportunamente las novedades, reajustes, cambios en la operación y toda la normatividad de interés para los SITM.</a:t>
                </a:r>
              </a:p>
              <a:p>
                <a:endParaRPr lang="es-ES" sz="1200" dirty="0"/>
              </a:p>
              <a:p>
                <a:r>
                  <a:rPr lang="es-ES" sz="1400" b="1" dirty="0"/>
                  <a:t>Campañas Digitales</a:t>
                </a:r>
              </a:p>
            </p:txBody>
          </p:sp>
          <p:sp>
            <p:nvSpPr>
              <p:cNvPr id="21" name="CuadroTexto 20"/>
              <p:cNvSpPr txBox="1"/>
              <p:nvPr/>
            </p:nvSpPr>
            <p:spPr>
              <a:xfrm>
                <a:off x="718988" y="4239102"/>
                <a:ext cx="1883393" cy="830997"/>
              </a:xfrm>
              <a:prstGeom prst="rect">
                <a:avLst/>
              </a:prstGeom>
              <a:noFill/>
            </p:spPr>
            <p:txBody>
              <a:bodyPr wrap="square" rtlCol="0">
                <a:spAutoFit/>
              </a:bodyPr>
              <a:lstStyle/>
              <a:p>
                <a:r>
                  <a:rPr lang="es-CO" sz="1200" i="1" dirty="0"/>
                  <a:t>#PrevenciónYAccion</a:t>
                </a:r>
                <a:endParaRPr lang="es-CO" sz="1200" dirty="0"/>
              </a:p>
              <a:p>
                <a:r>
                  <a:rPr lang="es-CO" sz="1200" i="1" dirty="0"/>
                  <a:t>#MitoYRealidad</a:t>
                </a:r>
              </a:p>
              <a:p>
                <a:r>
                  <a:rPr lang="es-CO" sz="1200" i="1" dirty="0"/>
                  <a:t>#HéroesEnLaVia</a:t>
                </a:r>
              </a:p>
              <a:p>
                <a:r>
                  <a:rPr lang="es-CO" sz="1200" i="1" dirty="0"/>
                  <a:t>#AccionesPorLaVida</a:t>
                </a:r>
                <a:r>
                  <a:rPr lang="es-CO" sz="1200" dirty="0"/>
                  <a:t> </a:t>
                </a:r>
                <a:endParaRPr lang="es-ES" sz="1200" dirty="0"/>
              </a:p>
            </p:txBody>
          </p:sp>
          <p:sp>
            <p:nvSpPr>
              <p:cNvPr id="22" name="CuadroTexto 21"/>
              <p:cNvSpPr txBox="1"/>
              <p:nvPr/>
            </p:nvSpPr>
            <p:spPr>
              <a:xfrm>
                <a:off x="2235018" y="4274462"/>
                <a:ext cx="2092659" cy="822341"/>
              </a:xfrm>
              <a:prstGeom prst="rect">
                <a:avLst/>
              </a:prstGeom>
              <a:noFill/>
            </p:spPr>
            <p:txBody>
              <a:bodyPr wrap="square" rtlCol="0">
                <a:spAutoFit/>
              </a:bodyPr>
              <a:lstStyle/>
              <a:p>
                <a:r>
                  <a:rPr lang="es-CO" sz="1200" i="1" dirty="0"/>
                  <a:t>#TransmetroTeAcompaña</a:t>
                </a:r>
              </a:p>
              <a:p>
                <a:r>
                  <a:rPr lang="es-CO" sz="1200" i="1" dirty="0"/>
                  <a:t>#SiTeCuidasNosCuidamos</a:t>
                </a:r>
              </a:p>
              <a:p>
                <a:r>
                  <a:rPr lang="es-CO" sz="1200" i="1" dirty="0"/>
                  <a:t>#CulturaTransmetro</a:t>
                </a:r>
              </a:p>
              <a:p>
                <a:r>
                  <a:rPr lang="es-CO" sz="1200" i="1" dirty="0"/>
                  <a:t>#YoCuidoTransmetro</a:t>
                </a:r>
              </a:p>
            </p:txBody>
          </p:sp>
          <p:sp>
            <p:nvSpPr>
              <p:cNvPr id="23" name="CuadroTexto 22"/>
              <p:cNvSpPr txBox="1"/>
              <p:nvPr/>
            </p:nvSpPr>
            <p:spPr>
              <a:xfrm>
                <a:off x="789582" y="5096803"/>
                <a:ext cx="2825676" cy="304571"/>
              </a:xfrm>
              <a:prstGeom prst="rect">
                <a:avLst/>
              </a:prstGeom>
              <a:noFill/>
            </p:spPr>
            <p:txBody>
              <a:bodyPr wrap="square" rtlCol="0">
                <a:spAutoFit/>
              </a:bodyPr>
              <a:lstStyle/>
              <a:p>
                <a:r>
                  <a:rPr lang="es-ES" sz="1400" b="1" dirty="0"/>
                  <a:t>Resultados de la gestión</a:t>
                </a:r>
              </a:p>
            </p:txBody>
          </p:sp>
        </p:grpSp>
        <p:sp>
          <p:nvSpPr>
            <p:cNvPr id="26" name="CuadroTexto 25"/>
            <p:cNvSpPr txBox="1"/>
            <p:nvPr/>
          </p:nvSpPr>
          <p:spPr>
            <a:xfrm>
              <a:off x="4725144" y="5004048"/>
              <a:ext cx="1368152" cy="369332"/>
            </a:xfrm>
            <a:prstGeom prst="rect">
              <a:avLst/>
            </a:prstGeom>
            <a:noFill/>
          </p:spPr>
          <p:txBody>
            <a:bodyPr wrap="square" rtlCol="0">
              <a:spAutoFit/>
            </a:bodyPr>
            <a:lstStyle/>
            <a:p>
              <a:endParaRPr lang="es-ES" dirty="0"/>
            </a:p>
          </p:txBody>
        </p:sp>
      </p:grpSp>
      <p:sp>
        <p:nvSpPr>
          <p:cNvPr id="24" name="4 CuadroTexto"/>
          <p:cNvSpPr txBox="1"/>
          <p:nvPr/>
        </p:nvSpPr>
        <p:spPr>
          <a:xfrm>
            <a:off x="1198085" y="296636"/>
            <a:ext cx="3456384" cy="646331"/>
          </a:xfrm>
          <a:prstGeom prst="rect">
            <a:avLst/>
          </a:prstGeom>
          <a:noFill/>
        </p:spPr>
        <p:txBody>
          <a:bodyPr wrap="square" rtlCol="0">
            <a:spAutoFit/>
          </a:bodyPr>
          <a:lstStyle/>
          <a:p>
            <a:r>
              <a:rPr lang="es-ES" b="1" dirty="0">
                <a:solidFill>
                  <a:srgbClr val="00B050"/>
                </a:solidFill>
                <a:latin typeface="Volkswagen Serial" pitchFamily="50" charset="0"/>
              </a:rPr>
              <a:t>COMUNICACIONES Y ATENCIÓN AL CLIENTE</a:t>
            </a:r>
          </a:p>
        </p:txBody>
      </p:sp>
      <p:sp>
        <p:nvSpPr>
          <p:cNvPr id="2" name="Rectángulo 1"/>
          <p:cNvSpPr/>
          <p:nvPr/>
        </p:nvSpPr>
        <p:spPr>
          <a:xfrm>
            <a:off x="3922745" y="3770983"/>
            <a:ext cx="2063385" cy="307777"/>
          </a:xfrm>
          <a:prstGeom prst="rect">
            <a:avLst/>
          </a:prstGeom>
        </p:spPr>
        <p:txBody>
          <a:bodyPr wrap="none">
            <a:spAutoFit/>
          </a:bodyPr>
          <a:lstStyle/>
          <a:p>
            <a:r>
              <a:rPr lang="es-ES" sz="1400" b="1" dirty="0">
                <a:solidFill>
                  <a:srgbClr val="379B2D"/>
                </a:solidFill>
              </a:rPr>
              <a:t>Renovación de señalética</a:t>
            </a:r>
          </a:p>
        </p:txBody>
      </p:sp>
      <p:sp>
        <p:nvSpPr>
          <p:cNvPr id="3" name="Rectángulo 2"/>
          <p:cNvSpPr/>
          <p:nvPr/>
        </p:nvSpPr>
        <p:spPr>
          <a:xfrm>
            <a:off x="3933056" y="4067944"/>
            <a:ext cx="2644088" cy="1061829"/>
          </a:xfrm>
          <a:prstGeom prst="rect">
            <a:avLst/>
          </a:prstGeom>
        </p:spPr>
        <p:txBody>
          <a:bodyPr wrap="square">
            <a:spAutoFit/>
          </a:bodyPr>
          <a:lstStyle/>
          <a:p>
            <a:r>
              <a:rPr lang="es-ES" sz="900" dirty="0">
                <a:solidFill>
                  <a:prstClr val="black"/>
                </a:solidFill>
              </a:rPr>
              <a:t>En el Portal de Soledad y en la estación de retorno Joe Arroyo fueron renovadas las señales, así:</a:t>
            </a:r>
          </a:p>
          <a:p>
            <a:pPr marL="342900" indent="-342900">
              <a:buFont typeface="Arial"/>
              <a:buChar char="•"/>
            </a:pPr>
            <a:r>
              <a:rPr lang="es-ES_tradnl" sz="900" dirty="0">
                <a:solidFill>
                  <a:prstClr val="black"/>
                </a:solidFill>
              </a:rPr>
              <a:t>16 avisos de paraderos de rutas alimentadoras.</a:t>
            </a:r>
          </a:p>
          <a:p>
            <a:pPr marL="342900" indent="-342900">
              <a:buFont typeface="Arial"/>
              <a:buChar char="•"/>
            </a:pPr>
            <a:r>
              <a:rPr lang="es-ES_tradnl" sz="900" dirty="0">
                <a:solidFill>
                  <a:prstClr val="black"/>
                </a:solidFill>
              </a:rPr>
              <a:t>22 avisos de nombres de ruta para columnas.</a:t>
            </a:r>
          </a:p>
          <a:p>
            <a:pPr marL="342900" indent="-342900">
              <a:buFont typeface="Arial"/>
              <a:buChar char="•"/>
            </a:pPr>
            <a:r>
              <a:rPr lang="es-ES_tradnl" sz="900" dirty="0">
                <a:solidFill>
                  <a:prstClr val="black"/>
                </a:solidFill>
              </a:rPr>
              <a:t>22 avisos de discapacidad para piso. </a:t>
            </a:r>
          </a:p>
          <a:p>
            <a:pPr marL="342900" indent="-342900">
              <a:buFont typeface="Arial"/>
              <a:buChar char="•"/>
            </a:pPr>
            <a:r>
              <a:rPr lang="es-ES_tradnl" sz="900" dirty="0">
                <a:solidFill>
                  <a:prstClr val="black"/>
                </a:solidFill>
              </a:rPr>
              <a:t>22 avisos con nombres de rutas para piso.</a:t>
            </a:r>
            <a:endParaRPr lang="es-ES" sz="900" dirty="0">
              <a:solidFill>
                <a:prstClr val="black"/>
              </a:solidFill>
            </a:endParaRPr>
          </a:p>
        </p:txBody>
      </p:sp>
      <p:pic>
        <p:nvPicPr>
          <p:cNvPr id="5" name="Imagen 4"/>
          <p:cNvPicPr>
            <a:picLocks noChangeAspect="1"/>
          </p:cNvPicPr>
          <p:nvPr/>
        </p:nvPicPr>
        <p:blipFill>
          <a:blip r:embed="rId10"/>
          <a:stretch>
            <a:fillRect/>
          </a:stretch>
        </p:blipFill>
        <p:spPr>
          <a:xfrm>
            <a:off x="4077072" y="5094887"/>
            <a:ext cx="2374530" cy="1133297"/>
          </a:xfrm>
          <a:prstGeom prst="rect">
            <a:avLst/>
          </a:prstGeom>
        </p:spPr>
      </p:pic>
      <p:pic>
        <p:nvPicPr>
          <p:cNvPr id="9" name="Imagen 8"/>
          <p:cNvPicPr>
            <a:picLocks noChangeAspect="1"/>
          </p:cNvPicPr>
          <p:nvPr/>
        </p:nvPicPr>
        <p:blipFill>
          <a:blip r:embed="rId11"/>
          <a:stretch>
            <a:fillRect/>
          </a:stretch>
        </p:blipFill>
        <p:spPr>
          <a:xfrm>
            <a:off x="4077072" y="6300192"/>
            <a:ext cx="669256" cy="1368152"/>
          </a:xfrm>
          <a:prstGeom prst="rect">
            <a:avLst/>
          </a:prstGeom>
        </p:spPr>
      </p:pic>
      <p:pic>
        <p:nvPicPr>
          <p:cNvPr id="10" name="Imagen 9" descr="señaletica.jpe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69159" y="6300192"/>
            <a:ext cx="1553857" cy="984109"/>
          </a:xfrm>
          <a:prstGeom prst="rect">
            <a:avLst/>
          </a:prstGeom>
        </p:spPr>
      </p:pic>
    </p:spTree>
    <p:extLst>
      <p:ext uri="{BB962C8B-B14F-4D97-AF65-F5344CB8AC3E}">
        <p14:creationId xmlns:p14="http://schemas.microsoft.com/office/powerpoint/2010/main" val="604001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758608" cy="9144000"/>
          </a:xfrm>
          <a:prstGeom prst="rect">
            <a:avLst/>
          </a:prstGeom>
        </p:spPr>
      </p:pic>
      <p:grpSp>
        <p:nvGrpSpPr>
          <p:cNvPr id="31" name="Agrupar 30"/>
          <p:cNvGrpSpPr/>
          <p:nvPr/>
        </p:nvGrpSpPr>
        <p:grpSpPr>
          <a:xfrm>
            <a:off x="476672" y="107504"/>
            <a:ext cx="6336707" cy="7294785"/>
            <a:chOff x="479601" y="355497"/>
            <a:chExt cx="6465634" cy="7055519"/>
          </a:xfrm>
        </p:grpSpPr>
        <p:grpSp>
          <p:nvGrpSpPr>
            <p:cNvPr id="5" name="Agrupar 4"/>
            <p:cNvGrpSpPr/>
            <p:nvPr/>
          </p:nvGrpSpPr>
          <p:grpSpPr>
            <a:xfrm>
              <a:off x="479601" y="355497"/>
              <a:ext cx="6465634" cy="1392923"/>
              <a:chOff x="876548" y="-41600"/>
              <a:chExt cx="6035335" cy="1303465"/>
            </a:xfrm>
          </p:grpSpPr>
          <p:sp>
            <p:nvSpPr>
              <p:cNvPr id="9" name="CuadroTexto 8"/>
              <p:cNvSpPr txBox="1"/>
              <p:nvPr/>
            </p:nvSpPr>
            <p:spPr>
              <a:xfrm>
                <a:off x="876548" y="983301"/>
                <a:ext cx="3292001" cy="278564"/>
              </a:xfrm>
              <a:prstGeom prst="rect">
                <a:avLst/>
              </a:prstGeom>
              <a:noFill/>
            </p:spPr>
            <p:txBody>
              <a:bodyPr wrap="square" rtlCol="0">
                <a:spAutoFit/>
              </a:bodyPr>
              <a:lstStyle/>
              <a:p>
                <a:r>
                  <a:rPr lang="es-ES" sz="1400" b="1" dirty="0">
                    <a:solidFill>
                      <a:srgbClr val="379B2D"/>
                    </a:solidFill>
                  </a:rPr>
                  <a:t>Gestión de PQRSDF</a:t>
                </a:r>
              </a:p>
            </p:txBody>
          </p:sp>
          <p:pic>
            <p:nvPicPr>
              <p:cNvPr id="10" name="Gráfico 6">
                <a:extLst>
                  <a:ext uri="{FF2B5EF4-FFF2-40B4-BE49-F238E27FC236}">
                    <a16:creationId xmlns:a16="http://schemas.microsoft.com/office/drawing/2014/main" id="{EF9097FD-2131-46B1-A1E1-7005600C11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72368" y="-41600"/>
                <a:ext cx="1339515" cy="854847"/>
              </a:xfrm>
              <a:prstGeom prst="rect">
                <a:avLst/>
              </a:prstGeom>
            </p:spPr>
          </p:pic>
        </p:grpSp>
        <p:pic>
          <p:nvPicPr>
            <p:cNvPr id="12" name="Imagen 11"/>
            <p:cNvPicPr>
              <a:picLocks noChangeAspect="1"/>
            </p:cNvPicPr>
            <p:nvPr/>
          </p:nvPicPr>
          <p:blipFill>
            <a:blip r:embed="rId5"/>
            <a:stretch>
              <a:fillRect/>
            </a:stretch>
          </p:blipFill>
          <p:spPr>
            <a:xfrm>
              <a:off x="553074" y="2723468"/>
              <a:ext cx="4041019" cy="696462"/>
            </a:xfrm>
            <a:prstGeom prst="rect">
              <a:avLst/>
            </a:prstGeom>
          </p:spPr>
        </p:pic>
        <p:sp>
          <p:nvSpPr>
            <p:cNvPr id="18" name="CuadroTexto 17"/>
            <p:cNvSpPr txBox="1"/>
            <p:nvPr/>
          </p:nvSpPr>
          <p:spPr>
            <a:xfrm>
              <a:off x="479602" y="1678774"/>
              <a:ext cx="6318685" cy="1071654"/>
            </a:xfrm>
            <a:prstGeom prst="rect">
              <a:avLst/>
            </a:prstGeom>
            <a:noFill/>
          </p:spPr>
          <p:txBody>
            <a:bodyPr wrap="square" rtlCol="0">
              <a:spAutoFit/>
            </a:bodyPr>
            <a:lstStyle/>
            <a:p>
              <a:r>
                <a:rPr lang="es-ES" sz="1200" dirty="0"/>
                <a:t>En 2020, las peticiones, quejas, reclamos, sugerencias, denuncias, felicitaciones y solicitudes de acceso a la información disminuyeron en un 42,3%, al pasar de 1.648 en 2019 a</a:t>
              </a:r>
              <a:r>
                <a:rPr lang="es-ES" sz="1400" b="1" dirty="0"/>
                <a:t> 697 </a:t>
              </a:r>
              <a:r>
                <a:rPr lang="es-ES" sz="1200" dirty="0"/>
                <a:t>casos. De estos,</a:t>
              </a:r>
              <a:r>
                <a:rPr lang="es-ES" sz="1400" b="1" dirty="0"/>
                <a:t> 113</a:t>
              </a:r>
              <a:r>
                <a:rPr lang="es-ES" sz="1200" dirty="0"/>
                <a:t> fueron trasladados a los concesionarios </a:t>
              </a:r>
              <a:r>
                <a:rPr lang="es-ES" sz="1200" dirty="0" err="1"/>
                <a:t>Sistur</a:t>
              </a:r>
              <a:r>
                <a:rPr lang="es-ES" sz="1200" dirty="0"/>
                <a:t>, </a:t>
              </a:r>
              <a:r>
                <a:rPr lang="es-ES" sz="1200" dirty="0" err="1"/>
                <a:t>Metrocaribe</a:t>
              </a:r>
              <a:r>
                <a:rPr lang="es-ES" sz="1200" dirty="0"/>
                <a:t>, Recaudos SIT</a:t>
              </a:r>
              <a:r>
                <a:rPr lang="es-ES" sz="1200" dirty="0">
                  <a:latin typeface="Arial" panose="020B0604020202020204" pitchFamily="34" charset="0"/>
                  <a:cs typeface="Arial" panose="020B0604020202020204" pitchFamily="34" charset="0"/>
                </a:rPr>
                <a:t>.</a:t>
              </a:r>
            </a:p>
            <a:p>
              <a:endParaRPr lang="es-ES" sz="1200" b="1" dirty="0"/>
            </a:p>
            <a:p>
              <a:r>
                <a:rPr lang="es-ES" sz="1400" b="1" dirty="0"/>
                <a:t>Clasificación de los Requerimientos</a:t>
              </a:r>
              <a:r>
                <a:rPr lang="es-ES" sz="1400" b="1" dirty="0">
                  <a:solidFill>
                    <a:srgbClr val="379B2D"/>
                  </a:solidFill>
                </a:rPr>
                <a:t>		           </a:t>
              </a:r>
              <a:r>
                <a:rPr lang="es-ES" sz="1400" b="1" dirty="0">
                  <a:solidFill>
                    <a:srgbClr val="000000"/>
                  </a:solidFill>
                </a:rPr>
                <a:t>Estado de la Respuesta</a:t>
              </a:r>
            </a:p>
          </p:txBody>
        </p:sp>
        <p:pic>
          <p:nvPicPr>
            <p:cNvPr id="22" name="Imagen 21"/>
            <p:cNvPicPr>
              <a:picLocks noChangeAspect="1"/>
            </p:cNvPicPr>
            <p:nvPr/>
          </p:nvPicPr>
          <p:blipFill rotWithShape="1">
            <a:blip r:embed="rId6"/>
            <a:srcRect l="1874" t="2825" r="7034" b="3074"/>
            <a:stretch/>
          </p:blipFill>
          <p:spPr>
            <a:xfrm>
              <a:off x="626547" y="3977098"/>
              <a:ext cx="3232817" cy="3182523"/>
            </a:xfrm>
            <a:prstGeom prst="rect">
              <a:avLst/>
            </a:prstGeom>
          </p:spPr>
        </p:pic>
        <p:sp>
          <p:nvSpPr>
            <p:cNvPr id="23" name="CuadroTexto 22"/>
            <p:cNvSpPr txBox="1"/>
            <p:nvPr/>
          </p:nvSpPr>
          <p:spPr>
            <a:xfrm>
              <a:off x="626547" y="3707904"/>
              <a:ext cx="3090484" cy="307777"/>
            </a:xfrm>
            <a:prstGeom prst="rect">
              <a:avLst/>
            </a:prstGeom>
            <a:noFill/>
          </p:spPr>
          <p:txBody>
            <a:bodyPr wrap="square" rtlCol="0">
              <a:spAutoFit/>
            </a:bodyPr>
            <a:lstStyle/>
            <a:p>
              <a:r>
                <a:rPr lang="es-ES" sz="1400" b="1" dirty="0">
                  <a:solidFill>
                    <a:srgbClr val="000000"/>
                  </a:solidFill>
                </a:rPr>
                <a:t>Quejas más Frecuentes</a:t>
              </a:r>
            </a:p>
          </p:txBody>
        </p:sp>
        <p:pic>
          <p:nvPicPr>
            <p:cNvPr id="24" name="Imagen 23"/>
            <p:cNvPicPr>
              <a:picLocks noChangeAspect="1"/>
            </p:cNvPicPr>
            <p:nvPr/>
          </p:nvPicPr>
          <p:blipFill>
            <a:blip r:embed="rId7"/>
            <a:stretch>
              <a:fillRect/>
            </a:stretch>
          </p:blipFill>
          <p:spPr>
            <a:xfrm>
              <a:off x="4005064" y="6762944"/>
              <a:ext cx="2592287" cy="648072"/>
            </a:xfrm>
            <a:prstGeom prst="rect">
              <a:avLst/>
            </a:prstGeom>
          </p:spPr>
        </p:pic>
        <p:sp>
          <p:nvSpPr>
            <p:cNvPr id="25" name="CuadroTexto 24"/>
            <p:cNvSpPr txBox="1"/>
            <p:nvPr/>
          </p:nvSpPr>
          <p:spPr>
            <a:xfrm>
              <a:off x="4005064" y="6444208"/>
              <a:ext cx="2520280" cy="307777"/>
            </a:xfrm>
            <a:prstGeom prst="rect">
              <a:avLst/>
            </a:prstGeom>
            <a:noFill/>
          </p:spPr>
          <p:txBody>
            <a:bodyPr wrap="square" rtlCol="0">
              <a:spAutoFit/>
            </a:bodyPr>
            <a:lstStyle/>
            <a:p>
              <a:r>
                <a:rPr lang="es-ES" sz="1400" b="1" dirty="0">
                  <a:solidFill>
                    <a:srgbClr val="000000"/>
                  </a:solidFill>
                </a:rPr>
                <a:t>Canales de Atención Utilizados </a:t>
              </a:r>
            </a:p>
          </p:txBody>
        </p:sp>
        <p:sp>
          <p:nvSpPr>
            <p:cNvPr id="26" name="Título 5"/>
            <p:cNvSpPr txBox="1">
              <a:spLocks/>
            </p:cNvSpPr>
            <p:nvPr/>
          </p:nvSpPr>
          <p:spPr>
            <a:xfrm>
              <a:off x="4153255" y="3698513"/>
              <a:ext cx="2370404" cy="33000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CO" sz="1400" b="1" dirty="0">
                  <a:solidFill>
                    <a:srgbClr val="000000"/>
                  </a:solidFill>
                  <a:cs typeface="Arial" panose="020B0604020202020204" pitchFamily="34" charset="0"/>
                </a:rPr>
                <a:t>Distribución por Áreas</a:t>
              </a:r>
              <a:endParaRPr lang="es-CO" sz="1400" dirty="0">
                <a:solidFill>
                  <a:srgbClr val="000000"/>
                </a:solidFill>
              </a:endParaRPr>
            </a:p>
          </p:txBody>
        </p:sp>
        <p:pic>
          <p:nvPicPr>
            <p:cNvPr id="27" name="Imagen 26"/>
            <p:cNvPicPr>
              <a:picLocks noChangeAspect="1"/>
            </p:cNvPicPr>
            <p:nvPr/>
          </p:nvPicPr>
          <p:blipFill>
            <a:blip r:embed="rId8"/>
            <a:stretch>
              <a:fillRect/>
            </a:stretch>
          </p:blipFill>
          <p:spPr>
            <a:xfrm>
              <a:off x="4153255" y="4067944"/>
              <a:ext cx="2444098" cy="2232248"/>
            </a:xfrm>
            <a:prstGeom prst="rect">
              <a:avLst/>
            </a:prstGeom>
          </p:spPr>
        </p:pic>
        <p:pic>
          <p:nvPicPr>
            <p:cNvPr id="30" name="Imagen 29"/>
            <p:cNvPicPr>
              <a:picLocks noChangeAspect="1"/>
            </p:cNvPicPr>
            <p:nvPr/>
          </p:nvPicPr>
          <p:blipFill>
            <a:blip r:embed="rId9"/>
            <a:stretch>
              <a:fillRect/>
            </a:stretch>
          </p:blipFill>
          <p:spPr>
            <a:xfrm>
              <a:off x="4782063" y="2723467"/>
              <a:ext cx="2016224" cy="696462"/>
            </a:xfrm>
            <a:prstGeom prst="rect">
              <a:avLst/>
            </a:prstGeom>
          </p:spPr>
        </p:pic>
      </p:grpSp>
      <p:sp>
        <p:nvSpPr>
          <p:cNvPr id="2" name="Rectángulo 1"/>
          <p:cNvSpPr/>
          <p:nvPr/>
        </p:nvSpPr>
        <p:spPr>
          <a:xfrm>
            <a:off x="1124744" y="467544"/>
            <a:ext cx="3429000" cy="646331"/>
          </a:xfrm>
          <a:prstGeom prst="rect">
            <a:avLst/>
          </a:prstGeom>
        </p:spPr>
        <p:txBody>
          <a:bodyPr>
            <a:spAutoFit/>
          </a:bodyPr>
          <a:lstStyle/>
          <a:p>
            <a:r>
              <a:rPr lang="es-ES" b="1" dirty="0">
                <a:solidFill>
                  <a:srgbClr val="00B050"/>
                </a:solidFill>
                <a:latin typeface="Volkswagen Serial" pitchFamily="50" charset="0"/>
              </a:rPr>
              <a:t>COMUNICACIONES Y ATENCIÓN AL CLIENTE</a:t>
            </a:r>
          </a:p>
        </p:txBody>
      </p:sp>
    </p:spTree>
    <p:extLst>
      <p:ext uri="{BB962C8B-B14F-4D97-AF65-F5344CB8AC3E}">
        <p14:creationId xmlns:p14="http://schemas.microsoft.com/office/powerpoint/2010/main" val="2153427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799075" cy="9318569"/>
          </a:xfrm>
          <a:prstGeom prst="rect">
            <a:avLst/>
          </a:prstGeom>
        </p:spPr>
      </p:pic>
      <p:sp>
        <p:nvSpPr>
          <p:cNvPr id="5" name="4 CuadroTexto"/>
          <p:cNvSpPr txBox="1"/>
          <p:nvPr/>
        </p:nvSpPr>
        <p:spPr>
          <a:xfrm>
            <a:off x="1268760" y="509935"/>
            <a:ext cx="3096344" cy="461665"/>
          </a:xfrm>
          <a:prstGeom prst="rect">
            <a:avLst/>
          </a:prstGeom>
          <a:noFill/>
        </p:spPr>
        <p:txBody>
          <a:bodyPr wrap="square" rtlCol="0">
            <a:spAutoFit/>
          </a:bodyPr>
          <a:lstStyle/>
          <a:p>
            <a:r>
              <a:rPr lang="es-ES" sz="2400" b="1" dirty="0">
                <a:solidFill>
                  <a:srgbClr val="00B050"/>
                </a:solidFill>
                <a:latin typeface="+mj-lt"/>
              </a:rPr>
              <a:t>ADMINISTRATIVA</a:t>
            </a:r>
          </a:p>
        </p:txBody>
      </p:sp>
      <p:sp>
        <p:nvSpPr>
          <p:cNvPr id="6" name="Rectángulo 5">
            <a:extLst>
              <a:ext uri="{FF2B5EF4-FFF2-40B4-BE49-F238E27FC236}">
                <a16:creationId xmlns:a16="http://schemas.microsoft.com/office/drawing/2014/main" id="{4182027C-3145-47C6-AC6F-BA34F66E0EB7}"/>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C5A0E5BC-6E6B-4E6E-AE8E-B49D97F404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F84F3A5D-5BD1-4203-8E1B-FE0FB92FB0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2" name="Rectángulo 1"/>
          <p:cNvSpPr/>
          <p:nvPr/>
        </p:nvSpPr>
        <p:spPr>
          <a:xfrm>
            <a:off x="476672" y="1231881"/>
            <a:ext cx="2478822" cy="4411785"/>
          </a:xfrm>
          <a:prstGeom prst="rect">
            <a:avLst/>
          </a:prstGeom>
        </p:spPr>
        <p:txBody>
          <a:bodyPr wrap="square">
            <a:spAutoFit/>
          </a:bodyPr>
          <a:lstStyle/>
          <a:p>
            <a:pPr marL="457200" algn="just">
              <a:lnSpc>
                <a:spcPct val="115000"/>
              </a:lnSpc>
              <a:spcAft>
                <a:spcPts val="0"/>
              </a:spcAft>
            </a:pPr>
            <a:r>
              <a:rPr lang="es-CO" sz="900" b="1" dirty="0">
                <a:latin typeface="+mj-lt"/>
                <a:ea typeface="Times New Roman" panose="02020603050405020304" pitchFamily="18" charset="0"/>
                <a:cs typeface="Arial" panose="020B0604020202020204" pitchFamily="34" charset="0"/>
              </a:rPr>
              <a:t>PLANEACIÓN ESTRATÉGICA</a:t>
            </a:r>
          </a:p>
          <a:p>
            <a:pPr marL="457200" algn="just">
              <a:lnSpc>
                <a:spcPct val="115000"/>
              </a:lnSpc>
              <a:spcAft>
                <a:spcPts val="0"/>
              </a:spcAft>
            </a:pPr>
            <a:endParaRPr lang="es-CO" sz="900" dirty="0">
              <a:latin typeface="+mj-lt"/>
              <a:ea typeface="Times New Roman" panose="02020603050405020304" pitchFamily="18" charset="0"/>
            </a:endParaRPr>
          </a:p>
          <a:p>
            <a:pPr algn="just">
              <a:lnSpc>
                <a:spcPct val="107000"/>
              </a:lnSpc>
              <a:spcAft>
                <a:spcPts val="0"/>
              </a:spcAft>
            </a:pPr>
            <a:r>
              <a:rPr lang="es-CO" sz="900" b="1" dirty="0">
                <a:latin typeface="+mj-lt"/>
                <a:ea typeface="Calibri" panose="020F0502020204030204" pitchFamily="34" charset="0"/>
                <a:cs typeface="Arial" panose="020B0604020202020204" pitchFamily="34" charset="0"/>
              </a:rPr>
              <a:t>Formulación, diseño y validación de las herramientas de gestión.</a:t>
            </a:r>
            <a:endParaRPr lang="es-CO" sz="900" dirty="0">
              <a:latin typeface="+mj-lt"/>
              <a:ea typeface="Calibri" panose="020F0502020204030204" pitchFamily="34" charset="0"/>
              <a:cs typeface="Times New Roman" panose="02020603050405020304" pitchFamily="18" charset="0"/>
            </a:endParaRPr>
          </a:p>
          <a:p>
            <a:pPr algn="just">
              <a:lnSpc>
                <a:spcPct val="107000"/>
              </a:lnSpc>
              <a:spcAft>
                <a:spcPts val="0"/>
              </a:spcAft>
            </a:pPr>
            <a:r>
              <a:rPr lang="es-CO" sz="900" dirty="0">
                <a:latin typeface="Avenir Book"/>
                <a:ea typeface="Calibri" panose="020F0502020204030204" pitchFamily="34" charset="0"/>
                <a:cs typeface="Arial" panose="020B0604020202020204" pitchFamily="34" charset="0"/>
              </a:rPr>
              <a:t> </a:t>
            </a:r>
            <a:endParaRPr lang="es-CO" sz="9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s-CO" sz="900" dirty="0">
                <a:ea typeface="Calibri" panose="020F0502020204030204" pitchFamily="34" charset="0"/>
                <a:cs typeface="Arial" panose="020B0604020202020204" pitchFamily="34" charset="0"/>
              </a:rPr>
              <a:t>Formulación y presentación de los Planes Institucionales, Plan de Acción, Informes de Seguimiento de la vigencia 2020, conforme a los requerimientos internos y externos realizados. </a:t>
            </a:r>
            <a:endParaRPr lang="es-CO" sz="9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s-CO" sz="900" dirty="0">
                <a:ea typeface="Calibri" panose="020F0502020204030204" pitchFamily="34" charset="0"/>
                <a:cs typeface="Arial" panose="020B0604020202020204" pitchFamily="34" charset="0"/>
              </a:rPr>
              <a:t>Elaboración y entrega oportuna de los informes requeridos por los diferentes entes Externos. </a:t>
            </a:r>
            <a:endParaRPr lang="es-CO" sz="9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s-CO" sz="900" dirty="0">
                <a:ea typeface="Calibri" panose="020F0502020204030204" pitchFamily="34" charset="0"/>
                <a:cs typeface="Arial" panose="020B0604020202020204" pitchFamily="34" charset="0"/>
              </a:rPr>
              <a:t>Acompañamiento y Apoyo a la Subgerencia de Gestión Estratégica en el proceso de integración de los planes institucionales y estratégicos al Plan de Acción.</a:t>
            </a:r>
            <a:endParaRPr lang="es-CO" sz="9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s-CO" sz="900" dirty="0">
                <a:ea typeface="Calibri" panose="020F0502020204030204" pitchFamily="34" charset="0"/>
                <a:cs typeface="Arial" panose="020B0604020202020204" pitchFamily="34" charset="0"/>
              </a:rPr>
              <a:t>Se actualizaron y documentaron los Procedimientos de la Subgerencia Administrativa, así mismo, los Indicadores de Gestión y la caracterización del proceso, en atención a la mejora continua del Modelo Integrado de Planeación y Gestión - MIPG.</a:t>
            </a:r>
            <a:endParaRPr lang="es-CO" sz="900" dirty="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s-CO" sz="900" dirty="0">
                <a:ea typeface="Calibri" panose="020F0502020204030204" pitchFamily="34" charset="0"/>
                <a:cs typeface="Arial" panose="020B0604020202020204" pitchFamily="34" charset="0"/>
              </a:rPr>
              <a:t>Apoyo a la Oficina de Control Interno en el diligenciamiento de los informes pormenorizados de la vigencia 2020</a:t>
            </a:r>
            <a:r>
              <a:rPr lang="es-CO" dirty="0">
                <a:ea typeface="Calibri" panose="020F0502020204030204" pitchFamily="34" charset="0"/>
                <a:cs typeface="Arial" panose="020B0604020202020204" pitchFamily="34" charset="0"/>
              </a:rPr>
              <a:t>.</a:t>
            </a:r>
            <a:endParaRPr lang="es-CO" sz="1600" dirty="0">
              <a:effectLst/>
              <a:ea typeface="Calibri" panose="020F0502020204030204" pitchFamily="34" charset="0"/>
              <a:cs typeface="Times New Roman" panose="02020603050405020304" pitchFamily="18" charset="0"/>
            </a:endParaRPr>
          </a:p>
        </p:txBody>
      </p:sp>
      <p:sp>
        <p:nvSpPr>
          <p:cNvPr id="3" name="Rectángulo 2"/>
          <p:cNvSpPr/>
          <p:nvPr/>
        </p:nvSpPr>
        <p:spPr>
          <a:xfrm>
            <a:off x="910665" y="5619111"/>
            <a:ext cx="2158295" cy="1262653"/>
          </a:xfrm>
          <a:prstGeom prst="rect">
            <a:avLst/>
          </a:prstGeom>
        </p:spPr>
        <p:txBody>
          <a:bodyPr wrap="square">
            <a:spAutoFit/>
          </a:bodyPr>
          <a:lstStyle/>
          <a:p>
            <a:pPr marL="457200" algn="ctr">
              <a:lnSpc>
                <a:spcPct val="115000"/>
              </a:lnSpc>
              <a:spcAft>
                <a:spcPts val="0"/>
              </a:spcAft>
            </a:pPr>
            <a:r>
              <a:rPr lang="es-CO" sz="900" b="1" dirty="0">
                <a:latin typeface="+mj-lt"/>
                <a:ea typeface="Times New Roman" panose="02020603050405020304" pitchFamily="18" charset="0"/>
                <a:cs typeface="Arial" panose="020B0604020202020204" pitchFamily="34" charset="0"/>
              </a:rPr>
              <a:t>Plan Institucional de Capacitación 2020</a:t>
            </a:r>
            <a:endParaRPr lang="es-CO" sz="900" dirty="0">
              <a:latin typeface="+mj-lt"/>
              <a:ea typeface="Times New Roman" panose="02020603050405020304" pitchFamily="18" charset="0"/>
            </a:endParaRPr>
          </a:p>
          <a:p>
            <a:pPr marL="457200" algn="just">
              <a:lnSpc>
                <a:spcPct val="115000"/>
              </a:lnSpc>
              <a:spcAft>
                <a:spcPts val="0"/>
              </a:spcAft>
            </a:pPr>
            <a:r>
              <a:rPr lang="es-CO" sz="900" dirty="0">
                <a:latin typeface="Avenir Book"/>
                <a:ea typeface="Calibri" panose="020F0502020204030204" pitchFamily="34" charset="0"/>
                <a:cs typeface="Arial" panose="020B0604020202020204" pitchFamily="34" charset="0"/>
              </a:rPr>
              <a:t> </a:t>
            </a:r>
            <a:endParaRPr lang="es-CO" sz="900" dirty="0">
              <a:latin typeface="Calibri" panose="020F0502020204030204" pitchFamily="34" charset="0"/>
              <a:ea typeface="Times New Roman" panose="02020603050405020304" pitchFamily="18" charset="0"/>
            </a:endParaRPr>
          </a:p>
          <a:p>
            <a:pPr algn="just"/>
            <a:r>
              <a:rPr lang="es-CO" sz="900" dirty="0">
                <a:ea typeface="Calibri" panose="020F0502020204030204" pitchFamily="34" charset="0"/>
                <a:cs typeface="Arial" panose="020B0604020202020204" pitchFamily="34" charset="0"/>
              </a:rPr>
              <a:t>El Plan Institucional de Capacitación para la vigencia 2020 se diseñó con base en los resultados de la aplicación de la encuesta de necesidades internas de capacitación, aplicada a los líderes de proceso</a:t>
            </a:r>
            <a:endParaRPr lang="es-CO" sz="900" dirty="0"/>
          </a:p>
        </p:txBody>
      </p:sp>
      <p:sp>
        <p:nvSpPr>
          <p:cNvPr id="9" name="Rectángulo 8"/>
          <p:cNvSpPr/>
          <p:nvPr/>
        </p:nvSpPr>
        <p:spPr>
          <a:xfrm>
            <a:off x="3288056" y="1239913"/>
            <a:ext cx="3093272" cy="5452198"/>
          </a:xfrm>
          <a:prstGeom prst="rect">
            <a:avLst/>
          </a:prstGeom>
        </p:spPr>
        <p:txBody>
          <a:bodyPr wrap="square">
            <a:spAutoFit/>
          </a:bodyPr>
          <a:lstStyle/>
          <a:p>
            <a:pPr algn="ctr">
              <a:lnSpc>
                <a:spcPct val="107000"/>
              </a:lnSpc>
              <a:spcAft>
                <a:spcPts val="0"/>
              </a:spcAft>
            </a:pPr>
            <a:r>
              <a:rPr lang="es-CO" sz="900" b="1" dirty="0">
                <a:latin typeface="+mj-lt"/>
                <a:ea typeface="Calibri" panose="020F0502020204030204" pitchFamily="34" charset="0"/>
                <a:cs typeface="Arial" panose="020B0604020202020204" pitchFamily="34" charset="0"/>
              </a:rPr>
              <a:t>TALENTO HUMANO</a:t>
            </a:r>
          </a:p>
          <a:p>
            <a:pPr algn="ctr">
              <a:lnSpc>
                <a:spcPct val="107000"/>
              </a:lnSpc>
              <a:spcAft>
                <a:spcPts val="0"/>
              </a:spcAft>
            </a:pPr>
            <a:endParaRPr lang="es-CO" sz="900" b="1" dirty="0">
              <a:latin typeface="Avenir Book"/>
              <a:ea typeface="Calibri" panose="020F0502020204030204" pitchFamily="34" charset="0"/>
              <a:cs typeface="Arial" panose="020B0604020202020204" pitchFamily="34" charset="0"/>
            </a:endParaRPr>
          </a:p>
          <a:p>
            <a:pPr algn="just">
              <a:lnSpc>
                <a:spcPct val="107000"/>
              </a:lnSpc>
              <a:spcAft>
                <a:spcPts val="0"/>
              </a:spcAft>
            </a:pPr>
            <a:r>
              <a:rPr lang="es-CO" sz="900" dirty="0">
                <a:ea typeface="Calibri" panose="020F0502020204030204" pitchFamily="34" charset="0"/>
                <a:cs typeface="Arial" panose="020B0604020202020204" pitchFamily="34" charset="0"/>
              </a:rPr>
              <a:t>En el marco del proceso de Talento Humano de la Gestión Administrativa de Transmetro SAS para el 2020 se establecieron dos grandes objetivos estratégicos:</a:t>
            </a:r>
            <a:endParaRPr lang="es-CO" sz="900" dirty="0">
              <a:ea typeface="Times New Roman" panose="02020603050405020304" pitchFamily="18" charset="0"/>
            </a:endParaRPr>
          </a:p>
          <a:p>
            <a:pPr marL="457200" algn="just">
              <a:lnSpc>
                <a:spcPct val="115000"/>
              </a:lnSpc>
              <a:spcAft>
                <a:spcPts val="0"/>
              </a:spcAft>
            </a:pPr>
            <a:r>
              <a:rPr lang="es-CO" sz="900" dirty="0">
                <a:ea typeface="Calibri" panose="020F0502020204030204" pitchFamily="34" charset="0"/>
                <a:cs typeface="Arial" panose="020B0604020202020204" pitchFamily="34" charset="0"/>
              </a:rPr>
              <a:t> </a:t>
            </a:r>
            <a:endParaRPr lang="es-CO" sz="900" dirty="0">
              <a:ea typeface="Times New Roman" panose="02020603050405020304" pitchFamily="18" charset="0"/>
            </a:endParaRPr>
          </a:p>
          <a:p>
            <a:pPr marL="342900" lvl="0" indent="-342900" algn="just">
              <a:lnSpc>
                <a:spcPct val="115000"/>
              </a:lnSpc>
              <a:spcAft>
                <a:spcPts val="0"/>
              </a:spcAft>
              <a:buFont typeface="+mj-lt"/>
              <a:buAutoNum type="arabicPeriod"/>
            </a:pPr>
            <a:r>
              <a:rPr lang="es-CO" sz="900" dirty="0">
                <a:ea typeface="Calibri" panose="020F0502020204030204" pitchFamily="34" charset="0"/>
                <a:cs typeface="Arial" panose="020B0604020202020204" pitchFamily="34" charset="0"/>
              </a:rPr>
              <a:t>Propiciar ambientes laborales seguros y armoniosos que redunden en el mejoramiento de la calidad de vida de los colaboradores y servidores públicos</a:t>
            </a:r>
          </a:p>
          <a:p>
            <a:pPr marL="342900" lvl="0" indent="-342900" algn="just">
              <a:lnSpc>
                <a:spcPct val="115000"/>
              </a:lnSpc>
              <a:spcAft>
                <a:spcPts val="0"/>
              </a:spcAft>
              <a:buFont typeface="+mj-lt"/>
              <a:buAutoNum type="arabicPeriod"/>
            </a:pPr>
            <a:r>
              <a:rPr lang="es-CO" sz="900" dirty="0">
                <a:ea typeface="Calibri" panose="020F0502020204030204" pitchFamily="34" charset="0"/>
                <a:cs typeface="Arial" panose="020B0604020202020204" pitchFamily="34" charset="0"/>
              </a:rPr>
              <a:t>Fortalecer habilidades y competencias de los colaboradores de Transmetro SAS a través de los programas de capacitación y bienestar.</a:t>
            </a:r>
            <a:endParaRPr lang="es-CO" sz="900" dirty="0">
              <a:ea typeface="Calibri" panose="020F0502020204030204" pitchFamily="34" charset="0"/>
            </a:endParaRPr>
          </a:p>
          <a:p>
            <a:pPr lvl="0" algn="just">
              <a:lnSpc>
                <a:spcPct val="115000"/>
              </a:lnSpc>
              <a:spcAft>
                <a:spcPts val="0"/>
              </a:spcAft>
            </a:pPr>
            <a:endParaRPr lang="es-CO" sz="900" dirty="0">
              <a:ea typeface="Calibri" panose="020F0502020204030204" pitchFamily="34" charset="0"/>
              <a:cs typeface="Arial" panose="020B0604020202020204" pitchFamily="34" charset="0"/>
            </a:endParaRPr>
          </a:p>
          <a:p>
            <a:pPr lvl="0" algn="just">
              <a:lnSpc>
                <a:spcPct val="115000"/>
              </a:lnSpc>
              <a:spcAft>
                <a:spcPts val="0"/>
              </a:spcAft>
            </a:pPr>
            <a:r>
              <a:rPr lang="es-CO" sz="900" dirty="0">
                <a:ea typeface="Calibri" panose="020F0502020204030204" pitchFamily="34" charset="0"/>
                <a:cs typeface="Arial" panose="020B0604020202020204" pitchFamily="34" charset="0"/>
              </a:rPr>
              <a:t>Para lograr el cumplimiento de los objetivos del área, se diseñó el Plan Estratégico de Talento Humano – PETH como herramienta de planeación corporativa, con el fin de optimizar y fortalecer las competencias funcionales y comportamentales del servidor público. Es de anotar que en el marco del COVID-19, los planes fueron actualizados en Comité Institucional de Gestión y Desempeño. </a:t>
            </a:r>
            <a:endParaRPr lang="es-CO" sz="900" dirty="0">
              <a:ea typeface="Calibri" panose="020F0502020204030204" pitchFamily="34" charset="0"/>
            </a:endParaRPr>
          </a:p>
          <a:p>
            <a:pPr lvl="0" algn="just">
              <a:lnSpc>
                <a:spcPct val="115000"/>
              </a:lnSpc>
              <a:spcAft>
                <a:spcPts val="0"/>
              </a:spcAft>
            </a:pPr>
            <a:r>
              <a:rPr lang="es-CO" sz="900" dirty="0">
                <a:ea typeface="Calibri" panose="020F0502020204030204" pitchFamily="34" charset="0"/>
                <a:cs typeface="Arial" panose="020B0604020202020204" pitchFamily="34" charset="0"/>
              </a:rPr>
              <a:t>Dentro de las acciones ejecutadas en el PETH durante la vigencia 2020 se encuentran:</a:t>
            </a:r>
          </a:p>
          <a:p>
            <a:pPr lvl="0" algn="just">
              <a:lnSpc>
                <a:spcPct val="115000"/>
              </a:lnSpc>
              <a:spcAft>
                <a:spcPts val="0"/>
              </a:spcAft>
            </a:pPr>
            <a:endParaRPr lang="es-CO" sz="900" dirty="0">
              <a:ea typeface="Times New Roman" panose="02020603050405020304" pitchFamily="18" charset="0"/>
            </a:endParaRPr>
          </a:p>
          <a:p>
            <a:pPr marL="342900" lvl="0" indent="-342900" algn="just">
              <a:lnSpc>
                <a:spcPct val="115000"/>
              </a:lnSpc>
              <a:spcAft>
                <a:spcPts val="0"/>
              </a:spcAft>
              <a:buFont typeface="Wingdings" panose="05000000000000000000" pitchFamily="2" charset="2"/>
              <a:buChar char=""/>
              <a:tabLst>
                <a:tab pos="228600" algn="l"/>
              </a:tabLst>
            </a:pPr>
            <a:r>
              <a:rPr lang="es-CO" sz="900" dirty="0">
                <a:ea typeface="Calibri" panose="020F0502020204030204" pitchFamily="34" charset="0"/>
                <a:cs typeface="Arial" panose="020B0604020202020204" pitchFamily="34" charset="0"/>
              </a:rPr>
              <a:t>Desarrollar el Plan Institucional de Capacitación.</a:t>
            </a:r>
            <a:endParaRPr lang="es-CO" sz="900" dirty="0">
              <a:ea typeface="Times New Roman" panose="02020603050405020304" pitchFamily="18" charset="0"/>
            </a:endParaRPr>
          </a:p>
          <a:p>
            <a:pPr marL="342900" lvl="0" indent="-342900" algn="just">
              <a:lnSpc>
                <a:spcPct val="115000"/>
              </a:lnSpc>
              <a:spcAft>
                <a:spcPts val="0"/>
              </a:spcAft>
              <a:buFont typeface="Wingdings" panose="05000000000000000000" pitchFamily="2" charset="2"/>
              <a:buChar char=""/>
              <a:tabLst>
                <a:tab pos="228600" algn="l"/>
              </a:tabLst>
            </a:pPr>
            <a:r>
              <a:rPr lang="es-CO" sz="900" dirty="0">
                <a:ea typeface="Calibri" panose="020F0502020204030204" pitchFamily="34" charset="0"/>
                <a:cs typeface="Arial" panose="020B0604020202020204" pitchFamily="34" charset="0"/>
              </a:rPr>
              <a:t>Desarrollar el Plan de Bienestar Social Laboral, de Estímulos e Incentivos con el apoyo de entidades capacitadoras (Caja de Compensación Familiar, Servicio Nacional de Aprendizaje – SENA, entre otras).</a:t>
            </a:r>
            <a:endParaRPr lang="es-CO" sz="900" dirty="0">
              <a:ea typeface="Times New Roman" panose="02020603050405020304" pitchFamily="18" charset="0"/>
            </a:endParaRPr>
          </a:p>
          <a:p>
            <a:pPr marL="342900" lvl="0" indent="-342900" algn="just">
              <a:lnSpc>
                <a:spcPct val="115000"/>
              </a:lnSpc>
              <a:spcAft>
                <a:spcPts val="0"/>
              </a:spcAft>
              <a:buFont typeface="Wingdings" panose="05000000000000000000" pitchFamily="2" charset="2"/>
              <a:buChar char=""/>
              <a:tabLst>
                <a:tab pos="228600" algn="l"/>
              </a:tabLst>
            </a:pPr>
            <a:r>
              <a:rPr lang="es-CO" sz="900" dirty="0">
                <a:ea typeface="Calibri" panose="020F0502020204030204" pitchFamily="34" charset="0"/>
                <a:cs typeface="Arial" panose="020B0604020202020204" pitchFamily="34" charset="0"/>
              </a:rPr>
              <a:t>Implementar y Socializar el Código de Integridad, fomentando los valores institucionales.</a:t>
            </a:r>
            <a:endParaRPr lang="es-CO" sz="900" dirty="0">
              <a:ea typeface="Times New Roman" panose="02020603050405020304" pitchFamily="18" charset="0"/>
            </a:endParaRPr>
          </a:p>
          <a:p>
            <a:pPr marL="342900" lvl="0" indent="-342900" algn="just">
              <a:lnSpc>
                <a:spcPct val="115000"/>
              </a:lnSpc>
              <a:spcAft>
                <a:spcPts val="0"/>
              </a:spcAft>
              <a:buFont typeface="Wingdings" panose="05000000000000000000" pitchFamily="2" charset="2"/>
              <a:buChar char=""/>
              <a:tabLst>
                <a:tab pos="228600" algn="l"/>
              </a:tabLst>
            </a:pPr>
            <a:r>
              <a:rPr lang="es-CO" sz="900" dirty="0">
                <a:ea typeface="Calibri" panose="020F0502020204030204" pitchFamily="34" charset="0"/>
                <a:cs typeface="Arial" panose="020B0604020202020204" pitchFamily="34" charset="0"/>
              </a:rPr>
              <a:t>Actualización del Modelo Integrado de Planeación y Gestión – MIPG [Dimensión del Talento Humano].</a:t>
            </a:r>
            <a:endParaRPr lang="es-CO" sz="900" dirty="0">
              <a:ea typeface="Times New Roman" panose="02020603050405020304" pitchFamily="18" charset="0"/>
            </a:endParaRPr>
          </a:p>
          <a:p>
            <a:pPr marL="342900" lvl="0" indent="-342900" algn="just">
              <a:lnSpc>
                <a:spcPct val="115000"/>
              </a:lnSpc>
              <a:spcAft>
                <a:spcPts val="0"/>
              </a:spcAft>
              <a:buFont typeface="Wingdings" panose="05000000000000000000" pitchFamily="2" charset="2"/>
              <a:buChar char=""/>
              <a:tabLst>
                <a:tab pos="228600" algn="l"/>
              </a:tabLst>
            </a:pPr>
            <a:r>
              <a:rPr lang="es-CO" sz="900" dirty="0">
                <a:ea typeface="Calibri" panose="020F0502020204030204" pitchFamily="34" charset="0"/>
                <a:cs typeface="Arial" panose="020B0604020202020204" pitchFamily="34" charset="0"/>
              </a:rPr>
              <a:t>Fortalecer el Sistema de Gestión de Seguridad y Salud en el Trabajo – SGSST.</a:t>
            </a:r>
            <a:endParaRPr lang="es-CO" sz="900" dirty="0">
              <a:effectLst/>
              <a:ea typeface="Times New Roman" panose="02020603050405020304" pitchFamily="18" charset="0"/>
            </a:endParaRPr>
          </a:p>
        </p:txBody>
      </p:sp>
    </p:spTree>
    <p:extLst>
      <p:ext uri="{BB962C8B-B14F-4D97-AF65-F5344CB8AC3E}">
        <p14:creationId xmlns:p14="http://schemas.microsoft.com/office/powerpoint/2010/main" val="1033845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811516" cy="9144000"/>
          </a:xfrm>
          <a:prstGeom prst="rect">
            <a:avLst/>
          </a:prstGeom>
        </p:spPr>
      </p:pic>
      <p:sp>
        <p:nvSpPr>
          <p:cNvPr id="5" name="4 CuadroTexto"/>
          <p:cNvSpPr txBox="1"/>
          <p:nvPr/>
        </p:nvSpPr>
        <p:spPr>
          <a:xfrm>
            <a:off x="1268760" y="509935"/>
            <a:ext cx="3096344" cy="461665"/>
          </a:xfrm>
          <a:prstGeom prst="rect">
            <a:avLst/>
          </a:prstGeom>
          <a:noFill/>
        </p:spPr>
        <p:txBody>
          <a:bodyPr wrap="square" rtlCol="0">
            <a:spAutoFit/>
          </a:bodyPr>
          <a:lstStyle/>
          <a:p>
            <a:r>
              <a:rPr lang="es-ES" sz="2400" b="1" dirty="0">
                <a:solidFill>
                  <a:srgbClr val="00B050"/>
                </a:solidFill>
                <a:latin typeface="+mj-lt"/>
              </a:rPr>
              <a:t>ADMINISTRATIVA</a:t>
            </a:r>
          </a:p>
        </p:txBody>
      </p:sp>
      <p:sp>
        <p:nvSpPr>
          <p:cNvPr id="6" name="Rectángulo 5">
            <a:extLst>
              <a:ext uri="{FF2B5EF4-FFF2-40B4-BE49-F238E27FC236}">
                <a16:creationId xmlns:a16="http://schemas.microsoft.com/office/drawing/2014/main" id="{4182027C-3145-47C6-AC6F-BA34F66E0EB7}"/>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C5A0E5BC-6E6B-4E6E-AE8E-B49D97F404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F84F3A5D-5BD1-4203-8E1B-FE0FB92FB0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10" name="Rectángulo 9"/>
          <p:cNvSpPr/>
          <p:nvPr/>
        </p:nvSpPr>
        <p:spPr>
          <a:xfrm>
            <a:off x="476672" y="1187906"/>
            <a:ext cx="3312368" cy="1357166"/>
          </a:xfrm>
          <a:prstGeom prst="rect">
            <a:avLst/>
          </a:prstGeom>
        </p:spPr>
        <p:txBody>
          <a:bodyPr wrap="square">
            <a:spAutoFit/>
          </a:bodyPr>
          <a:lstStyle/>
          <a:p>
            <a:pPr marL="457200" algn="ctr">
              <a:lnSpc>
                <a:spcPct val="115000"/>
              </a:lnSpc>
              <a:spcAft>
                <a:spcPts val="0"/>
              </a:spcAft>
            </a:pPr>
            <a:r>
              <a:rPr lang="es-CO" sz="900" b="1" dirty="0">
                <a:latin typeface="+mj-lt"/>
                <a:ea typeface="Times New Roman" panose="02020603050405020304" pitchFamily="18" charset="0"/>
                <a:cs typeface="Arial" panose="020B0604020202020204" pitchFamily="34" charset="0"/>
              </a:rPr>
              <a:t>Obligaciones Laborales</a:t>
            </a:r>
            <a:endParaRPr lang="es-CO" sz="900" b="1" dirty="0">
              <a:latin typeface="+mj-lt"/>
              <a:ea typeface="Times New Roman" panose="02020603050405020304" pitchFamily="18" charset="0"/>
            </a:endParaRPr>
          </a:p>
          <a:p>
            <a:pPr marL="457200" algn="ctr">
              <a:lnSpc>
                <a:spcPct val="115000"/>
              </a:lnSpc>
              <a:spcAft>
                <a:spcPts val="0"/>
              </a:spcAft>
            </a:pPr>
            <a:endParaRPr lang="es-CO" sz="900" dirty="0">
              <a:latin typeface="Calibri" panose="020F0502020204030204" pitchFamily="34" charset="0"/>
              <a:ea typeface="Times New Roman" panose="02020603050405020304" pitchFamily="18" charset="0"/>
              <a:cs typeface="Arial" panose="020B0604020202020204" pitchFamily="34" charset="0"/>
            </a:endParaRPr>
          </a:p>
          <a:p>
            <a:pPr algn="just">
              <a:lnSpc>
                <a:spcPct val="115000"/>
              </a:lnSpc>
              <a:spcAft>
                <a:spcPts val="0"/>
              </a:spcAft>
            </a:pPr>
            <a:r>
              <a:rPr lang="es-CO" sz="900" dirty="0">
                <a:ea typeface="Calibri" panose="020F0502020204030204" pitchFamily="34" charset="0"/>
                <a:cs typeface="Arial" panose="020B0604020202020204" pitchFamily="34" charset="0"/>
              </a:rPr>
              <a:t>Durante la vigencia del 2020, se liquidaron y pagaron oportunamente las nóminas y prestaciones sociales al personal de planta de la entidad. Así mismo, se realizaron todas las contribuciones y transferencias correspondientes a las cotizaciones del SGSS (salud, pensión, ARL) y pagos de parafiscales (Sena, ICBF y Caja de compensación</a:t>
            </a:r>
            <a:r>
              <a:rPr lang="es-CO" sz="900" dirty="0">
                <a:ea typeface="Times New Roman" panose="02020603050405020304" pitchFamily="18" charset="0"/>
                <a:cs typeface="Arial" panose="020B0604020202020204" pitchFamily="34" charset="0"/>
              </a:rPr>
              <a:t>).</a:t>
            </a:r>
            <a:endParaRPr lang="es-CO" sz="900" dirty="0">
              <a:effectLst/>
              <a:ea typeface="Times New Roman" panose="02020603050405020304" pitchFamily="18" charset="0"/>
            </a:endParaRPr>
          </a:p>
        </p:txBody>
      </p:sp>
      <p:sp>
        <p:nvSpPr>
          <p:cNvPr id="11" name="Rectángulo 10"/>
          <p:cNvSpPr/>
          <p:nvPr/>
        </p:nvSpPr>
        <p:spPr>
          <a:xfrm>
            <a:off x="404664" y="2898249"/>
            <a:ext cx="3429000" cy="2377574"/>
          </a:xfrm>
          <a:prstGeom prst="rect">
            <a:avLst/>
          </a:prstGeom>
        </p:spPr>
        <p:txBody>
          <a:bodyPr>
            <a:spAutoFit/>
          </a:bodyPr>
          <a:lstStyle/>
          <a:p>
            <a:pPr marL="457200" algn="ctr">
              <a:lnSpc>
                <a:spcPct val="115000"/>
              </a:lnSpc>
              <a:spcAft>
                <a:spcPts val="0"/>
              </a:spcAft>
            </a:pPr>
            <a:r>
              <a:rPr lang="es-CO" sz="900" b="1" dirty="0">
                <a:latin typeface="+mj-lt"/>
                <a:ea typeface="Times New Roman" panose="02020603050405020304" pitchFamily="18" charset="0"/>
                <a:cs typeface="Arial" panose="020B0604020202020204" pitchFamily="34" charset="0"/>
              </a:rPr>
              <a:t>Plan de Bienestar Social Laboral, de Estímulos e Incentivos 2020.</a:t>
            </a:r>
            <a:endParaRPr lang="es-CO" sz="900" dirty="0">
              <a:latin typeface="+mj-lt"/>
              <a:ea typeface="Times New Roman" panose="02020603050405020304" pitchFamily="18" charset="0"/>
            </a:endParaRPr>
          </a:p>
          <a:p>
            <a:pPr marL="457200" algn="ctr">
              <a:lnSpc>
                <a:spcPct val="115000"/>
              </a:lnSpc>
              <a:spcAft>
                <a:spcPts val="0"/>
              </a:spcAft>
            </a:pPr>
            <a:endParaRPr lang="es-CO" sz="900" dirty="0">
              <a:latin typeface="Calibri" panose="020F0502020204030204" pitchFamily="34" charset="0"/>
              <a:ea typeface="Times New Roman" panose="02020603050405020304" pitchFamily="18" charset="0"/>
              <a:cs typeface="Arial" panose="020B0604020202020204" pitchFamily="34" charset="0"/>
            </a:endParaRPr>
          </a:p>
          <a:p>
            <a:pPr algn="just">
              <a:lnSpc>
                <a:spcPct val="115000"/>
              </a:lnSpc>
              <a:spcAft>
                <a:spcPts val="0"/>
              </a:spcAft>
            </a:pPr>
            <a:r>
              <a:rPr lang="es-CO" sz="900" dirty="0">
                <a:ea typeface="Calibri" panose="020F0502020204030204" pitchFamily="34" charset="0"/>
                <a:cs typeface="Arial" panose="020B0604020202020204" pitchFamily="34" charset="0"/>
              </a:rPr>
              <a:t>El Plan de Bienestar Social Laboral, de Estímulos e Incentivos 2020 del SITM – Transmetro SAS, se desarrolló conforme a las políticas generales emanadas por el Gobierno Nacional, al sistema de desarrollo de talento humano y a las experiencias y/o lecciones aprendidas, con el fin de satisfacer las necesidades institucionales e individuales de los trabajadores.</a:t>
            </a:r>
          </a:p>
          <a:p>
            <a:pPr marL="457200" algn="just">
              <a:lnSpc>
                <a:spcPct val="115000"/>
              </a:lnSpc>
              <a:spcAft>
                <a:spcPts val="0"/>
              </a:spcAft>
            </a:pPr>
            <a:r>
              <a:rPr lang="es-CO" sz="900" dirty="0">
                <a:ea typeface="Times New Roman" panose="02020603050405020304" pitchFamily="18" charset="0"/>
                <a:cs typeface="Arial" panose="020B0604020202020204" pitchFamily="34" charset="0"/>
              </a:rPr>
              <a:t> </a:t>
            </a:r>
            <a:endParaRPr lang="es-CO" sz="900" dirty="0">
              <a:ea typeface="Times New Roman" panose="02020603050405020304" pitchFamily="18" charset="0"/>
            </a:endParaRPr>
          </a:p>
          <a:p>
            <a:pPr algn="just"/>
            <a:r>
              <a:rPr lang="es-CO" sz="900" dirty="0">
                <a:ea typeface="Calibri" panose="020F0502020204030204" pitchFamily="34" charset="0"/>
                <a:cs typeface="Arial" panose="020B0604020202020204" pitchFamily="34" charset="0"/>
              </a:rPr>
              <a:t>La Subgerencia Administrativa diseñó el Plan Institucional de Bienestar Laboral Social, de Estímulos e Incentivos para la vigencia 2020, a partir de las iniciativas de los servidores públicos, resultantes de la aplicación de una encuesta, la cual permitió identificar las necesidades de bienestar del trabajador y su grupo familiar</a:t>
            </a:r>
            <a:endParaRPr lang="es-CO" sz="900" dirty="0"/>
          </a:p>
        </p:txBody>
      </p:sp>
      <p:pic>
        <p:nvPicPr>
          <p:cNvPr id="12" name="Imagen 11" descr="image.png"/>
          <p:cNvPicPr/>
          <p:nvPr/>
        </p:nvPicPr>
        <p:blipFill>
          <a:blip r:embed="rId7" r:link="rId8" cstate="print">
            <a:extLst>
              <a:ext uri="{28A0092B-C50C-407E-A947-70E740481C1C}">
                <a14:useLocalDpi xmlns:a14="http://schemas.microsoft.com/office/drawing/2010/main" val="0"/>
              </a:ext>
            </a:extLst>
          </a:blip>
          <a:srcRect/>
          <a:stretch>
            <a:fillRect/>
          </a:stretch>
        </p:blipFill>
        <p:spPr bwMode="auto">
          <a:xfrm>
            <a:off x="728514" y="5455475"/>
            <a:ext cx="2628478" cy="1780822"/>
          </a:xfrm>
          <a:prstGeom prst="rect">
            <a:avLst/>
          </a:prstGeom>
          <a:noFill/>
          <a:ln>
            <a:noFill/>
          </a:ln>
        </p:spPr>
      </p:pic>
      <p:sp>
        <p:nvSpPr>
          <p:cNvPr id="15" name="Rectángulo 14"/>
          <p:cNvSpPr/>
          <p:nvPr/>
        </p:nvSpPr>
        <p:spPr>
          <a:xfrm>
            <a:off x="3833664" y="1123250"/>
            <a:ext cx="2734926" cy="4901983"/>
          </a:xfrm>
          <a:prstGeom prst="rect">
            <a:avLst/>
          </a:prstGeom>
        </p:spPr>
        <p:txBody>
          <a:bodyPr wrap="square">
            <a:spAutoFit/>
          </a:bodyPr>
          <a:lstStyle/>
          <a:p>
            <a:pPr marL="457200" algn="ctr">
              <a:lnSpc>
                <a:spcPct val="115000"/>
              </a:lnSpc>
              <a:spcAft>
                <a:spcPts val="0"/>
              </a:spcAft>
            </a:pPr>
            <a:r>
              <a:rPr lang="es-CO" sz="900" b="1" dirty="0" err="1">
                <a:latin typeface="+mj-lt"/>
                <a:ea typeface="Times New Roman" panose="02020603050405020304" pitchFamily="18" charset="0"/>
                <a:cs typeface="Arial" panose="020B0604020202020204" pitchFamily="34" charset="0"/>
              </a:rPr>
              <a:t>Copasst</a:t>
            </a:r>
            <a:r>
              <a:rPr lang="es-CO" sz="900" b="1" dirty="0">
                <a:latin typeface="+mj-lt"/>
                <a:ea typeface="Times New Roman" panose="02020603050405020304" pitchFamily="18" charset="0"/>
                <a:cs typeface="Arial" panose="020B0604020202020204" pitchFamily="34" charset="0"/>
              </a:rPr>
              <a:t>  (SGSST).</a:t>
            </a:r>
            <a:endParaRPr lang="es-CO" sz="900" dirty="0">
              <a:latin typeface="+mj-lt"/>
              <a:ea typeface="Times New Roman" panose="02020603050405020304" pitchFamily="18" charset="0"/>
            </a:endParaRPr>
          </a:p>
          <a:p>
            <a:pPr marL="457200" algn="ctr">
              <a:lnSpc>
                <a:spcPct val="115000"/>
              </a:lnSpc>
              <a:spcAft>
                <a:spcPts val="0"/>
              </a:spcAft>
            </a:pPr>
            <a:r>
              <a:rPr lang="es-CO" sz="900" dirty="0">
                <a:latin typeface="+mj-lt"/>
                <a:ea typeface="Times New Roman" panose="02020603050405020304" pitchFamily="18" charset="0"/>
                <a:cs typeface="Arial" panose="020B0604020202020204" pitchFamily="34" charset="0"/>
              </a:rPr>
              <a:t> </a:t>
            </a:r>
            <a:endParaRPr lang="es-CO" sz="900" dirty="0">
              <a:latin typeface="+mj-lt"/>
              <a:ea typeface="Times New Roman" panose="02020603050405020304" pitchFamily="18" charset="0"/>
            </a:endParaRPr>
          </a:p>
          <a:p>
            <a:pPr algn="just">
              <a:lnSpc>
                <a:spcPct val="107000"/>
              </a:lnSpc>
              <a:spcAft>
                <a:spcPts val="800"/>
              </a:spcAft>
            </a:pPr>
            <a:r>
              <a:rPr lang="es-CO" sz="900" dirty="0">
                <a:ea typeface="Times New Roman" panose="02020603050405020304" pitchFamily="18" charset="0"/>
                <a:cs typeface="Arial" panose="020B0604020202020204" pitchFamily="34" charset="0"/>
              </a:rPr>
              <a:t>Se realizó la evaluación y auditoría del SGSST en diciembre de 2020, arrojando los siguientes porcentajes de avances en cada criterio. </a:t>
            </a:r>
          </a:p>
          <a:p>
            <a:pPr>
              <a:lnSpc>
                <a:spcPct val="107000"/>
              </a:lnSpc>
              <a:spcAft>
                <a:spcPts val="800"/>
              </a:spcAft>
            </a:pPr>
            <a:endParaRPr lang="es-CO" sz="900" dirty="0">
              <a:latin typeface="Avenir Book"/>
              <a:ea typeface="Times New Roman" panose="02020603050405020304" pitchFamily="18" charset="0"/>
              <a:cs typeface="Arial" panose="020B0604020202020204" pitchFamily="34" charset="0"/>
            </a:endParaRPr>
          </a:p>
          <a:p>
            <a:pPr>
              <a:lnSpc>
                <a:spcPct val="107000"/>
              </a:lnSpc>
              <a:spcAft>
                <a:spcPts val="800"/>
              </a:spcAft>
            </a:pPr>
            <a:endParaRPr lang="es-CO" sz="900" dirty="0">
              <a:latin typeface="Avenir Book"/>
              <a:ea typeface="Times New Roman" panose="02020603050405020304" pitchFamily="18" charset="0"/>
              <a:cs typeface="Arial" panose="020B0604020202020204" pitchFamily="34" charset="0"/>
            </a:endParaRPr>
          </a:p>
          <a:p>
            <a:pPr>
              <a:lnSpc>
                <a:spcPct val="107000"/>
              </a:lnSpc>
              <a:spcAft>
                <a:spcPts val="800"/>
              </a:spcAft>
            </a:pPr>
            <a:endParaRPr lang="es-CO" sz="900" dirty="0">
              <a:effectLst/>
              <a:latin typeface="Avenir Book"/>
              <a:ea typeface="Calibri" panose="020F0502020204030204" pitchFamily="34" charset="0"/>
              <a:cs typeface="Arial" panose="020B0604020202020204" pitchFamily="34" charset="0"/>
            </a:endParaRPr>
          </a:p>
          <a:p>
            <a:pPr>
              <a:lnSpc>
                <a:spcPct val="107000"/>
              </a:lnSpc>
              <a:spcAft>
                <a:spcPts val="800"/>
              </a:spcAft>
            </a:pPr>
            <a:endParaRPr lang="es-CO" sz="900" dirty="0">
              <a:latin typeface="Avenir Book"/>
              <a:ea typeface="Calibri" panose="020F0502020204030204" pitchFamily="34" charset="0"/>
              <a:cs typeface="Arial" panose="020B0604020202020204" pitchFamily="34" charset="0"/>
            </a:endParaRPr>
          </a:p>
          <a:p>
            <a:pPr>
              <a:lnSpc>
                <a:spcPct val="107000"/>
              </a:lnSpc>
              <a:spcAft>
                <a:spcPts val="800"/>
              </a:spcAft>
            </a:pPr>
            <a:endParaRPr lang="es-CO" sz="900" dirty="0">
              <a:effectLst/>
              <a:latin typeface="Avenir Book"/>
              <a:ea typeface="Calibri" panose="020F0502020204030204" pitchFamily="34" charset="0"/>
              <a:cs typeface="Arial" panose="020B0604020202020204" pitchFamily="34" charset="0"/>
            </a:endParaRPr>
          </a:p>
          <a:p>
            <a:pPr algn="just">
              <a:lnSpc>
                <a:spcPct val="107000"/>
              </a:lnSpc>
              <a:spcAft>
                <a:spcPts val="800"/>
              </a:spcAft>
            </a:pPr>
            <a:r>
              <a:rPr lang="es-CO" sz="900" dirty="0"/>
              <a:t>Estos resultados reflejan un aumento en el porcentaje de avance del SGSST del 10% en comparación al año 2019. La Administradora de Riesgos Laborales - ARL SURA recomienda mantener el puntaje y las respectivas evidencias ante cualquier posible requerimiento del Ministerio de Trabajo e incluir en el plan de trabajo 2021 las mejoras detectadas.</a:t>
            </a:r>
          </a:p>
          <a:p>
            <a:pPr algn="just">
              <a:lnSpc>
                <a:spcPct val="107000"/>
              </a:lnSpc>
              <a:spcAft>
                <a:spcPts val="800"/>
              </a:spcAft>
            </a:pPr>
            <a:r>
              <a:rPr lang="es-ES" sz="900" b="1" dirty="0">
                <a:latin typeface="+mj-lt"/>
              </a:rPr>
              <a:t>Acciones de mejora como resultado de la evaluación y auditoria del SGSST 2020</a:t>
            </a:r>
          </a:p>
          <a:p>
            <a:pPr algn="just">
              <a:lnSpc>
                <a:spcPct val="107000"/>
              </a:lnSpc>
              <a:spcAft>
                <a:spcPts val="800"/>
              </a:spcAft>
            </a:pPr>
            <a:endParaRPr lang="es-CO" sz="900" b="1" dirty="0"/>
          </a:p>
          <a:p>
            <a:pPr algn="just">
              <a:lnSpc>
                <a:spcPct val="107000"/>
              </a:lnSpc>
              <a:spcAft>
                <a:spcPts val="800"/>
              </a:spcAft>
            </a:pPr>
            <a:endParaRPr lang="es-CO" sz="900" dirty="0"/>
          </a:p>
          <a:p>
            <a:pPr algn="just">
              <a:lnSpc>
                <a:spcPct val="107000"/>
              </a:lnSpc>
              <a:spcAft>
                <a:spcPts val="800"/>
              </a:spcAft>
            </a:pPr>
            <a:endParaRPr lang="es-CO" sz="900" dirty="0"/>
          </a:p>
          <a:p>
            <a:pPr>
              <a:lnSpc>
                <a:spcPct val="107000"/>
              </a:lnSpc>
              <a:spcAft>
                <a:spcPts val="800"/>
              </a:spcAft>
            </a:pPr>
            <a:endParaRPr lang="es-CO" sz="900" dirty="0">
              <a:effectLst/>
              <a:latin typeface="Avenir Book"/>
              <a:ea typeface="Calibri" panose="020F0502020204030204" pitchFamily="34" charset="0"/>
              <a:cs typeface="Arial" panose="020B0604020202020204" pitchFamily="34" charset="0"/>
            </a:endParaRPr>
          </a:p>
          <a:p>
            <a:pPr>
              <a:lnSpc>
                <a:spcPct val="107000"/>
              </a:lnSpc>
              <a:spcAft>
                <a:spcPts val="800"/>
              </a:spcAft>
            </a:pPr>
            <a:endParaRPr lang="es-CO" sz="9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7" name="Imagen 16">
            <a:extLst>
              <a:ext uri="{FF2B5EF4-FFF2-40B4-BE49-F238E27FC236}">
                <a16:creationId xmlns:a16="http://schemas.microsoft.com/office/drawing/2014/main" id="{8388612D-1DCA-4894-8064-A4F57BDB0F2E}"/>
              </a:ext>
            </a:extLst>
          </p:cNvPr>
          <p:cNvPicPr/>
          <p:nvPr/>
        </p:nvPicPr>
        <p:blipFill>
          <a:blip r:embed="rId9"/>
          <a:stretch>
            <a:fillRect/>
          </a:stretch>
        </p:blipFill>
        <p:spPr>
          <a:xfrm>
            <a:off x="4105335" y="2011903"/>
            <a:ext cx="2065139" cy="1085503"/>
          </a:xfrm>
          <a:prstGeom prst="rect">
            <a:avLst/>
          </a:prstGeom>
        </p:spPr>
      </p:pic>
      <p:graphicFrame>
        <p:nvGraphicFramePr>
          <p:cNvPr id="21" name="Tabla 20"/>
          <p:cNvGraphicFramePr>
            <a:graphicFrameLocks noGrp="1"/>
          </p:cNvGraphicFramePr>
          <p:nvPr>
            <p:extLst>
              <p:ext uri="{D42A27DB-BD31-4B8C-83A1-F6EECF244321}">
                <p14:modId xmlns:p14="http://schemas.microsoft.com/office/powerpoint/2010/main" val="2333440167"/>
              </p:ext>
            </p:extLst>
          </p:nvPr>
        </p:nvGraphicFramePr>
        <p:xfrm>
          <a:off x="3833664" y="4888952"/>
          <a:ext cx="2621208" cy="2213405"/>
        </p:xfrm>
        <a:graphic>
          <a:graphicData uri="http://schemas.openxmlformats.org/drawingml/2006/table">
            <a:tbl>
              <a:tblPr firstRow="1" bandRow="1">
                <a:tableStyleId>{5C22544A-7EE6-4342-B048-85BDC9FD1C3A}</a:tableStyleId>
              </a:tblPr>
              <a:tblGrid>
                <a:gridCol w="1310604">
                  <a:extLst>
                    <a:ext uri="{9D8B030D-6E8A-4147-A177-3AD203B41FA5}">
                      <a16:colId xmlns:a16="http://schemas.microsoft.com/office/drawing/2014/main" val="20000"/>
                    </a:ext>
                  </a:extLst>
                </a:gridCol>
                <a:gridCol w="1310604">
                  <a:extLst>
                    <a:ext uri="{9D8B030D-6E8A-4147-A177-3AD203B41FA5}">
                      <a16:colId xmlns:a16="http://schemas.microsoft.com/office/drawing/2014/main" val="20001"/>
                    </a:ext>
                  </a:extLst>
                </a:gridCol>
              </a:tblGrid>
              <a:tr h="494333">
                <a:tc>
                  <a:txBody>
                    <a:bodyPr/>
                    <a:lstStyle/>
                    <a:p>
                      <a:pPr algn="ctr">
                        <a:lnSpc>
                          <a:spcPct val="107000"/>
                        </a:lnSpc>
                        <a:spcAft>
                          <a:spcPts val="800"/>
                        </a:spcAft>
                      </a:pPr>
                      <a:r>
                        <a:rPr lang="es-CO" sz="800" dirty="0">
                          <a:effectLst/>
                        </a:rPr>
                        <a:t>No conformidad de Auditoría</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gn="ctr">
                        <a:lnSpc>
                          <a:spcPct val="107000"/>
                        </a:lnSpc>
                        <a:spcAft>
                          <a:spcPts val="800"/>
                        </a:spcAft>
                      </a:pPr>
                      <a:r>
                        <a:rPr lang="es-CO" sz="800" dirty="0">
                          <a:effectLst/>
                        </a:rPr>
                        <a:t>Acción de mejora/Fecha de cierre</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0000"/>
                  </a:ext>
                </a:extLst>
              </a:tr>
              <a:tr h="964994">
                <a:tc>
                  <a:txBody>
                    <a:bodyPr/>
                    <a:lstStyle/>
                    <a:p>
                      <a:pPr>
                        <a:lnSpc>
                          <a:spcPct val="107000"/>
                        </a:lnSpc>
                        <a:spcAft>
                          <a:spcPts val="800"/>
                        </a:spcAft>
                      </a:pPr>
                      <a:r>
                        <a:rPr lang="es-CO" sz="550" dirty="0">
                          <a:effectLst/>
                        </a:rPr>
                        <a:t>No se evidencio diseño del Plan de prevención, preparación y respuesta ante emergencias para las estaciones, incluyendo los planes ayuda mutua con partes interesadas. Lo anterior incumple Artículo 2.2.4.6.25 del Capítulo 6 del Decreto 1072 de 2015 y el Estándar Mínimo del SGSST N°5.1.1</a:t>
                      </a:r>
                      <a:endParaRPr lang="es-CO" sz="55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800"/>
                        </a:spcAft>
                      </a:pPr>
                      <a:r>
                        <a:rPr lang="es-CO" sz="550" dirty="0">
                          <a:effectLst/>
                        </a:rPr>
                        <a:t>Diseñar e implementar el Plan de prevención, preparación y respuesta ante emergencias para estaciones considerando la participación de las entidades competentes, así mismo desarrollar los planes ayuda mutua con las partes interesadas. /junio de 2021 </a:t>
                      </a:r>
                    </a:p>
                    <a:p>
                      <a:pPr>
                        <a:lnSpc>
                          <a:spcPct val="107000"/>
                        </a:lnSpc>
                        <a:spcAft>
                          <a:spcPts val="800"/>
                        </a:spcAft>
                      </a:pPr>
                      <a:r>
                        <a:rPr lang="es-CO" sz="550" dirty="0">
                          <a:effectLst/>
                        </a:rPr>
                        <a:t>Realizar simulacros de emergencias / octubre de 2021 </a:t>
                      </a:r>
                      <a:endParaRPr lang="es-CO" sz="55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0001"/>
                  </a:ext>
                </a:extLst>
              </a:tr>
              <a:tr h="689076">
                <a:tc>
                  <a:txBody>
                    <a:bodyPr/>
                    <a:lstStyle/>
                    <a:p>
                      <a:pPr>
                        <a:lnSpc>
                          <a:spcPct val="107000"/>
                        </a:lnSpc>
                        <a:spcAft>
                          <a:spcPts val="800"/>
                        </a:spcAft>
                      </a:pPr>
                      <a:r>
                        <a:rPr lang="es-CO" sz="550" dirty="0">
                          <a:effectLst/>
                        </a:rPr>
                        <a:t>No se evidenciaron las acciones preventivas, correctivas o de mejora a partir de revisión gerencial al SG SST realizada en enero 2019, lo cual incumple el Parágrafo del Articulo 2.2.4.6.31 y el Estándar Mínimo del SGSST N°7.1.2</a:t>
                      </a:r>
                      <a:endParaRPr lang="es-CO" sz="55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800"/>
                        </a:spcAft>
                      </a:pPr>
                      <a:r>
                        <a:rPr lang="es-CO" sz="550" dirty="0">
                          <a:effectLst/>
                        </a:rPr>
                        <a:t>Desarrollar la revisión gerencial 2021, con base en los resultados de la implementación del SGSST 2020/febrero 2021</a:t>
                      </a:r>
                      <a:endParaRPr lang="es-CO" sz="55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258104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1201"/>
            <a:ext cx="6858000" cy="9206402"/>
          </a:xfrm>
          <a:prstGeom prst="rect">
            <a:avLst/>
          </a:prstGeom>
        </p:spPr>
      </p:pic>
      <p:sp>
        <p:nvSpPr>
          <p:cNvPr id="5" name="4 CuadroTexto"/>
          <p:cNvSpPr txBox="1"/>
          <p:nvPr/>
        </p:nvSpPr>
        <p:spPr>
          <a:xfrm>
            <a:off x="1268760" y="509935"/>
            <a:ext cx="3096344" cy="461665"/>
          </a:xfrm>
          <a:prstGeom prst="rect">
            <a:avLst/>
          </a:prstGeom>
          <a:noFill/>
        </p:spPr>
        <p:txBody>
          <a:bodyPr wrap="square" rtlCol="0">
            <a:spAutoFit/>
          </a:bodyPr>
          <a:lstStyle/>
          <a:p>
            <a:r>
              <a:rPr lang="es-ES" sz="2400" b="1" dirty="0">
                <a:solidFill>
                  <a:srgbClr val="00B050"/>
                </a:solidFill>
                <a:latin typeface="+mj-lt"/>
              </a:rPr>
              <a:t>ADMINISTRATIVA</a:t>
            </a:r>
          </a:p>
        </p:txBody>
      </p:sp>
      <p:sp>
        <p:nvSpPr>
          <p:cNvPr id="6" name="Rectángulo 5">
            <a:extLst>
              <a:ext uri="{FF2B5EF4-FFF2-40B4-BE49-F238E27FC236}">
                <a16:creationId xmlns:a16="http://schemas.microsoft.com/office/drawing/2014/main" id="{4182027C-3145-47C6-AC6F-BA34F66E0EB7}"/>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C5A0E5BC-6E6B-4E6E-AE8E-B49D97F404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F84F3A5D-5BD1-4203-8E1B-FE0FB92FB0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2" name="Rectángulo 1"/>
          <p:cNvSpPr/>
          <p:nvPr/>
        </p:nvSpPr>
        <p:spPr>
          <a:xfrm>
            <a:off x="692696" y="1396512"/>
            <a:ext cx="2866628" cy="5402569"/>
          </a:xfrm>
          <a:prstGeom prst="rect">
            <a:avLst/>
          </a:prstGeom>
        </p:spPr>
        <p:txBody>
          <a:bodyPr wrap="square">
            <a:spAutoFit/>
          </a:bodyPr>
          <a:lstStyle/>
          <a:p>
            <a:pPr marL="342900" lvl="0" indent="-342900">
              <a:buFont typeface="Symbol" panose="05050102010706020507" pitchFamily="18" charset="2"/>
              <a:buChar char=""/>
            </a:pPr>
            <a:r>
              <a:rPr lang="es-ES" sz="1000" b="1" dirty="0">
                <a:latin typeface="+mj-lt"/>
                <a:ea typeface="Times New Roman" panose="02020603050405020304" pitchFamily="18" charset="0"/>
                <a:cs typeface="Arial" panose="020B0604020202020204" pitchFamily="34" charset="0"/>
              </a:rPr>
              <a:t>Conclusiones del Auditor y ARL Sura</a:t>
            </a:r>
            <a:endParaRPr lang="es-CO" sz="1000" b="1" dirty="0">
              <a:latin typeface="+mj-lt"/>
              <a:ea typeface="Trebuchet MS" panose="020B0603020202020204" pitchFamily="34" charset="0"/>
              <a:cs typeface="Times New Roman" panose="02020603050405020304" pitchFamily="18" charset="0"/>
            </a:endParaRPr>
          </a:p>
          <a:p>
            <a:pPr algn="just">
              <a:lnSpc>
                <a:spcPct val="107000"/>
              </a:lnSpc>
              <a:spcAft>
                <a:spcPts val="800"/>
              </a:spcAft>
            </a:pPr>
            <a:r>
              <a:rPr lang="es-CO" sz="900" dirty="0">
                <a:ea typeface="Times New Roman" panose="02020603050405020304" pitchFamily="18" charset="0"/>
                <a:cs typeface="Arial" panose="020B0604020202020204" pitchFamily="34" charset="0"/>
              </a:rPr>
              <a:t>De acuerdo con los resultados obtenidos puede concluirse que las actividades que se desarrollan en el Sistema de Gestión SST en la empresa TRANSMETRO SAS son adecuados a los riesgos laborales a los que se expone su personal en las diferentes actividades administrativas y operativas, requiriéndose fortalecer principalmente los hallazgos señalados en la auditoria.</a:t>
            </a:r>
          </a:p>
          <a:p>
            <a:pPr algn="ctr"/>
            <a:r>
              <a:rPr lang="es-CO" sz="900" b="1" dirty="0">
                <a:latin typeface="+mj-lt"/>
              </a:rPr>
              <a:t>Infraestructura Tecnológica de la Entidad</a:t>
            </a:r>
          </a:p>
          <a:p>
            <a:pPr algn="ctr"/>
            <a:endParaRPr lang="es-CO" sz="900" dirty="0"/>
          </a:p>
          <a:p>
            <a:pPr marL="171450" lvl="0" indent="-171450" algn="just">
              <a:buFont typeface="Arial" panose="020B0604020202020204" pitchFamily="34" charset="0"/>
              <a:buChar char="•"/>
            </a:pPr>
            <a:r>
              <a:rPr lang="es-ES" sz="900" dirty="0"/>
              <a:t>Se realizó cambio de operador Avantel y su tecnología IDEN a Claro y su servicio Claro Directo, mejorando la calidad del servicio de comunicaciones del personal de operaciones y centro de control.</a:t>
            </a:r>
          </a:p>
          <a:p>
            <a:pPr marL="171450" lvl="0" indent="-171450" algn="just">
              <a:buFont typeface="Arial" panose="020B0604020202020204" pitchFamily="34" charset="0"/>
              <a:buChar char="•"/>
            </a:pPr>
            <a:r>
              <a:rPr lang="es-ES" sz="900" dirty="0"/>
              <a:t>Se realizó renovación de equipos de comunicación (Celulares) del área de operaciones para ser usados en la plataforma Claro Directo.</a:t>
            </a:r>
          </a:p>
          <a:p>
            <a:pPr marL="171450" lvl="0" indent="-171450" algn="just">
              <a:buFont typeface="Arial" panose="020B0604020202020204" pitchFamily="34" charset="0"/>
              <a:buChar char="•"/>
            </a:pPr>
            <a:r>
              <a:rPr lang="es-ES" sz="900" dirty="0"/>
              <a:t>Se actualizó y ajustaron las políticas de control al servicio de internet a través de DNS – Weebrot.</a:t>
            </a:r>
            <a:endParaRPr lang="es-CO" sz="900" dirty="0"/>
          </a:p>
          <a:p>
            <a:pPr marL="171450" lvl="0" indent="-171450" algn="just">
              <a:buFont typeface="Arial" panose="020B0604020202020204" pitchFamily="34" charset="0"/>
              <a:buChar char="•"/>
            </a:pPr>
            <a:r>
              <a:rPr lang="es-ES" sz="900" dirty="0"/>
              <a:t>Se alquilaron equipos de cómputo para satisfacer la necesidad de las áreas de Comunicaciones, Gerencia y Administrativa.</a:t>
            </a:r>
            <a:endParaRPr lang="es-CO" sz="900" dirty="0"/>
          </a:p>
          <a:p>
            <a:pPr marL="171450" lvl="0" indent="-171450" algn="just">
              <a:buFont typeface="Arial" panose="020B0604020202020204" pitchFamily="34" charset="0"/>
              <a:buChar char="•"/>
            </a:pPr>
            <a:r>
              <a:rPr lang="es-ES" sz="900" dirty="0"/>
              <a:t>Se realizaron los mantenimientos a los equipos para mejorar desempeño y vida útil de los mismos.</a:t>
            </a:r>
            <a:endParaRPr lang="es-CO" sz="900" dirty="0"/>
          </a:p>
          <a:p>
            <a:pPr marL="171450" lvl="0" indent="-171450" algn="just">
              <a:buFont typeface="Arial" panose="020B0604020202020204" pitchFamily="34" charset="0"/>
              <a:buChar char="•"/>
            </a:pPr>
            <a:r>
              <a:rPr lang="es-ES" sz="900" dirty="0"/>
              <a:t>Se realizó Backup de la información de los funcionarios relacionada con la entidad, con el fin de mantenerla resguardada en el caso de pérdida de información o daño del equipo.</a:t>
            </a:r>
            <a:endParaRPr lang="es-CO" sz="900" dirty="0"/>
          </a:p>
          <a:p>
            <a:pPr marL="171450" lvl="0" indent="-171450" algn="just">
              <a:buFont typeface="Arial" panose="020B0604020202020204" pitchFamily="34" charset="0"/>
              <a:buChar char="•"/>
            </a:pPr>
            <a:r>
              <a:rPr lang="es-ES" sz="900" dirty="0"/>
              <a:t>Se realizó la publicación de información suministrada por el área de operaciones de las rutas, estaciones e ingreso de usuarios al sistema, en la plataforma de Datos Abiertos del Estado.</a:t>
            </a:r>
            <a:endParaRPr lang="es-CO" sz="900" dirty="0"/>
          </a:p>
          <a:p>
            <a:pPr marL="171450" lvl="0" indent="-171450" algn="just">
              <a:buFont typeface="Arial" panose="020B0604020202020204" pitchFamily="34" charset="0"/>
              <a:buChar char="•"/>
            </a:pPr>
            <a:r>
              <a:rPr lang="es-ES" sz="900" dirty="0"/>
              <a:t>Se realizaron labores de Backup de la página web de la entidad y seguridad de la misma.</a:t>
            </a:r>
            <a:endParaRPr lang="es-CO" sz="900" dirty="0"/>
          </a:p>
          <a:p>
            <a:pPr marL="171450" lvl="0" indent="-171450" algn="just">
              <a:buFont typeface="Arial" panose="020B0604020202020204" pitchFamily="34" charset="0"/>
              <a:buChar char="•"/>
            </a:pPr>
            <a:r>
              <a:rPr lang="es-ES" sz="900" dirty="0"/>
              <a:t>Se cuenta con el servicio para empresas del estado de Google Apps, que incluye el correo corporativo para 200 buzones con capacidad de 15GB de espacio. </a:t>
            </a:r>
          </a:p>
        </p:txBody>
      </p:sp>
      <p:sp>
        <p:nvSpPr>
          <p:cNvPr id="9" name="Rectángulo 8"/>
          <p:cNvSpPr/>
          <p:nvPr/>
        </p:nvSpPr>
        <p:spPr>
          <a:xfrm>
            <a:off x="3803938" y="1436074"/>
            <a:ext cx="2764824" cy="5790175"/>
          </a:xfrm>
          <a:prstGeom prst="rect">
            <a:avLst/>
          </a:prstGeom>
        </p:spPr>
        <p:txBody>
          <a:bodyPr wrap="square">
            <a:spAutoFit/>
          </a:bodyPr>
          <a:lstStyle/>
          <a:p>
            <a:pPr marL="171450" indent="-171450" algn="just">
              <a:buFont typeface="Arial" panose="020B0604020202020204" pitchFamily="34" charset="0"/>
              <a:buChar char="•"/>
            </a:pPr>
            <a:r>
              <a:rPr lang="es-ES" sz="900" dirty="0"/>
              <a:t>Se realizó la contratación del nuevo software de gestión documental SAIA para dar cumplimiento a las disposiciones del archivo general de la nación en cuanto a la implementación de los SDG de las entidades del estado.</a:t>
            </a:r>
            <a:endParaRPr lang="es-CO" sz="900" dirty="0"/>
          </a:p>
          <a:p>
            <a:pPr marL="171450" lvl="0" indent="-171450" algn="just">
              <a:buFont typeface="Arial" panose="020B0604020202020204" pitchFamily="34" charset="0"/>
              <a:buChar char="•"/>
            </a:pPr>
            <a:r>
              <a:rPr lang="es-ES" sz="900" dirty="0"/>
              <a:t>Se realizó el contrato de Soporte y asistencia técnica del software ERP-JSP7 y se encuentra implementado el ERP en la nube (SAAS) permitiendo mejoras en disponibilidad, respaldo, acceso, entre otras.</a:t>
            </a:r>
          </a:p>
          <a:p>
            <a:pPr marL="171450" lvl="0" indent="-171450" algn="just">
              <a:buFont typeface="Arial" panose="020B0604020202020204" pitchFamily="34" charset="0"/>
              <a:buChar char="•"/>
            </a:pPr>
            <a:r>
              <a:rPr lang="es-ES" sz="900" dirty="0"/>
              <a:t>Se cuenta con un servicio de outsourcing para Impresión, escáner y fotocopiado, utilizado por todas las áreas de la empresa para el normal desarrollo de sus funciones.</a:t>
            </a:r>
            <a:endParaRPr lang="es-CO" sz="900" dirty="0"/>
          </a:p>
          <a:p>
            <a:pPr marL="171450" lvl="0" indent="-171450" algn="just">
              <a:buFont typeface="Arial" panose="020B0604020202020204" pitchFamily="34" charset="0"/>
              <a:buChar char="•"/>
            </a:pPr>
            <a:r>
              <a:rPr lang="es-ES" sz="900" dirty="0"/>
              <a:t>Se complementó el control de impresión, con campañas de ahorro de papel, instruyendo a los funcionarios a imprimir a doble cara y a reciclar papel, con el fin de contribuir con el cumplimiento de la política de medio ambiente.</a:t>
            </a:r>
            <a:endParaRPr lang="es-CO" sz="900" dirty="0"/>
          </a:p>
          <a:p>
            <a:pPr marL="171450" lvl="0" indent="-171450" algn="just">
              <a:buFont typeface="Arial" panose="020B0604020202020204" pitchFamily="34" charset="0"/>
              <a:buChar char="•"/>
            </a:pPr>
            <a:r>
              <a:rPr lang="es-ES" sz="900" dirty="0"/>
              <a:t>Se continúan con las pruebas agregando publicidad a través de la plataforma de google en la página web de la entidad, que debido a la pandemia se vio afectada la productividad de esta plataforma, por lo que aún  no se han ofrecidos los servicios de pauta a través de este medio.</a:t>
            </a:r>
            <a:endParaRPr lang="es-CO" sz="900" dirty="0"/>
          </a:p>
          <a:p>
            <a:pPr marL="171450" lvl="0" indent="-171450" algn="just">
              <a:buFont typeface="Arial" panose="020B0604020202020204" pitchFamily="34" charset="0"/>
              <a:buChar char="•"/>
            </a:pPr>
            <a:r>
              <a:rPr lang="es-ES" sz="900" dirty="0"/>
              <a:t>Se realizó el autodiagnóstico del MIPG, y se elaboró el plan de acción con el fin de cerrar las brechas y realizar las mejoras pertinentes.</a:t>
            </a:r>
            <a:endParaRPr lang="es-CO" sz="900" dirty="0"/>
          </a:p>
          <a:p>
            <a:pPr marL="171450" lvl="0" indent="-171450" algn="just">
              <a:buFont typeface="Arial" panose="020B0604020202020204" pitchFamily="34" charset="0"/>
              <a:buChar char="•"/>
            </a:pPr>
            <a:r>
              <a:rPr lang="es-ES" sz="900" dirty="0"/>
              <a:t>Se determinaron los puntos a rescatar de los planes de TI actuales, para ser migrados al modelo de gobierno y gestión del estado IT4+.</a:t>
            </a:r>
            <a:endParaRPr lang="es-CO" sz="900" dirty="0"/>
          </a:p>
          <a:p>
            <a:pPr marL="171450" lvl="0" indent="-171450" algn="just">
              <a:buFont typeface="Arial" panose="020B0604020202020204" pitchFamily="34" charset="0"/>
              <a:buChar char="•"/>
            </a:pPr>
            <a:r>
              <a:rPr lang="es-ES" sz="900" dirty="0"/>
              <a:t>Se elaboraron los siguientes planes con el fin de cumplir con lo requerido por gobierno en línea y el MIPG:</a:t>
            </a:r>
            <a:endParaRPr lang="es-CO" sz="900" dirty="0"/>
          </a:p>
          <a:p>
            <a:pPr marL="171450" lvl="0" indent="-171450" algn="just">
              <a:buFont typeface="Wingdings" panose="05000000000000000000" pitchFamily="2" charset="2"/>
              <a:buChar char="ü"/>
            </a:pPr>
            <a:r>
              <a:rPr lang="es-ES" sz="900" dirty="0"/>
              <a:t>Plan Estratégico de Gestión de TI (PETI).</a:t>
            </a:r>
          </a:p>
          <a:p>
            <a:pPr marL="171450" lvl="0" indent="-171450" algn="just">
              <a:buFont typeface="Wingdings" panose="05000000000000000000" pitchFamily="2" charset="2"/>
              <a:buChar char="ü"/>
            </a:pPr>
            <a:r>
              <a:rPr lang="es-ES" sz="900" dirty="0"/>
              <a:t>Plan de Seguridad y Privacidad de la Información.</a:t>
            </a:r>
            <a:endParaRPr lang="es-CO" sz="900" dirty="0"/>
          </a:p>
          <a:p>
            <a:pPr marL="171450" lvl="0" indent="-171450" algn="just">
              <a:buFont typeface="Wingdings" panose="05000000000000000000" pitchFamily="2" charset="2"/>
              <a:buChar char="ü"/>
            </a:pPr>
            <a:r>
              <a:rPr lang="es-ES" sz="900" dirty="0"/>
              <a:t>Plan de Tratamiento de Riesgos de Seguridad y Privacidad de la Información.</a:t>
            </a:r>
            <a:endParaRPr lang="es-CO" sz="900" dirty="0"/>
          </a:p>
          <a:p>
            <a:pPr algn="just">
              <a:lnSpc>
                <a:spcPct val="107000"/>
              </a:lnSpc>
              <a:spcAft>
                <a:spcPts val="800"/>
              </a:spcAft>
            </a:pPr>
            <a:endParaRPr lang="es-CO"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38393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799075" cy="9144000"/>
          </a:xfrm>
          <a:prstGeom prst="rect">
            <a:avLst/>
          </a:prstGeom>
        </p:spPr>
      </p:pic>
      <p:sp>
        <p:nvSpPr>
          <p:cNvPr id="5" name="4 CuadroTexto"/>
          <p:cNvSpPr txBox="1"/>
          <p:nvPr/>
        </p:nvSpPr>
        <p:spPr>
          <a:xfrm>
            <a:off x="1124743" y="385690"/>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JURÍDICA</a:t>
            </a:r>
          </a:p>
        </p:txBody>
      </p:sp>
      <p:sp>
        <p:nvSpPr>
          <p:cNvPr id="6" name="Rectángulo 5">
            <a:extLst>
              <a:ext uri="{FF2B5EF4-FFF2-40B4-BE49-F238E27FC236}">
                <a16:creationId xmlns:a16="http://schemas.microsoft.com/office/drawing/2014/main" id="{21965A38-4F05-4BF4-81FC-53EB33C7DC90}"/>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D2ED91C-4552-4BE4-B6AF-AC3731C44F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F4C403CB-C562-4EF0-AE70-132CAABF34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80923" y="252750"/>
            <a:ext cx="2152149" cy="1263606"/>
          </a:xfrm>
          <a:prstGeom prst="rect">
            <a:avLst/>
          </a:prstGeom>
        </p:spPr>
      </p:pic>
      <p:sp>
        <p:nvSpPr>
          <p:cNvPr id="2" name="Rectángulo 1"/>
          <p:cNvSpPr/>
          <p:nvPr/>
        </p:nvSpPr>
        <p:spPr>
          <a:xfrm>
            <a:off x="693517" y="1097326"/>
            <a:ext cx="3096343" cy="1477328"/>
          </a:xfrm>
          <a:prstGeom prst="rect">
            <a:avLst/>
          </a:prstGeom>
        </p:spPr>
        <p:txBody>
          <a:bodyPr wrap="square">
            <a:spAutoFit/>
          </a:bodyPr>
          <a:lstStyle/>
          <a:p>
            <a:pPr algn="just">
              <a:spcAft>
                <a:spcPts val="0"/>
              </a:spcAft>
            </a:pPr>
            <a:r>
              <a:rPr lang="es-CO" sz="900" dirty="0">
                <a:solidFill>
                  <a:srgbClr val="000000"/>
                </a:solidFill>
                <a:latin typeface="+mj-lt"/>
                <a:ea typeface="Calibri" panose="020F0502020204030204" pitchFamily="34" charset="0"/>
              </a:rPr>
              <a:t> </a:t>
            </a:r>
          </a:p>
          <a:p>
            <a:pPr algn="just">
              <a:spcAft>
                <a:spcPts val="0"/>
              </a:spcAft>
            </a:pPr>
            <a:r>
              <a:rPr lang="es-CO" sz="900" b="1" dirty="0">
                <a:solidFill>
                  <a:srgbClr val="000000"/>
                </a:solidFill>
                <a:latin typeface="+mj-lt"/>
                <a:ea typeface="Calibri" panose="020F0502020204030204" pitchFamily="34" charset="0"/>
              </a:rPr>
              <a:t>PROCESO DE CONTRATACIÓN</a:t>
            </a:r>
            <a:endParaRPr lang="es-CO" sz="900" dirty="0">
              <a:solidFill>
                <a:srgbClr val="000000"/>
              </a:solidFill>
              <a:latin typeface="+mj-lt"/>
              <a:ea typeface="Calibri" panose="020F0502020204030204" pitchFamily="34" charset="0"/>
            </a:endParaRPr>
          </a:p>
          <a:p>
            <a:pPr algn="just">
              <a:spcAft>
                <a:spcPts val="0"/>
              </a:spcAft>
            </a:pPr>
            <a:r>
              <a:rPr lang="es-CO" sz="900" dirty="0">
                <a:solidFill>
                  <a:srgbClr val="000000"/>
                </a:solidFill>
                <a:latin typeface="+mj-lt"/>
                <a:ea typeface="Calibri" panose="020F0502020204030204" pitchFamily="34" charset="0"/>
              </a:rPr>
              <a:t> </a:t>
            </a:r>
          </a:p>
          <a:p>
            <a:pPr algn="just">
              <a:spcAft>
                <a:spcPts val="0"/>
              </a:spcAft>
            </a:pPr>
            <a:r>
              <a:rPr lang="es-CO" sz="900" dirty="0">
                <a:solidFill>
                  <a:srgbClr val="000000"/>
                </a:solidFill>
                <a:latin typeface="+mj-lt"/>
                <a:ea typeface="Calibri" panose="020F0502020204030204" pitchFamily="34" charset="0"/>
              </a:rPr>
              <a:t>Durante la vigencia 2020 la Entidad, aplicando las diferentes modalidades de selección establecidas en el Manual de Contratación de Transmetro S.A.S., realizó la siguiente contratación.</a:t>
            </a:r>
          </a:p>
          <a:p>
            <a:pPr algn="just">
              <a:spcAft>
                <a:spcPts val="0"/>
              </a:spcAft>
            </a:pPr>
            <a:endParaRPr lang="es-CO" sz="900" dirty="0">
              <a:solidFill>
                <a:srgbClr val="000000"/>
              </a:solidFill>
              <a:effectLst/>
              <a:latin typeface="+mj-lt"/>
              <a:ea typeface="Calibri" panose="020F0502020204030204" pitchFamily="34" charset="0"/>
            </a:endParaRPr>
          </a:p>
          <a:p>
            <a:pPr algn="just">
              <a:spcAft>
                <a:spcPts val="0"/>
              </a:spcAft>
            </a:pPr>
            <a:endParaRPr lang="es-CO" sz="900" dirty="0">
              <a:solidFill>
                <a:srgbClr val="000000"/>
              </a:solidFill>
              <a:latin typeface="+mj-lt"/>
              <a:ea typeface="Calibri" panose="020F0502020204030204" pitchFamily="34" charset="0"/>
            </a:endParaRPr>
          </a:p>
          <a:p>
            <a:pPr algn="just">
              <a:spcAft>
                <a:spcPts val="0"/>
              </a:spcAft>
            </a:pPr>
            <a:endParaRPr lang="es-CO" sz="900" dirty="0">
              <a:solidFill>
                <a:srgbClr val="000000"/>
              </a:solidFill>
              <a:effectLst/>
              <a:latin typeface="+mj-lt"/>
              <a:ea typeface="Calibri" panose="020F0502020204030204" pitchFamily="34" charset="0"/>
            </a:endParaRPr>
          </a:p>
        </p:txBody>
      </p:sp>
      <p:graphicFrame>
        <p:nvGraphicFramePr>
          <p:cNvPr id="9" name="Tabla 8"/>
          <p:cNvGraphicFramePr>
            <a:graphicFrameLocks noGrp="1"/>
          </p:cNvGraphicFramePr>
          <p:nvPr/>
        </p:nvGraphicFramePr>
        <p:xfrm>
          <a:off x="751880" y="2106665"/>
          <a:ext cx="2720608" cy="939951"/>
        </p:xfrm>
        <a:graphic>
          <a:graphicData uri="http://schemas.openxmlformats.org/drawingml/2006/table">
            <a:tbl>
              <a:tblPr firstRow="1" firstCol="1" bandRow="1">
                <a:tableStyleId>{5C22544A-7EE6-4342-B048-85BDC9FD1C3A}</a:tableStyleId>
              </a:tblPr>
              <a:tblGrid>
                <a:gridCol w="1728991">
                  <a:extLst>
                    <a:ext uri="{9D8B030D-6E8A-4147-A177-3AD203B41FA5}">
                      <a16:colId xmlns:a16="http://schemas.microsoft.com/office/drawing/2014/main" val="20000"/>
                    </a:ext>
                  </a:extLst>
                </a:gridCol>
                <a:gridCol w="991617">
                  <a:extLst>
                    <a:ext uri="{9D8B030D-6E8A-4147-A177-3AD203B41FA5}">
                      <a16:colId xmlns:a16="http://schemas.microsoft.com/office/drawing/2014/main" val="20001"/>
                    </a:ext>
                  </a:extLst>
                </a:gridCol>
              </a:tblGrid>
              <a:tr h="317575">
                <a:tc>
                  <a:txBody>
                    <a:bodyPr/>
                    <a:lstStyle/>
                    <a:p>
                      <a:pPr algn="just">
                        <a:spcAft>
                          <a:spcPts val="0"/>
                        </a:spcAft>
                      </a:pPr>
                      <a:r>
                        <a:rPr lang="es-ES" sz="1000" dirty="0">
                          <a:effectLst/>
                        </a:rPr>
                        <a:t>MODALIDAD DE CONTRATACIÓN</a:t>
                      </a:r>
                      <a:endParaRPr lang="es-CO"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just">
                        <a:spcAft>
                          <a:spcPts val="0"/>
                        </a:spcAft>
                      </a:pPr>
                      <a:r>
                        <a:rPr lang="es-ES" sz="1000" dirty="0">
                          <a:effectLst/>
                        </a:rPr>
                        <a:t>No. DE CONTRATOS</a:t>
                      </a:r>
                      <a:endParaRPr lang="es-CO"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158788">
                <a:tc>
                  <a:txBody>
                    <a:bodyPr/>
                    <a:lstStyle/>
                    <a:p>
                      <a:pPr>
                        <a:spcAft>
                          <a:spcPts val="0"/>
                        </a:spcAft>
                      </a:pPr>
                      <a:r>
                        <a:rPr lang="es-CO" sz="1000" dirty="0">
                          <a:effectLst/>
                        </a:rPr>
                        <a:t>INVITACIÓN ABIERTA</a:t>
                      </a:r>
                      <a:endParaRPr lang="es-CO"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000">
                          <a:effectLst/>
                        </a:rPr>
                        <a:t>0</a:t>
                      </a:r>
                      <a:endParaRPr lang="es-CO"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158788">
                <a:tc>
                  <a:txBody>
                    <a:bodyPr/>
                    <a:lstStyle/>
                    <a:p>
                      <a:pPr>
                        <a:spcAft>
                          <a:spcPts val="0"/>
                        </a:spcAft>
                      </a:pPr>
                      <a:r>
                        <a:rPr lang="es-CO" sz="1000">
                          <a:effectLst/>
                        </a:rPr>
                        <a:t>INVITACIÓN CON LISTA CORTA</a:t>
                      </a:r>
                      <a:endParaRPr lang="es-CO"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000">
                          <a:effectLst/>
                        </a:rPr>
                        <a:t>1</a:t>
                      </a:r>
                      <a:endParaRPr lang="es-CO"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158788">
                <a:tc>
                  <a:txBody>
                    <a:bodyPr/>
                    <a:lstStyle/>
                    <a:p>
                      <a:pPr>
                        <a:spcAft>
                          <a:spcPts val="0"/>
                        </a:spcAft>
                      </a:pPr>
                      <a:r>
                        <a:rPr lang="es-CO" sz="1000" dirty="0">
                          <a:effectLst/>
                        </a:rPr>
                        <a:t>INVITACIÓN DIRECTA</a:t>
                      </a:r>
                      <a:endParaRPr lang="es-CO"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spcAft>
                          <a:spcPts val="0"/>
                        </a:spcAft>
                      </a:pPr>
                      <a:r>
                        <a:rPr lang="es-CO" sz="1000" dirty="0">
                          <a:effectLst/>
                        </a:rPr>
                        <a:t>396</a:t>
                      </a:r>
                      <a:endParaRPr lang="es-CO"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bl>
          </a:graphicData>
        </a:graphic>
      </p:graphicFrame>
      <p:sp>
        <p:nvSpPr>
          <p:cNvPr id="10" name="Rectángulo 9"/>
          <p:cNvSpPr/>
          <p:nvPr/>
        </p:nvSpPr>
        <p:spPr>
          <a:xfrm>
            <a:off x="663798" y="2890334"/>
            <a:ext cx="3126062" cy="1200329"/>
          </a:xfrm>
          <a:prstGeom prst="rect">
            <a:avLst/>
          </a:prstGeom>
        </p:spPr>
        <p:txBody>
          <a:bodyPr wrap="square">
            <a:spAutoFit/>
          </a:bodyPr>
          <a:lstStyle/>
          <a:p>
            <a:pPr algn="ctr">
              <a:spcAft>
                <a:spcPts val="0"/>
              </a:spcAft>
            </a:pPr>
            <a:r>
              <a:rPr lang="es-CO" dirty="0">
                <a:solidFill>
                  <a:srgbClr val="000000"/>
                </a:solidFill>
                <a:latin typeface="Arial" panose="020B0604020202020204" pitchFamily="34" charset="0"/>
                <a:ea typeface="Calibri" panose="020F0502020204030204" pitchFamily="34" charset="0"/>
              </a:rPr>
              <a:t> </a:t>
            </a:r>
          </a:p>
          <a:p>
            <a:pPr algn="ctr">
              <a:spcAft>
                <a:spcPts val="0"/>
              </a:spcAft>
            </a:pPr>
            <a:r>
              <a:rPr lang="es-ES" sz="900" b="1" dirty="0">
                <a:ea typeface="Times New Roman" panose="02020603050405020304" pitchFamily="18" charset="0"/>
                <a:cs typeface="Times New Roman" panose="02020603050405020304" pitchFamily="18" charset="0"/>
              </a:rPr>
              <a:t>PROCESOS JUDICIALES</a:t>
            </a:r>
            <a:endParaRPr lang="es-CO" sz="900" dirty="0">
              <a:ea typeface="Calibri" panose="020F0502020204030204" pitchFamily="34" charset="0"/>
              <a:cs typeface="Times New Roman" panose="02020603050405020304" pitchFamily="18" charset="0"/>
            </a:endParaRPr>
          </a:p>
          <a:p>
            <a:pPr algn="just">
              <a:spcAft>
                <a:spcPts val="0"/>
              </a:spcAft>
            </a:pPr>
            <a:r>
              <a:rPr lang="es-CO" sz="900" dirty="0">
                <a:solidFill>
                  <a:srgbClr val="000000"/>
                </a:solidFill>
                <a:ea typeface="Calibri" panose="020F0502020204030204" pitchFamily="34" charset="0"/>
              </a:rPr>
              <a:t> </a:t>
            </a:r>
          </a:p>
          <a:p>
            <a:pPr algn="just">
              <a:spcAft>
                <a:spcPts val="0"/>
              </a:spcAft>
            </a:pPr>
            <a:r>
              <a:rPr lang="es-CO" sz="900" dirty="0">
                <a:solidFill>
                  <a:srgbClr val="000000"/>
                </a:solidFill>
                <a:ea typeface="Calibri" panose="020F0502020204030204" pitchFamily="34" charset="0"/>
              </a:rPr>
              <a:t>A continuación, se presenta el informe de los diferentes procesos judiciales que cursan contra Transmetro S.A.S. durante la vigencia 2020, tanto en la Jurisdicción Ordinaria como en la Jurisdicción Contenciosa Administrativa:</a:t>
            </a:r>
            <a:endParaRPr lang="es-CO" sz="900" dirty="0">
              <a:solidFill>
                <a:srgbClr val="000000"/>
              </a:solidFill>
              <a:effectLst/>
              <a:ea typeface="Calibri" panose="020F0502020204030204" pitchFamily="34" charset="0"/>
            </a:endParaRPr>
          </a:p>
        </p:txBody>
      </p:sp>
      <p:graphicFrame>
        <p:nvGraphicFramePr>
          <p:cNvPr id="11" name="Tabla 10"/>
          <p:cNvGraphicFramePr>
            <a:graphicFrameLocks noGrp="1"/>
          </p:cNvGraphicFramePr>
          <p:nvPr/>
        </p:nvGraphicFramePr>
        <p:xfrm>
          <a:off x="663798" y="4128941"/>
          <a:ext cx="3062540" cy="2453640"/>
        </p:xfrm>
        <a:graphic>
          <a:graphicData uri="http://schemas.openxmlformats.org/drawingml/2006/table">
            <a:tbl>
              <a:tblPr firstRow="1" firstCol="1" bandRow="1">
                <a:tableStyleId>{5C22544A-7EE6-4342-B048-85BDC9FD1C3A}</a:tableStyleId>
              </a:tblPr>
              <a:tblGrid>
                <a:gridCol w="2521002">
                  <a:extLst>
                    <a:ext uri="{9D8B030D-6E8A-4147-A177-3AD203B41FA5}">
                      <a16:colId xmlns:a16="http://schemas.microsoft.com/office/drawing/2014/main" val="20000"/>
                    </a:ext>
                  </a:extLst>
                </a:gridCol>
                <a:gridCol w="541538">
                  <a:extLst>
                    <a:ext uri="{9D8B030D-6E8A-4147-A177-3AD203B41FA5}">
                      <a16:colId xmlns:a16="http://schemas.microsoft.com/office/drawing/2014/main" val="20001"/>
                    </a:ext>
                  </a:extLst>
                </a:gridCol>
              </a:tblGrid>
              <a:tr h="161819">
                <a:tc>
                  <a:txBody>
                    <a:bodyPr/>
                    <a:lstStyle/>
                    <a:p>
                      <a:pPr algn="ctr">
                        <a:lnSpc>
                          <a:spcPct val="115000"/>
                        </a:lnSpc>
                        <a:spcAft>
                          <a:spcPts val="1000"/>
                        </a:spcAft>
                      </a:pPr>
                      <a:r>
                        <a:rPr lang="es-ES" sz="1000" spc="-10" dirty="0">
                          <a:effectLst/>
                        </a:rPr>
                        <a:t>CLASE DE PROCESO</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 sz="1000" spc="-10">
                          <a:effectLst/>
                        </a:rPr>
                        <a:t>TOTAL</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161819">
                <a:tc>
                  <a:txBody>
                    <a:bodyPr/>
                    <a:lstStyle/>
                    <a:p>
                      <a:pPr algn="just">
                        <a:lnSpc>
                          <a:spcPct val="115000"/>
                        </a:lnSpc>
                        <a:spcAft>
                          <a:spcPts val="1000"/>
                        </a:spcAft>
                      </a:pPr>
                      <a:r>
                        <a:rPr lang="es-ES_tradnl" sz="1000" dirty="0">
                          <a:effectLst/>
                        </a:rPr>
                        <a:t>NULIDAD Y RESTABLECIMIENTO DEL DERECHO</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8</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161819">
                <a:tc>
                  <a:txBody>
                    <a:bodyPr/>
                    <a:lstStyle/>
                    <a:p>
                      <a:pPr algn="just">
                        <a:lnSpc>
                          <a:spcPct val="115000"/>
                        </a:lnSpc>
                        <a:spcAft>
                          <a:spcPts val="1000"/>
                        </a:spcAft>
                      </a:pPr>
                      <a:r>
                        <a:rPr lang="es-ES_tradnl" sz="1000">
                          <a:effectLst/>
                        </a:rPr>
                        <a:t>REPARACIÓN DIRECTA</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28</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161819">
                <a:tc>
                  <a:txBody>
                    <a:bodyPr/>
                    <a:lstStyle/>
                    <a:p>
                      <a:pPr algn="just">
                        <a:lnSpc>
                          <a:spcPct val="115000"/>
                        </a:lnSpc>
                        <a:spcAft>
                          <a:spcPts val="1000"/>
                        </a:spcAft>
                      </a:pPr>
                      <a:r>
                        <a:rPr lang="es-ES_tradnl" sz="1000">
                          <a:effectLst/>
                        </a:rPr>
                        <a:t>CONTROVERSIAS CONTRACTUALES</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3</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161819">
                <a:tc>
                  <a:txBody>
                    <a:bodyPr/>
                    <a:lstStyle/>
                    <a:p>
                      <a:pPr algn="just">
                        <a:lnSpc>
                          <a:spcPct val="115000"/>
                        </a:lnSpc>
                        <a:spcAft>
                          <a:spcPts val="1000"/>
                        </a:spcAft>
                      </a:pPr>
                      <a:r>
                        <a:rPr lang="es-ES_tradnl" sz="1000">
                          <a:effectLst/>
                        </a:rPr>
                        <a:t>ACCION POPULARES</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2</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161819">
                <a:tc>
                  <a:txBody>
                    <a:bodyPr/>
                    <a:lstStyle/>
                    <a:p>
                      <a:pPr algn="just">
                        <a:lnSpc>
                          <a:spcPct val="115000"/>
                        </a:lnSpc>
                        <a:spcAft>
                          <a:spcPts val="1000"/>
                        </a:spcAft>
                      </a:pPr>
                      <a:r>
                        <a:rPr lang="es-ES_tradnl" sz="1000">
                          <a:effectLst/>
                        </a:rPr>
                        <a:t>ACCIONES DE GRUPO</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2</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161819">
                <a:tc>
                  <a:txBody>
                    <a:bodyPr/>
                    <a:lstStyle/>
                    <a:p>
                      <a:pPr algn="just">
                        <a:lnSpc>
                          <a:spcPct val="115000"/>
                        </a:lnSpc>
                        <a:spcAft>
                          <a:spcPts val="1000"/>
                        </a:spcAft>
                      </a:pPr>
                      <a:r>
                        <a:rPr lang="es-ES_tradnl" sz="1000">
                          <a:effectLst/>
                        </a:rPr>
                        <a:t>LABORALES</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4</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161819">
                <a:tc>
                  <a:txBody>
                    <a:bodyPr/>
                    <a:lstStyle/>
                    <a:p>
                      <a:pPr algn="just">
                        <a:lnSpc>
                          <a:spcPct val="115000"/>
                        </a:lnSpc>
                        <a:spcAft>
                          <a:spcPts val="1000"/>
                        </a:spcAft>
                      </a:pPr>
                      <a:r>
                        <a:rPr lang="es-ES_tradnl" sz="1000">
                          <a:effectLst/>
                        </a:rPr>
                        <a:t>EJECUTIVOS</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0</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r h="323639">
                <a:tc>
                  <a:txBody>
                    <a:bodyPr/>
                    <a:lstStyle/>
                    <a:p>
                      <a:pPr algn="just">
                        <a:lnSpc>
                          <a:spcPct val="115000"/>
                        </a:lnSpc>
                        <a:spcAft>
                          <a:spcPts val="1000"/>
                        </a:spcAft>
                      </a:pPr>
                      <a:r>
                        <a:rPr lang="es-ES_tradnl" sz="1000">
                          <a:effectLst/>
                        </a:rPr>
                        <a:t>RETROCESIÓN (NUMERAL 5 DEL ARTÍCULO 70 DE LA LEY 388 DE 1997)</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1</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8"/>
                  </a:ext>
                </a:extLst>
              </a:tr>
              <a:tr h="161819">
                <a:tc>
                  <a:txBody>
                    <a:bodyPr/>
                    <a:lstStyle/>
                    <a:p>
                      <a:pPr algn="just">
                        <a:lnSpc>
                          <a:spcPct val="115000"/>
                        </a:lnSpc>
                        <a:spcAft>
                          <a:spcPts val="1000"/>
                        </a:spcAft>
                      </a:pPr>
                      <a:r>
                        <a:rPr lang="es-ES_tradnl" sz="1000">
                          <a:effectLst/>
                        </a:rPr>
                        <a:t>ACCIONES DE TUTELA</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2</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9"/>
                  </a:ext>
                </a:extLst>
              </a:tr>
              <a:tr h="161819">
                <a:tc>
                  <a:txBody>
                    <a:bodyPr/>
                    <a:lstStyle/>
                    <a:p>
                      <a:pPr algn="just">
                        <a:lnSpc>
                          <a:spcPct val="115000"/>
                        </a:lnSpc>
                        <a:spcAft>
                          <a:spcPts val="1000"/>
                        </a:spcAft>
                      </a:pPr>
                      <a:r>
                        <a:rPr lang="es-ES_tradnl" sz="1000">
                          <a:effectLst/>
                        </a:rPr>
                        <a:t>TRIBUNALES DE ARBITRAMENTO</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a:effectLst/>
                        </a:rPr>
                        <a:t>2</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0"/>
                  </a:ext>
                </a:extLst>
              </a:tr>
              <a:tr h="161819">
                <a:tc>
                  <a:txBody>
                    <a:bodyPr/>
                    <a:lstStyle/>
                    <a:p>
                      <a:pPr algn="just">
                        <a:lnSpc>
                          <a:spcPct val="115000"/>
                        </a:lnSpc>
                        <a:spcAft>
                          <a:spcPts val="1000"/>
                        </a:spcAft>
                      </a:pPr>
                      <a:r>
                        <a:rPr lang="es-ES_tradnl" sz="1000">
                          <a:effectLst/>
                        </a:rPr>
                        <a:t>TOTAL</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s-ES_tradnl" sz="1000" dirty="0">
                          <a:effectLst/>
                        </a:rPr>
                        <a:t>52</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11"/>
                  </a:ext>
                </a:extLst>
              </a:tr>
            </a:tbl>
          </a:graphicData>
        </a:graphic>
      </p:graphicFrame>
      <p:pic>
        <p:nvPicPr>
          <p:cNvPr id="3" name="Imagen 2"/>
          <p:cNvPicPr>
            <a:picLocks noChangeAspect="1"/>
          </p:cNvPicPr>
          <p:nvPr/>
        </p:nvPicPr>
        <p:blipFill>
          <a:blip r:embed="rId7"/>
          <a:stretch>
            <a:fillRect/>
          </a:stretch>
        </p:blipFill>
        <p:spPr>
          <a:xfrm>
            <a:off x="3885903" y="1251993"/>
            <a:ext cx="2673378" cy="2021638"/>
          </a:xfrm>
          <a:prstGeom prst="rect">
            <a:avLst/>
          </a:prstGeom>
        </p:spPr>
      </p:pic>
      <p:sp>
        <p:nvSpPr>
          <p:cNvPr id="14" name="Rectángulo 13"/>
          <p:cNvSpPr/>
          <p:nvPr/>
        </p:nvSpPr>
        <p:spPr>
          <a:xfrm>
            <a:off x="3885902" y="3331630"/>
            <a:ext cx="2702903" cy="369332"/>
          </a:xfrm>
          <a:prstGeom prst="rect">
            <a:avLst/>
          </a:prstGeom>
        </p:spPr>
        <p:txBody>
          <a:bodyPr wrap="square">
            <a:spAutoFit/>
          </a:bodyPr>
          <a:lstStyle/>
          <a:p>
            <a:pPr algn="just"/>
            <a:r>
              <a:rPr lang="es-MX" sz="900" b="1" dirty="0"/>
              <a:t>HONORARIOS DE LOS MAGISTRADOS DEL TRIBUNAL DE ARBITRAMENTO </a:t>
            </a:r>
            <a:endParaRPr lang="es-CO" sz="900" b="1" dirty="0"/>
          </a:p>
        </p:txBody>
      </p:sp>
      <p:sp>
        <p:nvSpPr>
          <p:cNvPr id="15" name="Rectángulo 14"/>
          <p:cNvSpPr/>
          <p:nvPr/>
        </p:nvSpPr>
        <p:spPr>
          <a:xfrm>
            <a:off x="3867871" y="3581587"/>
            <a:ext cx="2821236" cy="3693319"/>
          </a:xfrm>
          <a:prstGeom prst="rect">
            <a:avLst/>
          </a:prstGeom>
        </p:spPr>
        <p:txBody>
          <a:bodyPr wrap="square">
            <a:spAutoFit/>
          </a:bodyPr>
          <a:lstStyle/>
          <a:p>
            <a:pPr algn="just"/>
            <a:endParaRPr lang="es-MX" sz="900" dirty="0"/>
          </a:p>
          <a:p>
            <a:pPr algn="just"/>
            <a:r>
              <a:rPr lang="es-MX" sz="900" dirty="0"/>
              <a:t>La ley 1563 de 2012 es el marco que fija los honorarios de los magistrados del tribunal de arbitramento, articulo 25 y 26. El monto de honorario se fija en proporción a la cuantía de la demanda x 1.5 % más IVA por cada arbitro y recordemos que son 3 Árbitros, así mismo se debe sumar la misma formula para pago de honorarios del centro de arbitramento (cuantía de demanda X 0.75% más IVA)  e igual para pago de secretario (cuantía de demanda x 0.75% mas IVA). Es decir que en total corresponde a un 6% aproximadamente de la cuantía de demanda. En todo caso cuando las pretensiones son cuantiosas, la norma ha establecido un tope por pago de honorarios a arbitro que no supere los $ 1000 smlv (es decir unos 908 millones aproximadamente) y al centro de arbitraje y secretario no puede superar cada uno los 500smlv, es decir la mitad de lo que se le reconoce a un árbitro. En conclusión, el monto total por concepto de costo de honorarios no puede superar los $4.324 millones como valor máximo de los árbitros, de los cuales cada parte debe cancelar el 50%, si los honorarios de los árbitros, en porcentaje, sobrepasan 908 millones más IVA, por cada uno de ellos, la norma dispone el límite de este valor como tope. El secretario y El centro de arbitraje, cada uno de ellos cobrarían el equivalente al 50% de ese monto tope.</a:t>
            </a:r>
            <a:endParaRPr lang="es-CO" sz="900" dirty="0"/>
          </a:p>
        </p:txBody>
      </p:sp>
    </p:spTree>
    <p:extLst>
      <p:ext uri="{BB962C8B-B14F-4D97-AF65-F5344CB8AC3E}">
        <p14:creationId xmlns:p14="http://schemas.microsoft.com/office/powerpoint/2010/main" val="20778271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167"/>
            <a:ext cx="6799075" cy="9144000"/>
          </a:xfrm>
          <a:prstGeom prst="rect">
            <a:avLst/>
          </a:prstGeom>
        </p:spPr>
      </p:pic>
      <p:sp>
        <p:nvSpPr>
          <p:cNvPr id="5" name="4 CuadroTexto"/>
          <p:cNvSpPr txBox="1"/>
          <p:nvPr/>
        </p:nvSpPr>
        <p:spPr>
          <a:xfrm>
            <a:off x="1313092" y="462422"/>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JURÍDICA</a:t>
            </a:r>
          </a:p>
        </p:txBody>
      </p:sp>
      <p:sp>
        <p:nvSpPr>
          <p:cNvPr id="6" name="Rectángulo 5">
            <a:extLst>
              <a:ext uri="{FF2B5EF4-FFF2-40B4-BE49-F238E27FC236}">
                <a16:creationId xmlns:a16="http://schemas.microsoft.com/office/drawing/2014/main" id="{21965A38-4F05-4BF4-81FC-53EB33C7DC90}"/>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D2ED91C-4552-4BE4-B6AF-AC3731C44F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F4C403CB-C562-4EF0-AE70-132CAABF34B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58462" y="265434"/>
            <a:ext cx="2152149" cy="1263606"/>
          </a:xfrm>
          <a:prstGeom prst="rect">
            <a:avLst/>
          </a:prstGeom>
        </p:spPr>
      </p:pic>
      <p:sp>
        <p:nvSpPr>
          <p:cNvPr id="12" name="Rectángulo 11"/>
          <p:cNvSpPr/>
          <p:nvPr/>
        </p:nvSpPr>
        <p:spPr>
          <a:xfrm>
            <a:off x="466999" y="977804"/>
            <a:ext cx="2799417" cy="6335581"/>
          </a:xfrm>
          <a:prstGeom prst="rect">
            <a:avLst/>
          </a:prstGeom>
        </p:spPr>
        <p:txBody>
          <a:bodyPr wrap="square">
            <a:spAutoFit/>
          </a:bodyPr>
          <a:lstStyle/>
          <a:p>
            <a:pPr algn="ctr">
              <a:lnSpc>
                <a:spcPct val="115000"/>
              </a:lnSpc>
              <a:spcAft>
                <a:spcPts val="1000"/>
              </a:spcAft>
            </a:pPr>
            <a:r>
              <a:rPr lang="es-ES_tradnl" sz="900" b="1" u="sng" dirty="0">
                <a:ea typeface="Calibri" panose="020F0502020204030204" pitchFamily="34" charset="0"/>
                <a:cs typeface="Times New Roman" panose="02020603050405020304" pitchFamily="18" charset="0"/>
              </a:rPr>
              <a:t>TRIBUNALES DE ARBITRAMENT</a:t>
            </a:r>
            <a:r>
              <a:rPr lang="es-ES_tradnl" sz="900" b="1" dirty="0">
                <a:ea typeface="Calibri" panose="020F0502020204030204" pitchFamily="34" charset="0"/>
                <a:cs typeface="Times New Roman" panose="02020603050405020304" pitchFamily="18" charset="0"/>
              </a:rPr>
              <a:t> </a:t>
            </a:r>
            <a:endParaRPr lang="es-CO" sz="900" dirty="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mj-lt"/>
              <a:buAutoNum type="arabicPeriod"/>
            </a:pPr>
            <a:r>
              <a:rPr lang="es-ES_tradnl" sz="900" b="1" dirty="0">
                <a:ea typeface="Calibri" panose="020F0502020204030204" pitchFamily="34" charset="0"/>
                <a:cs typeface="Times New Roman" panose="02020603050405020304" pitchFamily="18" charset="0"/>
              </a:rPr>
              <a:t>CONSORCIO GRANDES PROYECTOS</a:t>
            </a:r>
            <a:endParaRPr lang="es-CO" sz="900" dirty="0">
              <a:ea typeface="Calibri" panose="020F0502020204030204" pitchFamily="34" charset="0"/>
              <a:cs typeface="Times New Roman" panose="02020603050405020304" pitchFamily="18" charset="0"/>
            </a:endParaRPr>
          </a:p>
          <a:p>
            <a:pPr algn="just">
              <a:lnSpc>
                <a:spcPts val="1265"/>
              </a:lnSpc>
            </a:pPr>
            <a:r>
              <a:rPr lang="es-ES_tradnl" sz="900" dirty="0">
                <a:ea typeface="Times New Roman" panose="02020603050405020304" pitchFamily="18" charset="0"/>
              </a:rPr>
              <a:t>El 24 de marzo de 2020 el Tribunal de Arbitramiento profirió Laudo Arbitral. Contra el fallo del Tribunal, Transmetro S.A.S. presentó el 18 de mayo de 2020 Recurso de Anulación fundamentado en las causales de caducidad de la acción y Haber fallado en equidad, debiendo ser en derecho. </a:t>
            </a:r>
            <a:r>
              <a:rPr lang="es-ES_tradnl" sz="900" b="1" dirty="0">
                <a:ea typeface="Times New Roman" panose="02020603050405020304" pitchFamily="18" charset="0"/>
              </a:rPr>
              <a:t>Etapa Actual: </a:t>
            </a:r>
            <a:r>
              <a:rPr lang="es-ES_tradnl" sz="900" dirty="0">
                <a:ea typeface="Times New Roman" panose="02020603050405020304" pitchFamily="18" charset="0"/>
              </a:rPr>
              <a:t>el 04 de diciembre 2020 el Consejo De Estado, Sala De Lo Contencioso Administrativo, Sección Tercera, Subsección A, Consejera Ponente Marta Nubia Velásquez Rico, profirió</a:t>
            </a:r>
            <a:r>
              <a:rPr lang="es-ES_tradnl" sz="900" b="1" dirty="0">
                <a:ea typeface="Times New Roman" panose="02020603050405020304" pitchFamily="18" charset="0"/>
              </a:rPr>
              <a:t> </a:t>
            </a:r>
            <a:r>
              <a:rPr lang="es-ES_tradnl" sz="900" dirty="0">
                <a:ea typeface="Times New Roman" panose="02020603050405020304" pitchFamily="18" charset="0"/>
              </a:rPr>
              <a:t>sentencia en el que ordenó </a:t>
            </a:r>
            <a:r>
              <a:rPr lang="es-ES_tradnl" sz="900" b="1" dirty="0">
                <a:ea typeface="Times New Roman" panose="02020603050405020304" pitchFamily="18" charset="0"/>
              </a:rPr>
              <a:t>DECLARAR INFUNDADO </a:t>
            </a:r>
            <a:r>
              <a:rPr lang="es-ES_tradnl" sz="900" dirty="0">
                <a:ea typeface="Times New Roman" panose="02020603050405020304" pitchFamily="18" charset="0"/>
              </a:rPr>
              <a:t>el recurso extraordinario de anulación interpuesto por Transmetro S.A.S. contra el laudo arbitral proferido el 24 de marzo de 2020. Debe ser notificado el fallo en 2021, y una vez notificado su estudio con el fin de determinar los posibles efectos y los posibles recursos de ser el caso, con el fin de una adecuada defensa del patrimonio público y la seguridad jurídica.  </a:t>
            </a:r>
          </a:p>
          <a:p>
            <a:pPr algn="just">
              <a:lnSpc>
                <a:spcPts val="1265"/>
              </a:lnSpc>
            </a:pPr>
            <a:endParaRPr lang="es-CO" sz="900" dirty="0">
              <a:ea typeface="Times New Roman" panose="02020603050405020304" pitchFamily="18" charset="0"/>
            </a:endParaRPr>
          </a:p>
          <a:p>
            <a:pPr marL="342900" lvl="0" indent="-342900" algn="just">
              <a:lnSpc>
                <a:spcPts val="1265"/>
              </a:lnSpc>
              <a:spcAft>
                <a:spcPts val="0"/>
              </a:spcAft>
              <a:buFont typeface="+mj-lt"/>
              <a:buAutoNum type="arabicPeriod" startAt="2"/>
            </a:pPr>
            <a:r>
              <a:rPr lang="es-ES_tradnl" sz="900" b="1" dirty="0">
                <a:ea typeface="Times New Roman" panose="02020603050405020304" pitchFamily="18" charset="0"/>
              </a:rPr>
              <a:t>RECAUDO SIT BARRANQUILLA</a:t>
            </a:r>
            <a:endParaRPr lang="es-CO" sz="900" dirty="0">
              <a:ea typeface="Times New Roman" panose="02020603050405020304" pitchFamily="18" charset="0"/>
            </a:endParaRPr>
          </a:p>
          <a:p>
            <a:pPr algn="just">
              <a:lnSpc>
                <a:spcPts val="1265"/>
              </a:lnSpc>
              <a:spcAft>
                <a:spcPts val="0"/>
              </a:spcAft>
            </a:pPr>
            <a:r>
              <a:rPr lang="es-MX" sz="800" dirty="0">
                <a:ea typeface="Times New Roman" panose="02020603050405020304" pitchFamily="18" charset="0"/>
              </a:rPr>
              <a:t> </a:t>
            </a:r>
            <a:endParaRPr lang="es-CO" sz="800" dirty="0">
              <a:ea typeface="Times New Roman" panose="02020603050405020304" pitchFamily="18" charset="0"/>
            </a:endParaRPr>
          </a:p>
          <a:p>
            <a:pPr algn="just">
              <a:lnSpc>
                <a:spcPts val="1265"/>
              </a:lnSpc>
              <a:spcAft>
                <a:spcPts val="0"/>
              </a:spcAft>
            </a:pPr>
            <a:r>
              <a:rPr lang="es-MX" sz="800" dirty="0">
                <a:ea typeface="Times New Roman" panose="02020603050405020304" pitchFamily="18" charset="0"/>
              </a:rPr>
              <a:t>Tribunal de arbitramento convocado por </a:t>
            </a:r>
            <a:r>
              <a:rPr lang="es-MX" sz="800" b="1" dirty="0">
                <a:ea typeface="Times New Roman" panose="02020603050405020304" pitchFamily="18" charset="0"/>
              </a:rPr>
              <a:t>RECAUDO SIT Barranquilla </a:t>
            </a:r>
            <a:r>
              <a:rPr lang="es-ES_tradnl" sz="800" dirty="0">
                <a:ea typeface="Times New Roman" panose="02020603050405020304" pitchFamily="18" charset="0"/>
              </a:rPr>
              <a:t>para dirimir las diferencias suscitadas con ocasión del TM-300-004-07 del 20 de febrero de 2008.</a:t>
            </a:r>
            <a:r>
              <a:rPr lang="es-MX" sz="800" dirty="0">
                <a:ea typeface="Times New Roman" panose="02020603050405020304" pitchFamily="18" charset="0"/>
              </a:rPr>
              <a:t> El día 23 de octubre de 2020 se realizó </a:t>
            </a:r>
            <a:r>
              <a:rPr lang="es-ES_tradnl" sz="800" dirty="0">
                <a:ea typeface="Times New Roman" panose="02020603050405020304" pitchFamily="18" charset="0"/>
              </a:rPr>
              <a:t>Audiencia de Instalación del Tribunal de Arbitraje, la cual se llevó a cabo de manera virtual.</a:t>
            </a:r>
            <a:r>
              <a:rPr lang="es-MX" sz="800" dirty="0">
                <a:ea typeface="Times New Roman" panose="02020603050405020304" pitchFamily="18" charset="0"/>
              </a:rPr>
              <a:t> Se otorgó poder al Dr. Francisco De Castro para la defensa de la entidad. </a:t>
            </a:r>
            <a:r>
              <a:rPr lang="es-ES_tradnl" sz="800" dirty="0">
                <a:ea typeface="Times New Roman" panose="02020603050405020304" pitchFamily="18" charset="0"/>
              </a:rPr>
              <a:t>Una vez dado el traslado de la demanda nos encontramos en los términos para su contestación, sin embargo, el apoderado ha planteado impugnar la admisión de la demanda por considerar que no se presentó en debida forma y ello permitirá tener una mayor claridad para la contestación de la demanda. </a:t>
            </a:r>
            <a:endParaRPr lang="es-CO" sz="800" dirty="0">
              <a:ea typeface="Times New Roman" panose="02020603050405020304" pitchFamily="18" charset="0"/>
            </a:endParaRPr>
          </a:p>
          <a:p>
            <a:pPr marL="457200" algn="just">
              <a:lnSpc>
                <a:spcPts val="1265"/>
              </a:lnSpc>
              <a:spcAft>
                <a:spcPts val="0"/>
              </a:spcAft>
            </a:pPr>
            <a:endParaRPr lang="es-CO" sz="900" dirty="0">
              <a:ea typeface="Times New Roman" panose="02020603050405020304" pitchFamily="18" charset="0"/>
            </a:endParaRPr>
          </a:p>
        </p:txBody>
      </p:sp>
      <p:sp>
        <p:nvSpPr>
          <p:cNvPr id="13" name="Rectángulo 12"/>
          <p:cNvSpPr/>
          <p:nvPr/>
        </p:nvSpPr>
        <p:spPr>
          <a:xfrm>
            <a:off x="3458462" y="1047184"/>
            <a:ext cx="2801146" cy="6063198"/>
          </a:xfrm>
          <a:prstGeom prst="rect">
            <a:avLst/>
          </a:prstGeom>
        </p:spPr>
        <p:txBody>
          <a:bodyPr wrap="square">
            <a:spAutoFit/>
          </a:bodyPr>
          <a:lstStyle/>
          <a:p>
            <a:pPr algn="just">
              <a:lnSpc>
                <a:spcPts val="1265"/>
              </a:lnSpc>
              <a:spcAft>
                <a:spcPts val="0"/>
              </a:spcAft>
            </a:pPr>
            <a:r>
              <a:rPr lang="es-ES_tradnl" sz="800" dirty="0">
                <a:ea typeface="Times New Roman" panose="02020603050405020304" pitchFamily="18" charset="0"/>
              </a:rPr>
              <a:t>A tener en cuenta: pago de los honorarios de los árbitros: </a:t>
            </a:r>
            <a:r>
              <a:rPr lang="es-MX" sz="800" dirty="0">
                <a:ea typeface="Times New Roman" panose="02020603050405020304" pitchFamily="18" charset="0"/>
              </a:rPr>
              <a:t>Teniendo en cuenta que el tope seria 1000 SMLMV que equivale a un promedio de 877.8 millones por árbitro (SMMLV para 2020) y cámara y secretario otros $ 877.8 Millones, es decir que los 877.8 millones se multiplican por 4 para un total de $ 3.511,2 millones aproximadamente, del cual el costo por asumir de Transmetro S.A.S. es del 50%. </a:t>
            </a:r>
            <a:endParaRPr lang="es-CO" sz="800" dirty="0">
              <a:ea typeface="Times New Roman" panose="02020603050405020304" pitchFamily="18" charset="0"/>
            </a:endParaRPr>
          </a:p>
          <a:p>
            <a:pPr algn="just">
              <a:lnSpc>
                <a:spcPts val="1265"/>
              </a:lnSpc>
              <a:spcAft>
                <a:spcPts val="0"/>
              </a:spcAft>
            </a:pPr>
            <a:r>
              <a:rPr lang="es-MX" sz="800" dirty="0">
                <a:ea typeface="Times New Roman" panose="02020603050405020304" pitchFamily="18" charset="0"/>
              </a:rPr>
              <a:t> </a:t>
            </a:r>
            <a:endParaRPr lang="es-CO" sz="800" dirty="0">
              <a:ea typeface="Times New Roman" panose="02020603050405020304" pitchFamily="18" charset="0"/>
            </a:endParaRPr>
          </a:p>
          <a:p>
            <a:pPr lvl="0" algn="just">
              <a:lnSpc>
                <a:spcPct val="115000"/>
              </a:lnSpc>
              <a:spcAft>
                <a:spcPts val="1000"/>
              </a:spcAft>
            </a:pPr>
            <a:r>
              <a:rPr lang="es-ES_tradnl" sz="800" b="1" dirty="0">
                <a:ea typeface="Calibri" panose="020F0502020204030204" pitchFamily="34" charset="0"/>
                <a:cs typeface="Times New Roman" panose="02020603050405020304" pitchFamily="18" charset="0"/>
              </a:rPr>
              <a:t>2.ACUERDO TRANSACCIONAL – TRANSATLANTICO </a:t>
            </a:r>
            <a:endParaRPr lang="es-CO" sz="800" dirty="0">
              <a:ea typeface="Calibri" panose="020F0502020204030204" pitchFamily="34" charset="0"/>
              <a:cs typeface="Times New Roman" panose="02020603050405020304" pitchFamily="18" charset="0"/>
            </a:endParaRPr>
          </a:p>
          <a:p>
            <a:pPr algn="just">
              <a:lnSpc>
                <a:spcPct val="115000"/>
              </a:lnSpc>
              <a:spcAft>
                <a:spcPts val="1000"/>
              </a:spcAft>
            </a:pPr>
            <a:r>
              <a:rPr lang="es-ES_tradnl" sz="800" dirty="0">
                <a:ea typeface="Calibri" panose="020F0502020204030204" pitchFamily="34" charset="0"/>
                <a:cs typeface="Times New Roman" panose="02020603050405020304" pitchFamily="18" charset="0"/>
              </a:rPr>
              <a:t>Se realizó el análisis de la situación de la reclamación de esta sociedad con base en el laudo proferido en contra de TRANSMETRO y el proceso ejecutivo adelantado para el recaudo de esta obligación. Con base en estos elementos, la Junta Directiva autorizó al Gerente a realizar una transacción con Transatlántico con el fin de poner fin al proceso ejecutivo y cancelar la obligación derivada del Laudo y la ejecución adelantada. Se autorizó al Gerente a realizar una transacción con un valor de tres mil treinta millones de pesos para terminar con este proceso y cortar los intereses moratorios que se vienen causando.</a:t>
            </a:r>
            <a:endParaRPr lang="es-CO" sz="800" dirty="0">
              <a:ea typeface="Calibri" panose="020F0502020204030204" pitchFamily="34" charset="0"/>
              <a:cs typeface="Times New Roman" panose="02020603050405020304" pitchFamily="18" charset="0"/>
            </a:endParaRPr>
          </a:p>
          <a:p>
            <a:pPr algn="ctr">
              <a:lnSpc>
                <a:spcPct val="115000"/>
              </a:lnSpc>
              <a:spcAft>
                <a:spcPts val="1000"/>
              </a:spcAft>
            </a:pPr>
            <a:r>
              <a:rPr lang="es-ES" sz="800" b="1" u="sng" dirty="0">
                <a:ea typeface="Calibri" panose="020F0502020204030204" pitchFamily="34" charset="0"/>
                <a:cs typeface="Times New Roman" panose="02020603050405020304" pitchFamily="18" charset="0"/>
              </a:rPr>
              <a:t>PROCESOS JUDICIALES JURISDICCIÓN CONTENCIOSA ADMINISTRATIVA</a:t>
            </a:r>
            <a:endParaRPr lang="es-CO" sz="800" dirty="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mj-lt"/>
              <a:buAutoNum type="arabicPeriod"/>
            </a:pPr>
            <a:r>
              <a:rPr lang="es-ES_tradnl" sz="800" b="1" dirty="0">
                <a:ea typeface="Calibri" panose="020F0502020204030204" pitchFamily="34" charset="0"/>
                <a:cs typeface="Times New Roman" panose="02020603050405020304" pitchFamily="18" charset="0"/>
              </a:rPr>
              <a:t>RETROCESIÓN </a:t>
            </a:r>
            <a:endParaRPr lang="es-CO" sz="800" dirty="0">
              <a:ea typeface="Calibri" panose="020F0502020204030204" pitchFamily="34" charset="0"/>
              <a:cs typeface="Times New Roman" panose="02020603050405020304" pitchFamily="18" charset="0"/>
            </a:endParaRPr>
          </a:p>
          <a:p>
            <a:pPr algn="just">
              <a:lnSpc>
                <a:spcPts val="1265"/>
              </a:lnSpc>
              <a:spcAft>
                <a:spcPts val="0"/>
              </a:spcAft>
            </a:pPr>
            <a:r>
              <a:rPr lang="es-ES_tradnl" sz="800" b="1" dirty="0">
                <a:ea typeface="Times New Roman" panose="02020603050405020304" pitchFamily="18" charset="0"/>
              </a:rPr>
              <a:t>Estado Actual:</a:t>
            </a:r>
            <a:r>
              <a:rPr lang="es-ES_tradnl" sz="800" dirty="0">
                <a:ea typeface="Times New Roman" panose="02020603050405020304" pitchFamily="18" charset="0"/>
              </a:rPr>
              <a:t> mediante sentencia del 25 de septiembre de 2020, la sala B del Tribunal Administrativo del Atlántico, resolvió acceder a las pretensiones de la demanda, disponiéndose que se devuelva a la sociedad Anaya Giraldo y compañía S en C, el predio expropiado con excepción de un área del 15.03% de vía y el 8.70% de área de construcción por parte de Transmetro S.A.S.  Fallo que fue notificado el día 15 de diciembre de 2020, el día 18 de diciembre de la misma anualidad la firma Chapman y asociados presentó ante el Tribunal solicitud de aclaratoria, corrección y adición del fallo del 25 de septiembre de 2020. </a:t>
            </a:r>
            <a:endParaRPr lang="es-CO" sz="800" dirty="0">
              <a:ea typeface="Times New Roman" panose="02020603050405020304" pitchFamily="18" charset="0"/>
            </a:endParaRPr>
          </a:p>
          <a:p>
            <a:pPr algn="just">
              <a:lnSpc>
                <a:spcPts val="1265"/>
              </a:lnSpc>
              <a:spcAft>
                <a:spcPts val="0"/>
              </a:spcAft>
            </a:pPr>
            <a:r>
              <a:rPr lang="es-ES_tradnl" dirty="0">
                <a:latin typeface="Arial" panose="020B0604020202020204" pitchFamily="34" charset="0"/>
                <a:ea typeface="Times New Roman" panose="02020603050405020304" pitchFamily="18" charset="0"/>
              </a:rPr>
              <a:t> </a:t>
            </a:r>
            <a:endParaRPr lang="es-CO"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833321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90" y="0"/>
            <a:ext cx="6799075" cy="9144000"/>
          </a:xfrm>
          <a:prstGeom prst="rect">
            <a:avLst/>
          </a:prstGeom>
        </p:spPr>
      </p:pic>
      <p:sp>
        <p:nvSpPr>
          <p:cNvPr id="5" name="4 CuadroTexto"/>
          <p:cNvSpPr txBox="1"/>
          <p:nvPr/>
        </p:nvSpPr>
        <p:spPr>
          <a:xfrm>
            <a:off x="1124745" y="509934"/>
            <a:ext cx="3240360" cy="461665"/>
          </a:xfrm>
          <a:prstGeom prst="rect">
            <a:avLst/>
          </a:prstGeom>
          <a:noFill/>
        </p:spPr>
        <p:txBody>
          <a:bodyPr wrap="square" rtlCol="0">
            <a:spAutoFit/>
          </a:bodyPr>
          <a:lstStyle/>
          <a:p>
            <a:r>
              <a:rPr lang="es-ES" sz="2400" b="1" dirty="0">
                <a:solidFill>
                  <a:srgbClr val="00B050"/>
                </a:solidFill>
                <a:latin typeface="+mj-lt"/>
              </a:rPr>
              <a:t>GESTIÓN ESTRATÉGICA</a:t>
            </a:r>
          </a:p>
        </p:txBody>
      </p:sp>
      <p:sp>
        <p:nvSpPr>
          <p:cNvPr id="6" name="Rectángulo 5">
            <a:extLst>
              <a:ext uri="{FF2B5EF4-FFF2-40B4-BE49-F238E27FC236}">
                <a16:creationId xmlns:a16="http://schemas.microsoft.com/office/drawing/2014/main" id="{A60C55A8-B719-4B16-86C1-D3C9D4E5475E}"/>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FE89B8F-7932-47E9-AA83-E6EACB8957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38F8150F-0EF4-4B18-8464-37E9F4BDDE1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2" name="Rectángulo 1"/>
          <p:cNvSpPr/>
          <p:nvPr/>
        </p:nvSpPr>
        <p:spPr>
          <a:xfrm>
            <a:off x="476672" y="1542708"/>
            <a:ext cx="2952328" cy="4638706"/>
          </a:xfrm>
          <a:prstGeom prst="rect">
            <a:avLst/>
          </a:prstGeom>
        </p:spPr>
        <p:txBody>
          <a:bodyPr wrap="square">
            <a:spAutoFit/>
          </a:bodyPr>
          <a:lstStyle/>
          <a:p>
            <a:pPr algn="ctr"/>
            <a:r>
              <a:rPr lang="es-CO" sz="900" b="1" dirty="0">
                <a:latin typeface="+mj-lt"/>
              </a:rPr>
              <a:t>DESARROLLO DE PLANES ESTABLECIDOS</a:t>
            </a:r>
          </a:p>
          <a:p>
            <a:pPr algn="ctr"/>
            <a:endParaRPr lang="es-CO" sz="900" b="1" dirty="0">
              <a:latin typeface="+mj-lt"/>
            </a:endParaRPr>
          </a:p>
          <a:p>
            <a:pPr algn="just"/>
            <a:r>
              <a:rPr lang="es-CO" sz="900" dirty="0">
                <a:cs typeface="Calibri Light" panose="020F0302020204030204" pitchFamily="34" charset="0"/>
              </a:rPr>
              <a:t>Partiendo de los autodiagnósticos diligenciados en la vigencia 2019, se establecieron los planes de acción y las rutas de trabajo para el fortalecimiento del MIPG en la entidad, de manera que se pudiera obtener al finalizar el año 2020, un progreso de categorización de “Estado en Implementación” a “Estado de Madurez”. </a:t>
            </a:r>
          </a:p>
          <a:p>
            <a:pPr algn="just">
              <a:lnSpc>
                <a:spcPct val="100000"/>
              </a:lnSpc>
              <a:spcBef>
                <a:spcPts val="0"/>
              </a:spcBef>
            </a:pPr>
            <a:endParaRPr lang="es-CO" sz="900" dirty="0">
              <a:cs typeface="Calibri Light" panose="020F0302020204030204" pitchFamily="34" charset="0"/>
            </a:endParaRPr>
          </a:p>
          <a:p>
            <a:pPr algn="just"/>
            <a:r>
              <a:rPr lang="es-CO" sz="900" dirty="0">
                <a:cs typeface="Calibri Light" panose="020F0302020204030204" pitchFamily="34" charset="0"/>
              </a:rPr>
              <a:t>En esta medida, se ha trabajado a través de equipos multidisciplinarios con todas las subgerencias, construyendo los productos necesarios para las políticas aplicables.</a:t>
            </a:r>
          </a:p>
          <a:p>
            <a:pPr algn="just"/>
            <a:endParaRPr lang="es-CO" sz="900" dirty="0">
              <a:cs typeface="Calibri Light" panose="020F0302020204030204" pitchFamily="34" charset="0"/>
            </a:endParaRPr>
          </a:p>
          <a:p>
            <a:pPr algn="just"/>
            <a:endParaRPr lang="es-CO" sz="900" dirty="0">
              <a:cs typeface="Calibri Light" panose="020F0302020204030204" pitchFamily="34" charset="0"/>
            </a:endParaRPr>
          </a:p>
          <a:p>
            <a:pPr algn="just"/>
            <a:endParaRPr lang="es-CO" sz="900" dirty="0">
              <a:cs typeface="Calibri Light" panose="020F0302020204030204" pitchFamily="34" charset="0"/>
            </a:endParaRPr>
          </a:p>
          <a:p>
            <a:pPr algn="ctr"/>
            <a:r>
              <a:rPr lang="es-CO" sz="900" b="1" dirty="0">
                <a:latin typeface="+mj-lt"/>
              </a:rPr>
              <a:t>PARTICIPACIÓN EN EQUIPOS TRANSVERSALES</a:t>
            </a:r>
          </a:p>
          <a:p>
            <a:pPr algn="ctr"/>
            <a:endParaRPr lang="es-CO" sz="900" dirty="0">
              <a:latin typeface="+mj-lt"/>
            </a:endParaRPr>
          </a:p>
          <a:p>
            <a:pPr algn="just"/>
            <a:r>
              <a:rPr lang="es-CO" sz="900" dirty="0"/>
              <a:t>En aras de participar de manera colaborativa con otras instituciones en la construcción de Modelos Integrados de Planeación y Gestión eficaces, a lo largo del año, la Subgerencia de Gestión Estratégica ha participado en 7 encuentros de Equipos Transversales Territoriales, donde con la asistencia activa de las alcaldías, gobernaciones y entidades descentralizadas, se han analizado temáticas asociadas a la Participación Ciudadana, Líneas de Defensa, Política Anticorrupción y de Atención al Ciudadano, entre otras.</a:t>
            </a:r>
          </a:p>
          <a:p>
            <a:pPr algn="just"/>
            <a:endParaRPr lang="es-CO" sz="900" dirty="0"/>
          </a:p>
          <a:p>
            <a:pPr algn="just"/>
            <a:endParaRPr lang="es-CO" sz="900" dirty="0"/>
          </a:p>
          <a:p>
            <a:pPr lvl="0" algn="just">
              <a:lnSpc>
                <a:spcPct val="90000"/>
              </a:lnSpc>
              <a:spcBef>
                <a:spcPts val="1000"/>
              </a:spcBef>
              <a:defRPr/>
            </a:pPr>
            <a:endParaRPr lang="es-CO" sz="900" dirty="0">
              <a:solidFill>
                <a:srgbClr val="001D33"/>
              </a:solidFill>
            </a:endParaRPr>
          </a:p>
          <a:p>
            <a:pPr algn="ctr"/>
            <a:endParaRPr lang="es-CO" sz="900" b="1" dirty="0">
              <a:latin typeface="+mj-lt"/>
            </a:endParaRPr>
          </a:p>
        </p:txBody>
      </p:sp>
      <p:sp>
        <p:nvSpPr>
          <p:cNvPr id="11" name="Rectángulo 10"/>
          <p:cNvSpPr/>
          <p:nvPr/>
        </p:nvSpPr>
        <p:spPr>
          <a:xfrm>
            <a:off x="1714500" y="4248835"/>
            <a:ext cx="3429000" cy="369332"/>
          </a:xfrm>
          <a:prstGeom prst="rect">
            <a:avLst/>
          </a:prstGeom>
        </p:spPr>
        <p:txBody>
          <a:bodyPr>
            <a:spAutoFit/>
          </a:bodyPr>
          <a:lstStyle/>
          <a:p>
            <a:endParaRPr lang="es-CO" dirty="0"/>
          </a:p>
        </p:txBody>
      </p:sp>
      <p:pic>
        <p:nvPicPr>
          <p:cNvPr id="12" name="Imagen 11"/>
          <p:cNvPicPr>
            <a:picLocks noChangeAspect="1"/>
          </p:cNvPicPr>
          <p:nvPr/>
        </p:nvPicPr>
        <p:blipFill rotWithShape="1">
          <a:blip r:embed="rId7"/>
          <a:srcRect l="33069" t="24716" r="52024" b="44982"/>
          <a:stretch/>
        </p:blipFill>
        <p:spPr>
          <a:xfrm>
            <a:off x="830437" y="5586060"/>
            <a:ext cx="1768125" cy="1376977"/>
          </a:xfrm>
          <a:prstGeom prst="rect">
            <a:avLst/>
          </a:prstGeom>
        </p:spPr>
      </p:pic>
      <p:sp>
        <p:nvSpPr>
          <p:cNvPr id="13" name="Rectángulo 12"/>
          <p:cNvSpPr/>
          <p:nvPr/>
        </p:nvSpPr>
        <p:spPr>
          <a:xfrm>
            <a:off x="3717031" y="1472786"/>
            <a:ext cx="2871775" cy="5493810"/>
          </a:xfrm>
          <a:prstGeom prst="rect">
            <a:avLst/>
          </a:prstGeom>
        </p:spPr>
        <p:txBody>
          <a:bodyPr wrap="square">
            <a:spAutoFit/>
          </a:bodyPr>
          <a:lstStyle/>
          <a:p>
            <a:pPr algn="ctr"/>
            <a:r>
              <a:rPr lang="es-CO" sz="900" b="1" dirty="0">
                <a:cs typeface="Calibri Light" panose="020F0302020204030204" pitchFamily="34" charset="0"/>
              </a:rPr>
              <a:t>TRANSPARENCIA, PARTICIPACIÓN CIUDADANA Y CALIDAD DEL SERVICIO</a:t>
            </a:r>
          </a:p>
          <a:p>
            <a:pPr algn="just"/>
            <a:r>
              <a:rPr lang="es-ES" sz="900" dirty="0">
                <a:cs typeface="Calibri Light" panose="020F0302020204030204" pitchFamily="34" charset="0"/>
              </a:rPr>
              <a:t>Para el fortalecimiento de esta premisa del MIPG, se trabajó en la implementación de este Kit de herramientas de la Función Pública, donde se establecen lineamientos y recomendaciones que servirán como insumo para incrementar la transparencia en la gestión, adelantar rendición de cuentas permanente, e incentivar los ejercicios de participación ciudadana y promoción del control social; así como para garantizar la adecuada prestación del servicio.</a:t>
            </a:r>
          </a:p>
          <a:p>
            <a:pPr algn="just"/>
            <a:endParaRPr lang="es-ES" sz="900" dirty="0">
              <a:cs typeface="Calibri Light" panose="020F0302020204030204" pitchFamily="34" charset="0"/>
            </a:endParaRPr>
          </a:p>
          <a:p>
            <a:pPr algn="just">
              <a:lnSpc>
                <a:spcPct val="100000"/>
              </a:lnSpc>
              <a:spcBef>
                <a:spcPts val="0"/>
              </a:spcBef>
            </a:pPr>
            <a:r>
              <a:rPr lang="es-ES" sz="900" dirty="0">
                <a:cs typeface="Calibri Light" panose="020F0302020204030204" pitchFamily="34" charset="0"/>
              </a:rPr>
              <a:t>Las temáticas analizadas fueron:</a:t>
            </a:r>
          </a:p>
          <a:p>
            <a:pPr algn="just"/>
            <a:endParaRPr lang="es-ES" sz="900" dirty="0">
              <a:cs typeface="Calibri Light" panose="020F0302020204030204" pitchFamily="34" charset="0"/>
            </a:endParaRPr>
          </a:p>
          <a:p>
            <a:pPr algn="just"/>
            <a:r>
              <a:rPr lang="es-ES" sz="900" dirty="0">
                <a:cs typeface="Calibri Light" panose="020F0302020204030204" pitchFamily="34" charset="0"/>
              </a:rPr>
              <a:t>1. Participación Ciudadana</a:t>
            </a:r>
          </a:p>
          <a:p>
            <a:pPr algn="just"/>
            <a:r>
              <a:rPr lang="es-ES" sz="900" dirty="0">
                <a:cs typeface="Calibri Light" panose="020F0302020204030204" pitchFamily="34" charset="0"/>
              </a:rPr>
              <a:t>2. Transparencia y Rendición de Cuentas</a:t>
            </a:r>
          </a:p>
          <a:p>
            <a:pPr algn="just"/>
            <a:r>
              <a:rPr lang="es-ES" sz="900" dirty="0">
                <a:cs typeface="Calibri Light" panose="020F0302020204030204" pitchFamily="34" charset="0"/>
              </a:rPr>
              <a:t>3. Garantía en el servicio al ciudadano</a:t>
            </a:r>
          </a:p>
          <a:p>
            <a:pPr algn="just"/>
            <a:endParaRPr lang="es-ES" sz="900" dirty="0">
              <a:cs typeface="Calibri Light" panose="020F0302020204030204" pitchFamily="34" charset="0"/>
            </a:endParaRPr>
          </a:p>
          <a:p>
            <a:pPr algn="ctr"/>
            <a:r>
              <a:rPr lang="es-CO" sz="900" b="1" dirty="0"/>
              <a:t>PROYECTO DESAFÍOS URBANOS</a:t>
            </a:r>
          </a:p>
          <a:p>
            <a:pPr algn="ctr"/>
            <a:endParaRPr lang="es-CO" sz="900" b="1" dirty="0">
              <a:cs typeface="Calibri Light" panose="020F0302020204030204" pitchFamily="34" charset="0"/>
            </a:endParaRPr>
          </a:p>
          <a:p>
            <a:pPr algn="just"/>
            <a:r>
              <a:rPr lang="es-CO" sz="900" dirty="0"/>
              <a:t>Con la colaboración como estratega principal del Consejo Sueco de Comercio e Inversión, las Subgerencias de Gestión Estratégica, Operaciones, Comunicaciones y la Oficina de Gestión Social, se encuentran participando en mesas de trabajo para el desarrollo del proyecto denominado Desafíos Urbanos, a través del cual con la asesoría del Business Sweden, se pretende la identificación de estrategias que permitan disminuir los índices de vandalización del Transmetro por parte de la ciudadanía, fenómeno que durante los últimos años ha venido en aumento, y que afecta negativamente la operatividad del sistema.</a:t>
            </a:r>
          </a:p>
          <a:p>
            <a:pPr algn="just"/>
            <a:endParaRPr lang="es-CO" sz="900" dirty="0">
              <a:latin typeface="Calibri Light" panose="020F0302020204030204" pitchFamily="34" charset="0"/>
              <a:cs typeface="Calibri Light" panose="020F0302020204030204" pitchFamily="34" charset="0"/>
            </a:endParaRPr>
          </a:p>
          <a:p>
            <a:pPr algn="just"/>
            <a:r>
              <a:rPr lang="es-CO" sz="900" dirty="0"/>
              <a:t>El proyecto cuenta con la participación de asesores internacionales y nacionales, que han trabajado también en sistemas de transporte masivo como el Transmilenio de Bogotá, el Mío de Cali y el Metro de Medellín, en el análisis de problemáticas similares y la estructuración de soluciones acordes a los recursos disponibles</a:t>
            </a:r>
            <a:endParaRPr lang="es-ES" sz="900" dirty="0">
              <a:cs typeface="Calibri Light" panose="020F0302020204030204" pitchFamily="34" charset="0"/>
            </a:endParaRPr>
          </a:p>
        </p:txBody>
      </p:sp>
    </p:spTree>
    <p:extLst>
      <p:ext uri="{BB962C8B-B14F-4D97-AF65-F5344CB8AC3E}">
        <p14:creationId xmlns:p14="http://schemas.microsoft.com/office/powerpoint/2010/main" val="33442653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62" y="0"/>
            <a:ext cx="6799075" cy="9144000"/>
          </a:xfrm>
          <a:prstGeom prst="rect">
            <a:avLst/>
          </a:prstGeom>
        </p:spPr>
      </p:pic>
      <p:sp>
        <p:nvSpPr>
          <p:cNvPr id="5" name="4 CuadroTexto"/>
          <p:cNvSpPr txBox="1"/>
          <p:nvPr/>
        </p:nvSpPr>
        <p:spPr>
          <a:xfrm>
            <a:off x="1124745" y="509934"/>
            <a:ext cx="3240360" cy="461665"/>
          </a:xfrm>
          <a:prstGeom prst="rect">
            <a:avLst/>
          </a:prstGeom>
          <a:noFill/>
        </p:spPr>
        <p:txBody>
          <a:bodyPr wrap="square" rtlCol="0">
            <a:spAutoFit/>
          </a:bodyPr>
          <a:lstStyle/>
          <a:p>
            <a:r>
              <a:rPr lang="es-ES" sz="2400" b="1" dirty="0">
                <a:solidFill>
                  <a:srgbClr val="00B050"/>
                </a:solidFill>
              </a:rPr>
              <a:t>GESTIÓN ESTRATÉGICA</a:t>
            </a:r>
          </a:p>
        </p:txBody>
      </p:sp>
      <p:sp>
        <p:nvSpPr>
          <p:cNvPr id="6" name="Rectángulo 5">
            <a:extLst>
              <a:ext uri="{FF2B5EF4-FFF2-40B4-BE49-F238E27FC236}">
                <a16:creationId xmlns:a16="http://schemas.microsoft.com/office/drawing/2014/main" id="{A60C55A8-B719-4B16-86C1-D3C9D4E5475E}"/>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FE89B8F-7932-47E9-AA83-E6EACB8957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38F8150F-0EF4-4B18-8464-37E9F4BDDE1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12" name="Rectángulo 11"/>
          <p:cNvSpPr/>
          <p:nvPr/>
        </p:nvSpPr>
        <p:spPr>
          <a:xfrm>
            <a:off x="620688" y="1441819"/>
            <a:ext cx="2592287" cy="4524315"/>
          </a:xfrm>
          <a:prstGeom prst="rect">
            <a:avLst/>
          </a:prstGeom>
        </p:spPr>
        <p:txBody>
          <a:bodyPr wrap="square">
            <a:spAutoFit/>
          </a:bodyPr>
          <a:lstStyle/>
          <a:p>
            <a:pPr algn="ctr"/>
            <a:r>
              <a:rPr lang="es-CO" sz="900" b="1" dirty="0"/>
              <a:t>SISTEMA DE GESTIÓN DE CALIDAD</a:t>
            </a:r>
          </a:p>
          <a:p>
            <a:pPr algn="ctr"/>
            <a:endParaRPr lang="es-CO" sz="900" b="1" dirty="0"/>
          </a:p>
          <a:p>
            <a:pPr algn="just"/>
            <a:r>
              <a:rPr lang="es-CO" sz="900" dirty="0">
                <a:latin typeface="Calibri Light" panose="020F0302020204030204" pitchFamily="34" charset="0"/>
                <a:cs typeface="Calibri Light" panose="020F0302020204030204" pitchFamily="34" charset="0"/>
              </a:rPr>
              <a:t>Durante el año 2020 y en el desarrollo del proyecto del Sistema de Gestión de Calidad de Transmetro, se desarrollaron las siguientes actividades:</a:t>
            </a:r>
          </a:p>
          <a:p>
            <a:pPr algn="just"/>
            <a:endParaRPr lang="en-US" sz="900" dirty="0">
              <a:latin typeface="Calibri Light" panose="020F0302020204030204" pitchFamily="34" charset="0"/>
              <a:cs typeface="Calibri Light" panose="020F0302020204030204" pitchFamily="34" charset="0"/>
            </a:endParaRPr>
          </a:p>
          <a:p>
            <a:pPr lvl="0" algn="just" fontAlgn="base">
              <a:lnSpc>
                <a:spcPct val="100000"/>
              </a:lnSpc>
              <a:spcBef>
                <a:spcPts val="0"/>
              </a:spcBef>
            </a:pPr>
            <a:r>
              <a:rPr lang="es-ES_tradnl" sz="900" dirty="0">
                <a:latin typeface="Calibri Light" panose="020F0302020204030204" pitchFamily="34" charset="0"/>
                <a:cs typeface="Calibri Light" panose="020F0302020204030204" pitchFamily="34" charset="0"/>
              </a:rPr>
              <a:t>Revisión general de documentos del Sistema de Gestión de Calidad e informes de gestión de años anteriores para generar un diagnóstico de la situación actual de Transmetro SAS.</a:t>
            </a:r>
            <a:endParaRPr lang="en-US" sz="900" dirty="0">
              <a:latin typeface="Calibri Light" panose="020F0302020204030204" pitchFamily="34" charset="0"/>
              <a:cs typeface="Calibri Light" panose="020F0302020204030204" pitchFamily="34" charset="0"/>
            </a:endParaRPr>
          </a:p>
          <a:p>
            <a:pPr lvl="0" algn="just" fontAlgn="base">
              <a:lnSpc>
                <a:spcPct val="100000"/>
              </a:lnSpc>
              <a:spcBef>
                <a:spcPts val="0"/>
              </a:spcBef>
            </a:pPr>
            <a:r>
              <a:rPr lang="es-CO" sz="900" dirty="0">
                <a:latin typeface="Calibri Light" panose="020F0302020204030204" pitchFamily="34" charset="0"/>
                <a:cs typeface="Calibri Light" panose="020F0302020204030204" pitchFamily="34" charset="0"/>
              </a:rPr>
              <a:t>Revisión, reestructuración y rediseño del mapa de procesos de la entidad; se crearon los procesos de Gestión del Talento Humano, Gestión de la Calidad y Comercialización de la infraestructura.</a:t>
            </a:r>
            <a:endParaRPr lang="en-US" sz="900" dirty="0">
              <a:latin typeface="Calibri Light" panose="020F0302020204030204" pitchFamily="34" charset="0"/>
              <a:cs typeface="Calibri Light" panose="020F0302020204030204" pitchFamily="34" charset="0"/>
            </a:endParaRPr>
          </a:p>
          <a:p>
            <a:pPr lvl="0" algn="just" fontAlgn="base">
              <a:lnSpc>
                <a:spcPct val="100000"/>
              </a:lnSpc>
              <a:spcBef>
                <a:spcPts val="0"/>
              </a:spcBef>
            </a:pPr>
            <a:r>
              <a:rPr lang="es-ES_tradnl" sz="900" dirty="0">
                <a:latin typeface="Calibri Light" panose="020F0302020204030204" pitchFamily="34" charset="0"/>
                <a:cs typeface="Calibri Light" panose="020F0302020204030204" pitchFamily="34" charset="0"/>
              </a:rPr>
              <a:t>Socialización de proyecto de recuperación del Sistema de gestión de la calidad de Transmetro SAS.</a:t>
            </a:r>
            <a:endParaRPr lang="en-US" sz="900" dirty="0">
              <a:latin typeface="Calibri Light" panose="020F0302020204030204" pitchFamily="34" charset="0"/>
              <a:cs typeface="Calibri Light" panose="020F0302020204030204" pitchFamily="34" charset="0"/>
            </a:endParaRPr>
          </a:p>
          <a:p>
            <a:pPr lvl="0" algn="just" fontAlgn="base">
              <a:lnSpc>
                <a:spcPct val="100000"/>
              </a:lnSpc>
              <a:spcBef>
                <a:spcPts val="0"/>
              </a:spcBef>
            </a:pPr>
            <a:r>
              <a:rPr lang="es-ES_tradnl" sz="900" dirty="0">
                <a:latin typeface="Calibri Light" panose="020F0302020204030204" pitchFamily="34" charset="0"/>
                <a:cs typeface="Calibri Light" panose="020F0302020204030204" pitchFamily="34" charset="0"/>
              </a:rPr>
              <a:t>Creación de base de datos documental de la situación actual del Sistema de gestión de la calidad de la entidad.</a:t>
            </a:r>
            <a:endParaRPr lang="en-US" sz="900" dirty="0">
              <a:latin typeface="Calibri Light" panose="020F0302020204030204" pitchFamily="34" charset="0"/>
              <a:cs typeface="Calibri Light" panose="020F0302020204030204" pitchFamily="34" charset="0"/>
            </a:endParaRPr>
          </a:p>
          <a:p>
            <a:pPr lvl="0" algn="just" fontAlgn="base">
              <a:lnSpc>
                <a:spcPct val="100000"/>
              </a:lnSpc>
              <a:spcBef>
                <a:spcPts val="0"/>
              </a:spcBef>
            </a:pPr>
            <a:r>
              <a:rPr lang="es-CO" sz="900" dirty="0">
                <a:latin typeface="Calibri Light" panose="020F0302020204030204" pitchFamily="34" charset="0"/>
                <a:cs typeface="Calibri Light" panose="020F0302020204030204" pitchFamily="34" charset="0"/>
              </a:rPr>
              <a:t>Definición de la codificación para los documentos de origen interno.</a:t>
            </a:r>
            <a:endParaRPr lang="en-US" sz="900" dirty="0">
              <a:latin typeface="Calibri Light" panose="020F0302020204030204" pitchFamily="34" charset="0"/>
              <a:cs typeface="Calibri Light" panose="020F0302020204030204" pitchFamily="34" charset="0"/>
            </a:endParaRPr>
          </a:p>
          <a:p>
            <a:pPr lvl="0" algn="just" fontAlgn="base">
              <a:lnSpc>
                <a:spcPct val="100000"/>
              </a:lnSpc>
              <a:spcBef>
                <a:spcPts val="0"/>
              </a:spcBef>
            </a:pPr>
            <a:r>
              <a:rPr lang="es-CO" sz="900" dirty="0">
                <a:latin typeface="Calibri Light" panose="020F0302020204030204" pitchFamily="34" charset="0"/>
                <a:cs typeface="Calibri Light" panose="020F0302020204030204" pitchFamily="34" charset="0"/>
              </a:rPr>
              <a:t>Apoyo en la elaboración del manual de calidad de Transmetro S.A.S. con base en la norma ISO 9001 versión 2015 y presentación ante requerimientos de la Contraloría. </a:t>
            </a:r>
            <a:endParaRPr lang="en-US" sz="900" dirty="0">
              <a:latin typeface="Calibri Light" panose="020F0302020204030204" pitchFamily="34" charset="0"/>
              <a:cs typeface="Calibri Light" panose="020F0302020204030204" pitchFamily="34" charset="0"/>
            </a:endParaRPr>
          </a:p>
          <a:p>
            <a:pPr lvl="0" algn="just" fontAlgn="base">
              <a:lnSpc>
                <a:spcPct val="100000"/>
              </a:lnSpc>
              <a:spcBef>
                <a:spcPts val="0"/>
              </a:spcBef>
            </a:pPr>
            <a:r>
              <a:rPr lang="es-CO" sz="900" dirty="0">
                <a:latin typeface="Calibri Light" panose="020F0302020204030204" pitchFamily="34" charset="0"/>
                <a:cs typeface="Calibri Light" panose="020F0302020204030204" pitchFamily="34" charset="0"/>
              </a:rPr>
              <a:t>Apoyo en la definición de los objetivos de calidad de Transmetro S.A.S. basados en la norma ISO 9001 versión 2015.</a:t>
            </a:r>
            <a:endParaRPr lang="en-US" sz="900" dirty="0">
              <a:latin typeface="Calibri Light" panose="020F0302020204030204" pitchFamily="34" charset="0"/>
              <a:cs typeface="Calibri Light" panose="020F0302020204030204" pitchFamily="34" charset="0"/>
            </a:endParaRPr>
          </a:p>
          <a:p>
            <a:pPr lvl="0" algn="just" fontAlgn="base">
              <a:lnSpc>
                <a:spcPct val="100000"/>
              </a:lnSpc>
              <a:spcBef>
                <a:spcPts val="0"/>
              </a:spcBef>
            </a:pPr>
            <a:r>
              <a:rPr lang="es-ES_tradnl" sz="900" dirty="0">
                <a:latin typeface="Calibri Light" panose="020F0302020204030204" pitchFamily="34" charset="0"/>
                <a:cs typeface="Calibri Light" panose="020F0302020204030204" pitchFamily="34" charset="0"/>
              </a:rPr>
              <a:t>Creación y/o actualización de aproximadamente 40 procedimientos y 28 formatos.</a:t>
            </a:r>
          </a:p>
          <a:p>
            <a:pPr lvl="0" algn="just" fontAlgn="base">
              <a:lnSpc>
                <a:spcPct val="100000"/>
              </a:lnSpc>
              <a:spcBef>
                <a:spcPts val="0"/>
              </a:spcBef>
            </a:pPr>
            <a:endParaRPr lang="en-US" sz="900" dirty="0">
              <a:latin typeface="Calibri Light" panose="020F0302020204030204" pitchFamily="34" charset="0"/>
              <a:cs typeface="Calibri Light" panose="020F0302020204030204" pitchFamily="34" charset="0"/>
            </a:endParaRPr>
          </a:p>
          <a:p>
            <a:pPr algn="ctr"/>
            <a:endParaRPr lang="es-CO" sz="900" dirty="0"/>
          </a:p>
        </p:txBody>
      </p:sp>
      <p:pic>
        <p:nvPicPr>
          <p:cNvPr id="13" name="Imagen 12" descr="El &lt;strong&gt;proceso&lt;/strong&gt; de negociación explicado paso a paso - Neetwork"/>
          <p:cNvPicPr>
            <a:picLocks noChangeAspect="1"/>
          </p:cNvPicPr>
          <p:nvPr/>
        </p:nvPicPr>
        <p:blipFill rotWithShape="1">
          <a:blip r:embed="rId7" cstate="print">
            <a:extLst>
              <a:ext uri="{28A0092B-C50C-407E-A947-70E740481C1C}">
                <a14:useLocalDpi xmlns:a14="http://schemas.microsoft.com/office/drawing/2010/main" val="0"/>
              </a:ext>
            </a:extLst>
          </a:blip>
          <a:srcRect l="15841" t="5143" r="7713"/>
          <a:stretch/>
        </p:blipFill>
        <p:spPr>
          <a:xfrm>
            <a:off x="1077929" y="5796136"/>
            <a:ext cx="1512167" cy="1055451"/>
          </a:xfrm>
          <a:prstGeom prst="rect">
            <a:avLst/>
          </a:prstGeom>
        </p:spPr>
      </p:pic>
      <p:sp>
        <p:nvSpPr>
          <p:cNvPr id="14" name="Rectángulo 13"/>
          <p:cNvSpPr/>
          <p:nvPr/>
        </p:nvSpPr>
        <p:spPr>
          <a:xfrm>
            <a:off x="3645024" y="1390955"/>
            <a:ext cx="3044083" cy="6463308"/>
          </a:xfrm>
          <a:prstGeom prst="rect">
            <a:avLst/>
          </a:prstGeom>
        </p:spPr>
        <p:txBody>
          <a:bodyPr wrap="square">
            <a:spAutoFit/>
          </a:bodyPr>
          <a:lstStyle/>
          <a:p>
            <a:pPr algn="ctr"/>
            <a:r>
              <a:rPr lang="es-CO" sz="900" b="1" dirty="0">
                <a:latin typeface="+mj-lt"/>
                <a:cs typeface="Calibri Light" panose="020F0302020204030204" pitchFamily="34" charset="0"/>
              </a:rPr>
              <a:t>FORTALECIMIENTO DE LA GESTIÓN DE RIESGOS INSTITUCIONAL</a:t>
            </a:r>
          </a:p>
          <a:p>
            <a:pPr algn="ctr"/>
            <a:endParaRPr lang="es-CO" sz="900" b="1" dirty="0">
              <a:latin typeface="+mj-lt"/>
            </a:endParaRPr>
          </a:p>
          <a:p>
            <a:pPr algn="just"/>
            <a:r>
              <a:rPr lang="es-CO" sz="900" dirty="0">
                <a:cs typeface="Calibri Light" panose="020F0302020204030204" pitchFamily="34" charset="0"/>
              </a:rPr>
              <a:t>Con el objeto de fortalecer la Gestión de Riesgos Institucional, se desarrollaron ejercicios de sensibilización y acompañamiento a los responsables por procesos y líderes de calidad, para que internamente con sus equipos, se actualizaran las matrices de riesgo institucionales, conforme a los posibles riesgos de corrupción, gestión y seguridad de la información, a los que se encuentra expuesta la entidad.</a:t>
            </a:r>
          </a:p>
          <a:p>
            <a:pPr algn="just"/>
            <a:endParaRPr lang="es-CO" sz="900" dirty="0">
              <a:cs typeface="Calibri Light" panose="020F0302020204030204" pitchFamily="34" charset="0"/>
            </a:endParaRPr>
          </a:p>
          <a:p>
            <a:pPr algn="just"/>
            <a:r>
              <a:rPr lang="es-CO" sz="900" dirty="0">
                <a:cs typeface="Calibri Light" panose="020F0302020204030204" pitchFamily="34" charset="0"/>
              </a:rPr>
              <a:t>Producto de estas mesas de trabajo, se obtuvo información actualizada sobre los riesgos de cada proceso, que enriquecieron notablemente la proyección del Plan Anticorrupción y de Atención al Ciudadano para la vigencia 2021.</a:t>
            </a: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endParaRPr lang="es-CO" sz="900" b="1" dirty="0">
              <a:latin typeface="+mj-lt"/>
              <a:cs typeface="Calibri Light" panose="020F0302020204030204" pitchFamily="34" charset="0"/>
            </a:endParaRPr>
          </a:p>
          <a:p>
            <a:pPr algn="ctr"/>
            <a:r>
              <a:rPr lang="es-CO" sz="900" b="1" dirty="0">
                <a:latin typeface="+mj-lt"/>
                <a:cs typeface="Calibri Light" panose="020F0302020204030204" pitchFamily="34" charset="0"/>
              </a:rPr>
              <a:t>INDICADORES GRI</a:t>
            </a:r>
          </a:p>
          <a:p>
            <a:pPr algn="ctr"/>
            <a:endParaRPr lang="es-CO" sz="900" b="1" dirty="0">
              <a:latin typeface="+mj-lt"/>
              <a:cs typeface="Calibri Light" panose="020F0302020204030204" pitchFamily="34" charset="0"/>
            </a:endParaRPr>
          </a:p>
          <a:p>
            <a:pPr algn="just"/>
            <a:r>
              <a:rPr lang="es-ES_tradnl" sz="900" dirty="0"/>
              <a:t>En conjunto con las subgerencias Financiera y de Infraestructura, la Subgerencia de Gestión Estratégica asistió al entrenamiento sobre indicadores GRI (Global Reporting Iniciatives), desarrollado por el Ministerio de Hacienda dentro del Programa de Negocios Competitivos para empresas estatales, con el fin de desarrollar reportes institucionales acerca de mejores prácticas sobre los impactos económicos, ambientales y sociales de nuestra entidad, en la búsqueda de la sostenibilidad, y bajo la premisa del objetivo estratégico de Responsabilidad Social Empresarial</a:t>
            </a:r>
          </a:p>
          <a:p>
            <a:pPr algn="just"/>
            <a:endParaRPr lang="es-ES_tradnl" sz="900" dirty="0">
              <a:latin typeface="+mj-lt"/>
              <a:cs typeface="Calibri Light" panose="020F0302020204030204" pitchFamily="34" charset="0"/>
            </a:endParaRPr>
          </a:p>
          <a:p>
            <a:pPr algn="ctr"/>
            <a:endParaRPr lang="es-CO" sz="900" dirty="0">
              <a:latin typeface="+mj-lt"/>
              <a:cs typeface="Calibri Light" panose="020F0302020204030204" pitchFamily="34" charset="0"/>
            </a:endParaRPr>
          </a:p>
          <a:p>
            <a:pPr algn="ctr"/>
            <a:endParaRPr lang="es-CO" sz="900" dirty="0">
              <a:latin typeface="+mj-lt"/>
            </a:endParaRPr>
          </a:p>
        </p:txBody>
      </p:sp>
      <p:pic>
        <p:nvPicPr>
          <p:cNvPr id="15" name="Imagen 14" descr="¿Será responsable y sostenible el consumidor del futuro ..."/>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21087" y="3661868"/>
            <a:ext cx="1688749" cy="1688749"/>
          </a:xfrm>
          <a:prstGeom prst="rect">
            <a:avLst/>
          </a:prstGeom>
        </p:spPr>
      </p:pic>
    </p:spTree>
    <p:extLst>
      <p:ext uri="{BB962C8B-B14F-4D97-AF65-F5344CB8AC3E}">
        <p14:creationId xmlns:p14="http://schemas.microsoft.com/office/powerpoint/2010/main" val="20295967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799075" cy="9144000"/>
          </a:xfrm>
          <a:prstGeom prst="rect">
            <a:avLst/>
          </a:prstGeom>
        </p:spPr>
      </p:pic>
      <p:sp>
        <p:nvSpPr>
          <p:cNvPr id="5" name="4 CuadroTexto"/>
          <p:cNvSpPr txBox="1"/>
          <p:nvPr/>
        </p:nvSpPr>
        <p:spPr>
          <a:xfrm>
            <a:off x="1124743" y="475253"/>
            <a:ext cx="3096344" cy="461665"/>
          </a:xfrm>
          <a:prstGeom prst="rect">
            <a:avLst/>
          </a:prstGeom>
          <a:noFill/>
        </p:spPr>
        <p:txBody>
          <a:bodyPr wrap="square" rtlCol="0">
            <a:spAutoFit/>
          </a:bodyPr>
          <a:lstStyle/>
          <a:p>
            <a:r>
              <a:rPr lang="es-ES" sz="2400" b="1" dirty="0">
                <a:solidFill>
                  <a:srgbClr val="00B050"/>
                </a:solidFill>
              </a:rPr>
              <a:t>GESTIÓN ESTRATÉGICA</a:t>
            </a:r>
          </a:p>
        </p:txBody>
      </p:sp>
      <p:sp>
        <p:nvSpPr>
          <p:cNvPr id="6" name="Rectángulo 5">
            <a:extLst>
              <a:ext uri="{FF2B5EF4-FFF2-40B4-BE49-F238E27FC236}">
                <a16:creationId xmlns:a16="http://schemas.microsoft.com/office/drawing/2014/main" id="{A60C55A8-B719-4B16-86C1-D3C9D4E5475E}"/>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FE89B8F-7932-47E9-AA83-E6EACB8957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38F8150F-0EF4-4B18-8464-37E9F4BDDE1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2" name="Rectángulo 1"/>
          <p:cNvSpPr/>
          <p:nvPr/>
        </p:nvSpPr>
        <p:spPr>
          <a:xfrm>
            <a:off x="620688" y="1043608"/>
            <a:ext cx="2712370" cy="1477328"/>
          </a:xfrm>
          <a:prstGeom prst="rect">
            <a:avLst/>
          </a:prstGeom>
        </p:spPr>
        <p:txBody>
          <a:bodyPr wrap="square">
            <a:spAutoFit/>
          </a:bodyPr>
          <a:lstStyle/>
          <a:p>
            <a:pPr algn="ctr"/>
            <a:r>
              <a:rPr lang="es-CO" sz="900" b="1" dirty="0">
                <a:latin typeface="+mj-lt"/>
              </a:rPr>
              <a:t>ARRIENDO DE ESPACIOS PUBLICITARIOS</a:t>
            </a:r>
          </a:p>
          <a:p>
            <a:pPr algn="ctr"/>
            <a:endParaRPr lang="es-CO" sz="900" b="1" dirty="0">
              <a:latin typeface="+mj-lt"/>
            </a:endParaRPr>
          </a:p>
          <a:p>
            <a:pPr algn="just"/>
            <a:r>
              <a:rPr lang="es-CO" sz="900" dirty="0"/>
              <a:t>En conjunto con las empresas comercializadoras de publicidad contratadas por nuestra entidad, Efectimedios S.A.S. e Indoor Innovation S.A.S., logramos generar ingresos de Enero a Diciembre de 2020 por un total de $248.159.159.</a:t>
            </a:r>
          </a:p>
          <a:p>
            <a:pPr algn="just"/>
            <a:endParaRPr lang="es-CO" sz="900" dirty="0"/>
          </a:p>
          <a:p>
            <a:pPr algn="just"/>
            <a:endParaRPr lang="es-CO" sz="900" dirty="0"/>
          </a:p>
          <a:p>
            <a:pPr algn="ctr"/>
            <a:endParaRPr lang="es-CO" sz="900" dirty="0">
              <a:latin typeface="+mj-lt"/>
            </a:endParaRPr>
          </a:p>
        </p:txBody>
      </p:sp>
      <p:sp>
        <p:nvSpPr>
          <p:cNvPr id="12" name="Rectángulo 11"/>
          <p:cNvSpPr/>
          <p:nvPr/>
        </p:nvSpPr>
        <p:spPr>
          <a:xfrm>
            <a:off x="3676034" y="1043608"/>
            <a:ext cx="2679866" cy="3000821"/>
          </a:xfrm>
          <a:prstGeom prst="rect">
            <a:avLst/>
          </a:prstGeom>
        </p:spPr>
        <p:txBody>
          <a:bodyPr wrap="square">
            <a:spAutoFit/>
          </a:bodyPr>
          <a:lstStyle/>
          <a:p>
            <a:pPr algn="ctr"/>
            <a:r>
              <a:rPr lang="es-CO" sz="900" b="1" dirty="0"/>
              <a:t>NUEVAS ALIANZAS</a:t>
            </a:r>
          </a:p>
          <a:p>
            <a:pPr algn="ctr"/>
            <a:endParaRPr lang="es-CO" sz="900" b="1" dirty="0"/>
          </a:p>
          <a:p>
            <a:pPr algn="just"/>
            <a:r>
              <a:rPr lang="es-CO" sz="900" dirty="0"/>
              <a:t>Se logró realizar un canje con INVESAKK S.A.S., por un valor de $20.000.000 en el cual ellos pudieron realizar publicidad en la infraestructura y buses del Sistema y Transmetro recibió elementos y materiales en pro de mejorar la calidad de las estaciones.</a:t>
            </a:r>
          </a:p>
          <a:p>
            <a:pPr algn="ctr"/>
            <a:endParaRPr lang="es-CO" sz="900" dirty="0"/>
          </a:p>
          <a:p>
            <a:pPr algn="ctr"/>
            <a:endParaRPr lang="es-CO" sz="900" b="1" dirty="0">
              <a:latin typeface="+mj-lt"/>
            </a:endParaRPr>
          </a:p>
          <a:p>
            <a:pPr algn="ctr"/>
            <a:r>
              <a:rPr lang="es-CO" sz="900" b="1" dirty="0">
                <a:latin typeface="+mj-lt"/>
              </a:rPr>
              <a:t>RESPONSABILIDAD SOCIAL EMPRESARIAL</a:t>
            </a:r>
          </a:p>
          <a:p>
            <a:pPr algn="ctr"/>
            <a:endParaRPr lang="es-CO" sz="900" b="1" dirty="0">
              <a:latin typeface="+mj-lt"/>
            </a:endParaRPr>
          </a:p>
          <a:p>
            <a:pPr algn="just"/>
            <a:r>
              <a:rPr lang="es-ES_tradnl" sz="900" dirty="0"/>
              <a:t>Transmetro tuvo en 2020 importantes aliados en la empresa privada, ONG y entidades públicas, con las que adelantó campañas de promoción de la salud y prevención del Covid 19, para generar conciencia sobre la necesidad de cumplir las medidas de autocuidado en buses y estaciones del Sistema. </a:t>
            </a:r>
            <a:endParaRPr lang="es-ES" sz="900" dirty="0"/>
          </a:p>
          <a:p>
            <a:pPr algn="just"/>
            <a:endParaRPr lang="es-CO" sz="900" dirty="0">
              <a:latin typeface="+mj-lt"/>
            </a:endParaRPr>
          </a:p>
          <a:p>
            <a:pPr algn="just"/>
            <a:endParaRPr lang="es-CO" sz="900" dirty="0">
              <a:latin typeface="+mj-lt"/>
            </a:endParaRPr>
          </a:p>
          <a:p>
            <a:pPr algn="ctr"/>
            <a:r>
              <a:rPr lang="es-CO" sz="900" b="1" dirty="0">
                <a:latin typeface="+mj-lt"/>
              </a:rPr>
              <a:t>Alianzas</a:t>
            </a:r>
          </a:p>
          <a:p>
            <a:pPr algn="just"/>
            <a:endParaRPr lang="es-CO" sz="900" dirty="0">
              <a:latin typeface="+mj-lt"/>
            </a:endParaRPr>
          </a:p>
        </p:txBody>
      </p:sp>
      <p:sp>
        <p:nvSpPr>
          <p:cNvPr id="14" name="Rectángulo 13"/>
          <p:cNvSpPr/>
          <p:nvPr/>
        </p:nvSpPr>
        <p:spPr>
          <a:xfrm>
            <a:off x="620688" y="5831907"/>
            <a:ext cx="2679370" cy="1061829"/>
          </a:xfrm>
          <a:prstGeom prst="rect">
            <a:avLst/>
          </a:prstGeom>
        </p:spPr>
        <p:txBody>
          <a:bodyPr wrap="square">
            <a:spAutoFit/>
          </a:bodyPr>
          <a:lstStyle/>
          <a:p>
            <a:pPr algn="ctr"/>
            <a:r>
              <a:rPr lang="es-CO" sz="900" b="1" dirty="0">
                <a:latin typeface="+mj-lt"/>
              </a:rPr>
              <a:t>ARRIENDO DE LOCALES COMERCIALES</a:t>
            </a:r>
          </a:p>
          <a:p>
            <a:endParaRPr lang="es-CO" sz="900" b="1" dirty="0">
              <a:latin typeface="+mj-lt"/>
            </a:endParaRPr>
          </a:p>
          <a:p>
            <a:pPr algn="just"/>
            <a:r>
              <a:rPr lang="es-CO" sz="900" dirty="0"/>
              <a:t>Al finalizar el año, llegamos a tener tres locales arrendados dentro de la infraestructura del Sistema, lo que generó una facturación por valor de $109.999.241.</a:t>
            </a:r>
          </a:p>
          <a:p>
            <a:endParaRPr lang="es-CO" sz="900" dirty="0">
              <a:latin typeface="+mj-lt"/>
            </a:endParaRPr>
          </a:p>
        </p:txBody>
      </p:sp>
      <p:graphicFrame>
        <p:nvGraphicFramePr>
          <p:cNvPr id="15" name="Objeto 14"/>
          <p:cNvGraphicFramePr>
            <a:graphicFrameLocks noChangeAspect="1"/>
          </p:cNvGraphicFramePr>
          <p:nvPr>
            <p:extLst>
              <p:ext uri="{D42A27DB-BD31-4B8C-83A1-F6EECF244321}">
                <p14:modId xmlns:p14="http://schemas.microsoft.com/office/powerpoint/2010/main" val="806466226"/>
              </p:ext>
            </p:extLst>
          </p:nvPr>
        </p:nvGraphicFramePr>
        <p:xfrm>
          <a:off x="3157257" y="3861410"/>
          <a:ext cx="3528392" cy="3024336"/>
        </p:xfrm>
        <a:graphic>
          <a:graphicData uri="http://schemas.openxmlformats.org/presentationml/2006/ole">
            <mc:AlternateContent xmlns:mc="http://schemas.openxmlformats.org/markup-compatibility/2006">
              <mc:Choice xmlns:v="urn:schemas-microsoft-com:vml" Requires="v">
                <p:oleObj name="Documento" r:id="rId7" imgW="5753100" imgH="3962400" progId="Word.Document.12">
                  <p:link updateAutomatic="1"/>
                </p:oleObj>
              </mc:Choice>
              <mc:Fallback>
                <p:oleObj name="Documento" r:id="rId7" imgW="5753100" imgH="3962400" progId="Word.Document.12">
                  <p:link updateAutomatic="1"/>
                  <p:pic>
                    <p:nvPicPr>
                      <p:cNvPr id="15" name="Objeto 14"/>
                      <p:cNvPicPr/>
                      <p:nvPr/>
                    </p:nvPicPr>
                    <p:blipFill>
                      <a:blip r:embed="rId8"/>
                      <a:stretch>
                        <a:fillRect/>
                      </a:stretch>
                    </p:blipFill>
                    <p:spPr>
                      <a:xfrm>
                        <a:off x="3157257" y="3861410"/>
                        <a:ext cx="3528392" cy="3024336"/>
                      </a:xfrm>
                      <a:prstGeom prst="rect">
                        <a:avLst/>
                      </a:prstGeom>
                    </p:spPr>
                  </p:pic>
                </p:oleObj>
              </mc:Fallback>
            </mc:AlternateContent>
          </a:graphicData>
        </a:graphic>
      </p:graphicFrame>
      <p:pic>
        <p:nvPicPr>
          <p:cNvPr id="9" name="Imagen 8"/>
          <p:cNvPicPr>
            <a:picLocks noChangeAspect="1"/>
          </p:cNvPicPr>
          <p:nvPr/>
        </p:nvPicPr>
        <p:blipFill>
          <a:blip r:embed="rId9"/>
          <a:stretch>
            <a:fillRect/>
          </a:stretch>
        </p:blipFill>
        <p:spPr>
          <a:xfrm>
            <a:off x="624509" y="3627437"/>
            <a:ext cx="3051526" cy="2177058"/>
          </a:xfrm>
          <a:prstGeom prst="rect">
            <a:avLst/>
          </a:prstGeom>
        </p:spPr>
      </p:pic>
      <p:pic>
        <p:nvPicPr>
          <p:cNvPr id="10" name="Imagen 9"/>
          <p:cNvPicPr>
            <a:picLocks noChangeAspect="1"/>
          </p:cNvPicPr>
          <p:nvPr/>
        </p:nvPicPr>
        <p:blipFill>
          <a:blip r:embed="rId10"/>
          <a:stretch>
            <a:fillRect/>
          </a:stretch>
        </p:blipFill>
        <p:spPr>
          <a:xfrm>
            <a:off x="787420" y="2162115"/>
            <a:ext cx="2480268" cy="1467506"/>
          </a:xfrm>
          <a:prstGeom prst="rect">
            <a:avLst/>
          </a:prstGeom>
        </p:spPr>
      </p:pic>
    </p:spTree>
    <p:extLst>
      <p:ext uri="{BB962C8B-B14F-4D97-AF65-F5344CB8AC3E}">
        <p14:creationId xmlns:p14="http://schemas.microsoft.com/office/powerpoint/2010/main" val="1462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72" y="0"/>
            <a:ext cx="6799075" cy="9144000"/>
          </a:xfrm>
          <a:prstGeom prst="rect">
            <a:avLst/>
          </a:prstGeom>
        </p:spPr>
      </p:pic>
      <p:sp>
        <p:nvSpPr>
          <p:cNvPr id="5" name="4 CuadroTexto"/>
          <p:cNvSpPr txBox="1"/>
          <p:nvPr/>
        </p:nvSpPr>
        <p:spPr>
          <a:xfrm>
            <a:off x="1268760" y="509935"/>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OPERACIONES</a:t>
            </a:r>
          </a:p>
        </p:txBody>
      </p:sp>
      <p:sp>
        <p:nvSpPr>
          <p:cNvPr id="6" name="Rectángulo 5">
            <a:extLst>
              <a:ext uri="{FF2B5EF4-FFF2-40B4-BE49-F238E27FC236}">
                <a16:creationId xmlns:a16="http://schemas.microsoft.com/office/drawing/2014/main" id="{97801360-6684-44A0-96AC-5A0FE2BC00F5}"/>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10D2CEFD-A965-448C-A2FE-37AE567051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8C00BCA6-2C4A-47C1-BD62-3EE6EA5878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52546" y="302436"/>
            <a:ext cx="2152149" cy="1263606"/>
          </a:xfrm>
          <a:prstGeom prst="rect">
            <a:avLst/>
          </a:prstGeom>
        </p:spPr>
      </p:pic>
      <p:sp>
        <p:nvSpPr>
          <p:cNvPr id="2" name="Rectángulo 1"/>
          <p:cNvSpPr/>
          <p:nvPr/>
        </p:nvSpPr>
        <p:spPr>
          <a:xfrm>
            <a:off x="647117" y="1313630"/>
            <a:ext cx="2709875" cy="5943999"/>
          </a:xfrm>
          <a:prstGeom prst="rect">
            <a:avLst/>
          </a:prstGeom>
        </p:spPr>
        <p:txBody>
          <a:bodyPr wrap="square">
            <a:spAutoFit/>
          </a:bodyPr>
          <a:lstStyle/>
          <a:p>
            <a:pPr algn="ctr">
              <a:lnSpc>
                <a:spcPct val="107000"/>
              </a:lnSpc>
              <a:spcAft>
                <a:spcPts val="0"/>
              </a:spcAft>
            </a:pPr>
            <a:r>
              <a:rPr lang="es-CO" sz="900" b="1" dirty="0">
                <a:latin typeface="+mj-lt"/>
                <a:ea typeface="Calibri" panose="020F0502020204030204" pitchFamily="34" charset="0"/>
                <a:cs typeface="Arial" panose="020B0604020202020204" pitchFamily="34" charset="0"/>
              </a:rPr>
              <a:t>GESTIÓN DE LA DEMANDA:</a:t>
            </a:r>
            <a:endParaRPr lang="es-CO" sz="900" dirty="0">
              <a:latin typeface="+mj-lt"/>
              <a:ea typeface="Calibri" panose="020F0502020204030204" pitchFamily="34" charset="0"/>
              <a:cs typeface="Times New Roman" panose="02020603050405020304" pitchFamily="18" charset="0"/>
            </a:endParaRPr>
          </a:p>
          <a:p>
            <a:pPr algn="just">
              <a:lnSpc>
                <a:spcPct val="107000"/>
              </a:lnSpc>
              <a:spcAft>
                <a:spcPts val="0"/>
              </a:spcAft>
            </a:pPr>
            <a:r>
              <a:rPr lang="es-CO" sz="900" b="1" dirty="0">
                <a:highlight>
                  <a:srgbClr val="FFFF00"/>
                </a:highlight>
                <a:latin typeface="+mj-lt"/>
                <a:ea typeface="Calibri" panose="020F0502020204030204" pitchFamily="34" charset="0"/>
                <a:cs typeface="Arial" panose="020B0604020202020204" pitchFamily="34" charset="0"/>
              </a:rPr>
              <a:t> </a:t>
            </a:r>
            <a:endParaRPr lang="es-CO" sz="900" dirty="0">
              <a:latin typeface="+mj-lt"/>
              <a:ea typeface="Calibri" panose="020F0502020204030204" pitchFamily="34" charset="0"/>
              <a:cs typeface="Times New Roman" panose="02020603050405020304" pitchFamily="18" charset="0"/>
            </a:endParaRPr>
          </a:p>
          <a:p>
            <a:pPr algn="just">
              <a:lnSpc>
                <a:spcPct val="107000"/>
              </a:lnSpc>
              <a:spcAft>
                <a:spcPts val="800"/>
              </a:spcAft>
            </a:pPr>
            <a:r>
              <a:rPr lang="es-CO" sz="900" dirty="0">
                <a:ea typeface="Calibri" panose="020F0502020204030204" pitchFamily="34" charset="0"/>
                <a:cs typeface="Arial" panose="020B0604020202020204" pitchFamily="34" charset="0"/>
              </a:rPr>
              <a:t>El Ente Gestor del sistema de transporte masivo Transmetro, ha realizado un  conjunto de acciones en el último año, en aras de mejorar las condiciones del servicio de transporte en la ciudad de Barranquilla y su Área Metropolitana .</a:t>
            </a:r>
            <a:endParaRPr lang="es-CO" sz="900" dirty="0">
              <a:ea typeface="Calibri" panose="020F0502020204030204" pitchFamily="34" charset="0"/>
              <a:cs typeface="Times New Roman" panose="02020603050405020304" pitchFamily="18" charset="0"/>
            </a:endParaRPr>
          </a:p>
          <a:p>
            <a:pPr algn="just">
              <a:lnSpc>
                <a:spcPct val="107000"/>
              </a:lnSpc>
              <a:spcAft>
                <a:spcPts val="800"/>
              </a:spcAft>
            </a:pPr>
            <a:r>
              <a:rPr lang="es-CO" sz="900" dirty="0">
                <a:ea typeface="Calibri" panose="020F0502020204030204" pitchFamily="34" charset="0"/>
                <a:cs typeface="Arial" panose="020B0604020202020204" pitchFamily="34" charset="0"/>
              </a:rPr>
              <a:t>La declaratoria de pandemia y emergencia sanitaria por el Covid-19 ha abocado a la necesidad de ofrecer un servicio de movilización de pasajeros que garantice la aplicación de un plan de contingencia, que abarca:. </a:t>
            </a:r>
          </a:p>
          <a:p>
            <a:pPr marL="171450" lvl="0" indent="-171450">
              <a:buFont typeface="Arial" panose="020B0604020202020204" pitchFamily="34" charset="0"/>
              <a:buChar char="•"/>
            </a:pPr>
            <a:r>
              <a:rPr lang="es-CO" sz="900" b="1" i="1" dirty="0"/>
              <a:t>Planeación de servicios y operación especial </a:t>
            </a:r>
            <a:endParaRPr lang="es-CO" sz="900" dirty="0"/>
          </a:p>
          <a:p>
            <a:r>
              <a:rPr lang="es-CO" sz="900" dirty="0"/>
              <a:t> </a:t>
            </a:r>
          </a:p>
          <a:p>
            <a:pPr algn="just"/>
            <a:r>
              <a:rPr lang="es-CO" sz="900" dirty="0"/>
              <a:t>Dada la operación contractual de los concesionarios de operación de transporte, Sistur y Metrocaribe, el número de vehículos operativos del SITM había aumentado desde el tercer trimestre de 2019, de manera que en el año 2020, la oferta de flota se había mantenido a inicios del mismo, con </a:t>
            </a:r>
            <a:r>
              <a:rPr lang="es-ES_tradnl" sz="900" dirty="0"/>
              <a:t>260 buses discriminados en 81 articulados, 80 padrones y 99 busetones. Desde el año anterior 2019, el Sistema venía trabajando en un plan de mejora para avanzar en la puesta de un mayor número de flota hasta consolidar la operación con 270 vehículos. No obstante, a partir de mediados del mes de marzo, como consecuencia de la crisis sanitaria mundial por el Covid-19, el sistema se vio en la necesidad de reducir la flota operativa a 120 vehículos, al finalizar el primer trimestre del año, atendiendo a la reducción de demanda presentada. </a:t>
            </a:r>
            <a:endParaRPr lang="es-CO" sz="900" dirty="0"/>
          </a:p>
          <a:p>
            <a:pPr algn="just"/>
            <a:r>
              <a:rPr lang="es-ES_tradnl" sz="900" dirty="0"/>
              <a:t> </a:t>
            </a:r>
            <a:endParaRPr lang="es-CO" sz="900" dirty="0"/>
          </a:p>
          <a:p>
            <a:pPr algn="just"/>
            <a:r>
              <a:rPr lang="es-ES_tradnl" sz="900" dirty="0"/>
              <a:t>No obstante, para el segundo trimestre del año, se realizaron constantes ajustes a la programación de la operación, reforzando el sistema troncal y de alimentación, como respuesta a los constantes cambios presentados en la demanda, la cual fue incrementándose en la medida en que el gobierno nacional y local decretaban la reactivación de diversos sectores económicos. </a:t>
            </a:r>
          </a:p>
          <a:p>
            <a:pPr algn="just"/>
            <a:endParaRPr lang="es-ES_tradnl" sz="900" dirty="0"/>
          </a:p>
        </p:txBody>
      </p:sp>
      <p:sp>
        <p:nvSpPr>
          <p:cNvPr id="3" name="Rectángulo 2"/>
          <p:cNvSpPr/>
          <p:nvPr/>
        </p:nvSpPr>
        <p:spPr>
          <a:xfrm>
            <a:off x="3552546" y="1304824"/>
            <a:ext cx="2972798" cy="3020186"/>
          </a:xfrm>
          <a:prstGeom prst="rect">
            <a:avLst/>
          </a:prstGeom>
        </p:spPr>
        <p:txBody>
          <a:bodyPr wrap="square">
            <a:spAutoFit/>
          </a:bodyPr>
          <a:lstStyle/>
          <a:p>
            <a:pPr algn="just"/>
            <a:r>
              <a:rPr lang="es-ES_tradnl" sz="900" dirty="0">
                <a:latin typeface="+mj-lt"/>
              </a:rPr>
              <a:t>Es así, como en el tercer trimestre del año, se alcanzó la puesta en operación de 189 vehículos: 74 articulados, 41 padrones y 74 busetones, y en el mes de septiembre se incrementó la ocupación en buses hasta el 50% de su capacidad, contando con la autorización de la autoridad de transporte, Área Metropolitana de Barranquilla - AMB. Con la misma flota se continuó operando casi todo el cuarto trimestre del año, finalizando el mismo con un total de 191 vehículos programados para la operación, por la puesta en marcha de dos rutas adicionales a las que se encontraban operando. A partir del 27 de diciembre, Transmetro aumentó su capacidad en buses al 70%, avalado por la autoridad de transporte de la ciudad, y atendiendo a la autorización del gobierno nacional a través de la resolución 2475 de 2020.</a:t>
            </a:r>
            <a:endParaRPr lang="es-CO" sz="900" dirty="0">
              <a:latin typeface="+mj-lt"/>
            </a:endParaRPr>
          </a:p>
          <a:p>
            <a:pPr algn="just"/>
            <a:r>
              <a:rPr lang="es-ES_tradnl" sz="900" dirty="0">
                <a:latin typeface="+mj-lt"/>
              </a:rPr>
              <a:t> </a:t>
            </a:r>
            <a:endParaRPr lang="es-CO" sz="900" dirty="0">
              <a:latin typeface="+mj-lt"/>
            </a:endParaRPr>
          </a:p>
          <a:p>
            <a:pPr algn="just"/>
            <a:r>
              <a:rPr lang="es-CO" sz="900" dirty="0">
                <a:latin typeface="+mj-lt"/>
              </a:rPr>
              <a:t>En el siguiente gráfico se observa la flota programada por tipología de vehículo, a lo largo </a:t>
            </a:r>
            <a:r>
              <a:rPr lang="es-CO" sz="900" dirty="0"/>
              <a:t>del año:</a:t>
            </a:r>
          </a:p>
          <a:p>
            <a:pPr algn="just"/>
            <a:endParaRPr lang="es-CO" sz="900" dirty="0"/>
          </a:p>
          <a:p>
            <a:pPr algn="just">
              <a:lnSpc>
                <a:spcPct val="107000"/>
              </a:lnSpc>
              <a:spcAft>
                <a:spcPts val="800"/>
              </a:spcAft>
            </a:pPr>
            <a:endParaRPr lang="es-CO" dirty="0">
              <a:ea typeface="Calibri" panose="020F0502020204030204" pitchFamily="34" charset="0"/>
              <a:cs typeface="Times New Roman" panose="02020603050405020304" pitchFamily="18" charset="0"/>
            </a:endParaRPr>
          </a:p>
        </p:txBody>
      </p:sp>
      <p:pic>
        <p:nvPicPr>
          <p:cNvPr id="10" name="Imagen 9"/>
          <p:cNvPicPr>
            <a:picLocks noChangeAspect="1"/>
          </p:cNvPicPr>
          <p:nvPr/>
        </p:nvPicPr>
        <p:blipFill>
          <a:blip r:embed="rId8"/>
          <a:stretch>
            <a:fillRect/>
          </a:stretch>
        </p:blipFill>
        <p:spPr>
          <a:xfrm>
            <a:off x="3552546" y="3997330"/>
            <a:ext cx="2972798" cy="1437576"/>
          </a:xfrm>
          <a:prstGeom prst="rect">
            <a:avLst/>
          </a:prstGeom>
        </p:spPr>
      </p:pic>
      <p:sp>
        <p:nvSpPr>
          <p:cNvPr id="11" name="Rectángulo 10"/>
          <p:cNvSpPr/>
          <p:nvPr/>
        </p:nvSpPr>
        <p:spPr>
          <a:xfrm>
            <a:off x="3549494" y="5535298"/>
            <a:ext cx="2975849" cy="1574149"/>
          </a:xfrm>
          <a:prstGeom prst="rect">
            <a:avLst/>
          </a:prstGeom>
        </p:spPr>
        <p:txBody>
          <a:bodyPr wrap="square">
            <a:spAutoFit/>
          </a:bodyPr>
          <a:lstStyle/>
          <a:p>
            <a:pPr algn="just">
              <a:lnSpc>
                <a:spcPct val="107000"/>
              </a:lnSpc>
              <a:spcAft>
                <a:spcPts val="800"/>
              </a:spcAft>
            </a:pPr>
            <a:r>
              <a:rPr lang="es-CO" sz="900" dirty="0">
                <a:ea typeface="Calibri" panose="020F0502020204030204" pitchFamily="34" charset="0"/>
                <a:cs typeface="Arial" panose="020B0604020202020204" pitchFamily="34" charset="0"/>
              </a:rPr>
              <a:t>El siguiente gráfico ilustra la programación de kilómetros en días hábiles a lo largo del año 2020. Es de notar que, en el mes de abril, cuando se tuvo la menor flota operativa, coincide con la oferta de kilómetros más baja en el año. Si bien, en los meses posteriores la oferta de flota fue constante hasta finalizar el año, se evidenciaron pequeños aumentos en los kilómetros programados, los cuales se explican por las dos ampliaciones que horario de operación registradas: inicialmente el cierre se modificó de 19:00 a las 20:00, y posteriormente a las 21:00. </a:t>
            </a:r>
            <a:endParaRPr lang="es-CO" sz="9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591668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799075" cy="9144000"/>
          </a:xfrm>
          <a:prstGeom prst="rect">
            <a:avLst/>
          </a:prstGeom>
        </p:spPr>
      </p:pic>
      <p:sp>
        <p:nvSpPr>
          <p:cNvPr id="5" name="4 CuadroTexto"/>
          <p:cNvSpPr txBox="1"/>
          <p:nvPr/>
        </p:nvSpPr>
        <p:spPr>
          <a:xfrm>
            <a:off x="1268760" y="509935"/>
            <a:ext cx="3096344" cy="461665"/>
          </a:xfrm>
          <a:prstGeom prst="rect">
            <a:avLst/>
          </a:prstGeom>
          <a:noFill/>
        </p:spPr>
        <p:txBody>
          <a:bodyPr wrap="square" rtlCol="0">
            <a:spAutoFit/>
          </a:bodyPr>
          <a:lstStyle/>
          <a:p>
            <a:r>
              <a:rPr lang="es-ES" sz="2400" b="1" dirty="0">
                <a:solidFill>
                  <a:srgbClr val="00B050"/>
                </a:solidFill>
                <a:latin typeface="+mj-lt"/>
              </a:rPr>
              <a:t>CONTROL INTERNO</a:t>
            </a:r>
          </a:p>
        </p:txBody>
      </p:sp>
      <p:sp>
        <p:nvSpPr>
          <p:cNvPr id="6" name="Rectángulo 5">
            <a:extLst>
              <a:ext uri="{FF2B5EF4-FFF2-40B4-BE49-F238E27FC236}">
                <a16:creationId xmlns:a16="http://schemas.microsoft.com/office/drawing/2014/main" id="{A60C55A8-B719-4B16-86C1-D3C9D4E5475E}"/>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3FE89B8F-7932-47E9-AA83-E6EACB8957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38F8150F-0EF4-4B18-8464-37E9F4BDDE1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2" name="Rectángulo 1"/>
          <p:cNvSpPr/>
          <p:nvPr/>
        </p:nvSpPr>
        <p:spPr>
          <a:xfrm>
            <a:off x="554087" y="1475656"/>
            <a:ext cx="6017227" cy="4128887"/>
          </a:xfrm>
          <a:prstGeom prst="rect">
            <a:avLst/>
          </a:prstGeom>
        </p:spPr>
        <p:txBody>
          <a:bodyPr wrap="square">
            <a:spAutoFit/>
          </a:bodyPr>
          <a:lstStyle/>
          <a:p>
            <a:pPr indent="-234950" algn="just">
              <a:lnSpc>
                <a:spcPct val="104000"/>
              </a:lnSpc>
              <a:spcAft>
                <a:spcPts val="25"/>
              </a:spcAft>
            </a:pPr>
            <a:r>
              <a:rPr lang="es-ES" sz="900" dirty="0">
                <a:latin typeface="Volkswagen Serial" pitchFamily="50" charset="0"/>
              </a:rPr>
              <a:t>Durante el 2020 se ejecutó una serie de actividades en cumplimiento de las obligaciones de ley, realizadas  a través de la actividad independiente y objetiva de evaluación y asesoría , que contribuye de forma  real y efectiva al mejoramiento continuo de los procesos de Administración del Riesgo, Control y Gestión de la entidad. </a:t>
            </a:r>
          </a:p>
          <a:p>
            <a:pPr marL="454025" indent="-234950" algn="ctr">
              <a:lnSpc>
                <a:spcPct val="104000"/>
              </a:lnSpc>
              <a:spcAft>
                <a:spcPts val="25"/>
              </a:spcAft>
            </a:pPr>
            <a:r>
              <a:rPr lang="es-CO" sz="900" b="1" dirty="0">
                <a:solidFill>
                  <a:srgbClr val="000000"/>
                </a:solidFill>
                <a:latin typeface="Arial" panose="020B0604020202020204" pitchFamily="34" charset="0"/>
                <a:ea typeface="Arial" panose="020B0604020202020204" pitchFamily="34" charset="0"/>
              </a:rPr>
              <a:t>Gestiones Realizada </a:t>
            </a:r>
          </a:p>
          <a:p>
            <a:pPr marL="454025" indent="-234950" algn="ctr">
              <a:lnSpc>
                <a:spcPct val="104000"/>
              </a:lnSpc>
              <a:spcAft>
                <a:spcPts val="25"/>
              </a:spcAft>
            </a:pPr>
            <a:endParaRPr lang="es-CO" sz="900" b="1" dirty="0">
              <a:solidFill>
                <a:srgbClr val="000000"/>
              </a:solidFill>
              <a:latin typeface="Arial" panose="020B0604020202020204" pitchFamily="34" charset="0"/>
              <a:ea typeface="Arial" panose="020B0604020202020204" pitchFamily="34" charset="0"/>
            </a:endParaRPr>
          </a:p>
          <a:p>
            <a:pPr indent="-234950" algn="just">
              <a:lnSpc>
                <a:spcPct val="104000"/>
              </a:lnSpc>
              <a:spcAft>
                <a:spcPts val="25"/>
              </a:spcAft>
              <a:buFont typeface="Wingdings" panose="05000000000000000000" pitchFamily="2" charset="2"/>
              <a:buChar char="ü"/>
            </a:pPr>
            <a:r>
              <a:rPr lang="es-CO" sz="900" dirty="0">
                <a:solidFill>
                  <a:srgbClr val="000000"/>
                </a:solidFill>
                <a:ea typeface="Arial" panose="020B0604020202020204" pitchFamily="34" charset="0"/>
              </a:rPr>
              <a:t>Evaluación del Control Interno Contable de la entidad por la Contaduría General de la Nación (CGN). </a:t>
            </a:r>
          </a:p>
          <a:p>
            <a:pPr indent="-234950" algn="just">
              <a:lnSpc>
                <a:spcPct val="104000"/>
              </a:lnSpc>
              <a:spcAft>
                <a:spcPts val="25"/>
              </a:spcAft>
              <a:buFont typeface="Wingdings" panose="05000000000000000000" pitchFamily="2" charset="2"/>
              <a:buChar char="ü"/>
            </a:pPr>
            <a:r>
              <a:rPr lang="es-CO" sz="900" dirty="0"/>
              <a:t>Rendición de cuentas en forma electrónica correspondiente de Enero a Diciembre de 2019 ante la Contraloría Distrital</a:t>
            </a:r>
          </a:p>
          <a:p>
            <a:pPr algn="just">
              <a:lnSpc>
                <a:spcPct val="104000"/>
              </a:lnSpc>
              <a:spcAft>
                <a:spcPts val="25"/>
              </a:spcAft>
            </a:pPr>
            <a:r>
              <a:rPr lang="es-CO" sz="900" dirty="0"/>
              <a:t>de Barranquilla. </a:t>
            </a:r>
          </a:p>
          <a:p>
            <a:pPr indent="-234950" algn="just">
              <a:lnSpc>
                <a:spcPct val="104000"/>
              </a:lnSpc>
              <a:spcAft>
                <a:spcPts val="25"/>
              </a:spcAft>
              <a:buFont typeface="Wingdings" panose="05000000000000000000" pitchFamily="2" charset="2"/>
              <a:buChar char="ü"/>
            </a:pPr>
            <a:r>
              <a:rPr lang="es-CO" sz="900" dirty="0"/>
              <a:t>Auditoría al área de Tesorería vigencia 2019 (Proceso de la Subgerencia Financiera). </a:t>
            </a:r>
          </a:p>
          <a:p>
            <a:pPr indent="-234950" algn="just">
              <a:lnSpc>
                <a:spcPct val="104000"/>
              </a:lnSpc>
              <a:spcAft>
                <a:spcPts val="25"/>
              </a:spcAft>
              <a:buFont typeface="Wingdings" panose="05000000000000000000" pitchFamily="2" charset="2"/>
              <a:buChar char="ü"/>
            </a:pPr>
            <a:r>
              <a:rPr lang="es-CO" sz="900" dirty="0"/>
              <a:t>Auditoría al área de Presupuesto vigencia 2019 (Proceso de subgerencia financiera) </a:t>
            </a:r>
          </a:p>
          <a:p>
            <a:pPr indent="-234950" algn="just">
              <a:lnSpc>
                <a:spcPct val="104000"/>
              </a:lnSpc>
              <a:spcAft>
                <a:spcPts val="25"/>
              </a:spcAft>
              <a:buFont typeface="Wingdings" panose="05000000000000000000" pitchFamily="2" charset="2"/>
              <a:buChar char="ü"/>
            </a:pPr>
            <a:r>
              <a:rPr lang="es-CO" sz="900" dirty="0"/>
              <a:t>Auditoría al funcionamiento del Encargo Fiduciario FIDUBOGOTA S.A. 4to trimestre del 2019 y 1ero, 2do y 3er trimestre 2020 (Proceso externo supervisado por Subgerencia Financiera) </a:t>
            </a:r>
          </a:p>
          <a:p>
            <a:pPr indent="-234950" algn="just">
              <a:lnSpc>
                <a:spcPct val="104000"/>
              </a:lnSpc>
              <a:spcAft>
                <a:spcPts val="25"/>
              </a:spcAft>
              <a:buFont typeface="Wingdings" panose="05000000000000000000" pitchFamily="2" charset="2"/>
              <a:buChar char="ü"/>
            </a:pPr>
            <a:r>
              <a:rPr lang="es-CO" sz="900" dirty="0"/>
              <a:t>Auditoría a la Austeridad en el Gasto Público vigencia 2018, 2019 y 2020 (Procesos de Subgerencia Financiera y Subgerencia de Planeación  e Infraestructura</a:t>
            </a:r>
            <a:r>
              <a:rPr lang="es-CO" sz="900" b="1" dirty="0"/>
              <a:t>). </a:t>
            </a:r>
          </a:p>
          <a:p>
            <a:pPr indent="-234950" algn="just">
              <a:lnSpc>
                <a:spcPct val="104000"/>
              </a:lnSpc>
              <a:spcAft>
                <a:spcPts val="25"/>
              </a:spcAft>
              <a:buFont typeface="Wingdings" panose="05000000000000000000" pitchFamily="2" charset="2"/>
              <a:buChar char="ü"/>
            </a:pPr>
            <a:r>
              <a:rPr lang="es-CO" sz="900" dirty="0"/>
              <a:t>Informe semestral de evaluación independiente del estado del sistema de control interno – Decreto 2106 de 2019. (Enero a Junio 2020 Conclusiones-Informe pormenorizado). </a:t>
            </a:r>
          </a:p>
          <a:p>
            <a:pPr indent="-234950" algn="just">
              <a:lnSpc>
                <a:spcPct val="104000"/>
              </a:lnSpc>
              <a:spcAft>
                <a:spcPts val="25"/>
              </a:spcAft>
              <a:buFont typeface="Wingdings" panose="05000000000000000000" pitchFamily="2" charset="2"/>
              <a:buChar char="ü"/>
            </a:pPr>
            <a:r>
              <a:rPr lang="es-CO" sz="900" dirty="0"/>
              <a:t>Auditoría al área de contabilidad vigencia 2019 (Proceso de subgerencia financiera) </a:t>
            </a:r>
          </a:p>
          <a:p>
            <a:pPr indent="-234950" algn="just">
              <a:lnSpc>
                <a:spcPct val="104000"/>
              </a:lnSpc>
              <a:spcAft>
                <a:spcPts val="25"/>
              </a:spcAft>
              <a:buFont typeface="Wingdings" panose="05000000000000000000" pitchFamily="2" charset="2"/>
              <a:buChar char="ü"/>
            </a:pPr>
            <a:r>
              <a:rPr lang="es-CO" sz="900" dirty="0"/>
              <a:t>Auditoría a la liquidación y pago de la nómina y prestaciones sociales  de la Entidad vigencia 2019.  (Proceso de subgerencia administrativa) </a:t>
            </a:r>
          </a:p>
          <a:p>
            <a:pPr indent="-234950" algn="just">
              <a:lnSpc>
                <a:spcPct val="104000"/>
              </a:lnSpc>
              <a:spcAft>
                <a:spcPts val="25"/>
              </a:spcAft>
              <a:buFont typeface="Wingdings" panose="05000000000000000000" pitchFamily="2" charset="2"/>
              <a:buChar char="ü"/>
            </a:pPr>
            <a:r>
              <a:rPr lang="es-CO" sz="900" dirty="0"/>
              <a:t>Auditoría interna – SGSST (Sistema de Gestión de Seguridad y Salud en el Trabajo) </a:t>
            </a:r>
          </a:p>
          <a:p>
            <a:pPr indent="-234950" algn="just">
              <a:lnSpc>
                <a:spcPct val="104000"/>
              </a:lnSpc>
              <a:spcAft>
                <a:spcPts val="25"/>
              </a:spcAft>
              <a:buFont typeface="Wingdings" panose="05000000000000000000" pitchFamily="2" charset="2"/>
              <a:buChar char="ü"/>
            </a:pPr>
            <a:r>
              <a:rPr lang="es-CO" sz="900" dirty="0"/>
              <a:t>Auditoria al Proceso de atención de Peticiones, Quejas y Reclamos presentados en la entidad</a:t>
            </a:r>
          </a:p>
          <a:p>
            <a:pPr indent="-234950" algn="just">
              <a:lnSpc>
                <a:spcPct val="104000"/>
              </a:lnSpc>
              <a:spcAft>
                <a:spcPts val="25"/>
              </a:spcAft>
              <a:buFont typeface="Wingdings" panose="05000000000000000000" pitchFamily="2" charset="2"/>
              <a:buChar char="ü"/>
            </a:pPr>
            <a:r>
              <a:rPr lang="es-CO" sz="900" dirty="0"/>
              <a:t>Atención a Entes de Control</a:t>
            </a:r>
          </a:p>
          <a:p>
            <a:pPr indent="-234950" algn="just">
              <a:lnSpc>
                <a:spcPct val="104000"/>
              </a:lnSpc>
              <a:spcAft>
                <a:spcPts val="25"/>
              </a:spcAft>
              <a:buFont typeface="Wingdings" panose="05000000000000000000" pitchFamily="2" charset="2"/>
              <a:buChar char="ü"/>
            </a:pPr>
            <a:r>
              <a:rPr lang="es-CO" sz="900" dirty="0"/>
              <a:t>Auditoría realizada al área de Sistemas</a:t>
            </a:r>
          </a:p>
          <a:p>
            <a:pPr indent="-234950" algn="just">
              <a:lnSpc>
                <a:spcPct val="104000"/>
              </a:lnSpc>
              <a:spcAft>
                <a:spcPts val="25"/>
              </a:spcAft>
              <a:buFont typeface="Wingdings" panose="05000000000000000000" pitchFamily="2" charset="2"/>
              <a:buChar char="ü"/>
            </a:pPr>
            <a:r>
              <a:rPr lang="es-CO" sz="900" dirty="0"/>
              <a:t>Formulario de Reporte de Avances de la Gestión – FURAG</a:t>
            </a:r>
          </a:p>
          <a:p>
            <a:pPr indent="-234950" algn="just">
              <a:lnSpc>
                <a:spcPct val="104000"/>
              </a:lnSpc>
              <a:spcAft>
                <a:spcPts val="25"/>
              </a:spcAft>
              <a:buFont typeface="Wingdings" panose="05000000000000000000" pitchFamily="2" charset="2"/>
              <a:buChar char="ü"/>
            </a:pPr>
            <a:endParaRPr lang="es-CO" sz="900" dirty="0"/>
          </a:p>
          <a:p>
            <a:pPr indent="-234950" algn="just">
              <a:lnSpc>
                <a:spcPct val="104000"/>
              </a:lnSpc>
              <a:spcAft>
                <a:spcPts val="25"/>
              </a:spcAft>
              <a:buFont typeface="Wingdings" panose="05000000000000000000" pitchFamily="2" charset="2"/>
              <a:buChar char="ü"/>
            </a:pPr>
            <a:endParaRPr lang="es-CO" sz="900" dirty="0">
              <a:solidFill>
                <a:srgbClr val="000000"/>
              </a:solidFill>
              <a:ea typeface="Arial" panose="020B0604020202020204" pitchFamily="34" charset="0"/>
            </a:endParaRPr>
          </a:p>
          <a:p>
            <a:pPr indent="-234950" algn="just">
              <a:lnSpc>
                <a:spcPct val="104000"/>
              </a:lnSpc>
              <a:spcAft>
                <a:spcPts val="25"/>
              </a:spcAft>
            </a:pPr>
            <a:endParaRPr lang="es-CO" sz="900" dirty="0">
              <a:solidFill>
                <a:srgbClr val="000000"/>
              </a:solidFill>
              <a:latin typeface="+mj-lt"/>
              <a:ea typeface="Arial" panose="020B0604020202020204" pitchFamily="34" charset="0"/>
            </a:endParaRPr>
          </a:p>
          <a:p>
            <a:pPr marL="228600" indent="-234950">
              <a:lnSpc>
                <a:spcPct val="107000"/>
              </a:lnSpc>
            </a:pPr>
            <a:r>
              <a:rPr lang="es-CO" sz="900" b="1" dirty="0">
                <a:solidFill>
                  <a:srgbClr val="000000"/>
                </a:solidFill>
                <a:latin typeface="+mj-lt"/>
                <a:ea typeface="Arial" panose="020B0604020202020204" pitchFamily="34" charset="0"/>
              </a:rPr>
              <a:t> </a:t>
            </a:r>
            <a:endParaRPr lang="es-CO" dirty="0">
              <a:solidFill>
                <a:srgbClr val="000000"/>
              </a:solidFill>
              <a:effectLst/>
              <a:latin typeface="Arial" panose="020B0604020202020204" pitchFamily="34" charset="0"/>
              <a:ea typeface="Arial" panose="020B0604020202020204" pitchFamily="34" charset="0"/>
            </a:endParaRPr>
          </a:p>
        </p:txBody>
      </p:sp>
      <p:pic>
        <p:nvPicPr>
          <p:cNvPr id="9" name="Picture 148"/>
          <p:cNvPicPr/>
          <p:nvPr/>
        </p:nvPicPr>
        <p:blipFill>
          <a:blip r:embed="rId7"/>
          <a:stretch>
            <a:fillRect/>
          </a:stretch>
        </p:blipFill>
        <p:spPr>
          <a:xfrm>
            <a:off x="2237352" y="5193442"/>
            <a:ext cx="2470272" cy="1578863"/>
          </a:xfrm>
          <a:prstGeom prst="rect">
            <a:avLst/>
          </a:prstGeom>
        </p:spPr>
      </p:pic>
    </p:spTree>
    <p:extLst>
      <p:ext uri="{BB962C8B-B14F-4D97-AF65-F5344CB8AC3E}">
        <p14:creationId xmlns:p14="http://schemas.microsoft.com/office/powerpoint/2010/main" val="2104105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94" y="-108520"/>
            <a:ext cx="6852240" cy="9425866"/>
          </a:xfrm>
          <a:prstGeom prst="rect">
            <a:avLst/>
          </a:prstGeom>
        </p:spPr>
      </p:pic>
      <p:sp>
        <p:nvSpPr>
          <p:cNvPr id="5" name="4 CuadroTexto"/>
          <p:cNvSpPr txBox="1"/>
          <p:nvPr/>
        </p:nvSpPr>
        <p:spPr>
          <a:xfrm>
            <a:off x="1268760" y="509935"/>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OPERACIONES</a:t>
            </a:r>
          </a:p>
        </p:txBody>
      </p:sp>
      <p:sp>
        <p:nvSpPr>
          <p:cNvPr id="6" name="Rectángulo 5">
            <a:extLst>
              <a:ext uri="{FF2B5EF4-FFF2-40B4-BE49-F238E27FC236}">
                <a16:creationId xmlns:a16="http://schemas.microsoft.com/office/drawing/2014/main" id="{97801360-6684-44A0-96AC-5A0FE2BC00F5}"/>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10D2CEFD-A965-448C-A2FE-37AE567051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8C00BCA6-2C4A-47C1-BD62-3EE6EA5878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72488" y="293630"/>
            <a:ext cx="2152149" cy="1263606"/>
          </a:xfrm>
          <a:prstGeom prst="rect">
            <a:avLst/>
          </a:prstGeom>
        </p:spPr>
      </p:pic>
      <p:pic>
        <p:nvPicPr>
          <p:cNvPr id="9" name="Picture 10"/>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2975" y="1095425"/>
            <a:ext cx="2854451" cy="1356231"/>
          </a:xfrm>
          <a:prstGeom prst="rect">
            <a:avLst/>
          </a:prstGeom>
          <a:noFill/>
        </p:spPr>
      </p:pic>
      <p:sp>
        <p:nvSpPr>
          <p:cNvPr id="2" name="Rectángulo 1"/>
          <p:cNvSpPr/>
          <p:nvPr/>
        </p:nvSpPr>
        <p:spPr>
          <a:xfrm>
            <a:off x="434173" y="2575481"/>
            <a:ext cx="2983253" cy="2308517"/>
          </a:xfrm>
          <a:prstGeom prst="rect">
            <a:avLst/>
          </a:prstGeom>
        </p:spPr>
        <p:txBody>
          <a:bodyPr wrap="square">
            <a:spAutoFit/>
          </a:bodyPr>
          <a:lstStyle/>
          <a:p>
            <a:pPr algn="just">
              <a:lnSpc>
                <a:spcPct val="107000"/>
              </a:lnSpc>
              <a:spcAft>
                <a:spcPts val="0"/>
              </a:spcAft>
            </a:pPr>
            <a:r>
              <a:rPr lang="es-CO" sz="900" dirty="0">
                <a:ea typeface="Calibri" panose="020F0502020204030204" pitchFamily="34" charset="0"/>
                <a:cs typeface="Arial" panose="020B0604020202020204" pitchFamily="34" charset="0"/>
              </a:rPr>
              <a:t>En la siguiente gráfica, observamos variaciones donde muestra la diferencia porcentual de kilómetros programados mes a mes del año 2020 respecto al año inmediatamente positivas únicamente en los dos primeros meses, lo cual refleja que el año inició con mejoras en la oferta de servicios, producto del aumento de flota operativa frente al mismo periodo del año anterior. No obstante, a partir del mes de marzo comienza a notarse una disminución de los kilómetros programados la cual se registra después de mediados de mes, producto del inicio del aislamiento preventivo obligatorio decretado por el gobierno nacional, se observaron decrecimientos significativos en los kilómetros programados en comparación con el año anterior, alcanzando diferencias de hasta el 60%.  </a:t>
            </a:r>
            <a:endParaRPr lang="es-CO" sz="900" dirty="0">
              <a:effectLst/>
              <a:ea typeface="Calibri" panose="020F0502020204030204" pitchFamily="34" charset="0"/>
              <a:cs typeface="Times New Roman" panose="02020603050405020304" pitchFamily="18" charset="0"/>
            </a:endParaRPr>
          </a:p>
        </p:txBody>
      </p:sp>
      <p:pic>
        <p:nvPicPr>
          <p:cNvPr id="3" name="Imagen 2"/>
          <p:cNvPicPr>
            <a:picLocks noChangeAspect="1"/>
          </p:cNvPicPr>
          <p:nvPr/>
        </p:nvPicPr>
        <p:blipFill>
          <a:blip r:embed="rId9"/>
          <a:stretch>
            <a:fillRect/>
          </a:stretch>
        </p:blipFill>
        <p:spPr>
          <a:xfrm>
            <a:off x="483464" y="4890538"/>
            <a:ext cx="2873528" cy="1512168"/>
          </a:xfrm>
          <a:prstGeom prst="rect">
            <a:avLst/>
          </a:prstGeom>
        </p:spPr>
      </p:pic>
      <p:sp>
        <p:nvSpPr>
          <p:cNvPr id="10" name="Rectángulo 9"/>
          <p:cNvSpPr/>
          <p:nvPr/>
        </p:nvSpPr>
        <p:spPr>
          <a:xfrm>
            <a:off x="483464" y="6424190"/>
            <a:ext cx="2945536" cy="646331"/>
          </a:xfrm>
          <a:prstGeom prst="rect">
            <a:avLst/>
          </a:prstGeom>
        </p:spPr>
        <p:txBody>
          <a:bodyPr wrap="square">
            <a:spAutoFit/>
          </a:bodyPr>
          <a:lstStyle/>
          <a:p>
            <a:pPr algn="just"/>
            <a:r>
              <a:rPr lang="es-CO" sz="900" dirty="0">
                <a:ea typeface="Calibri" panose="020F0502020204030204" pitchFamily="34" charset="0"/>
                <a:cs typeface="Arial" panose="020B0604020202020204" pitchFamily="34" charset="0"/>
              </a:rPr>
              <a:t>En el ciclo del año 2020 se diseñaron más de 50 planes de servicio operacional (PSO) en función de la disponibilidad de flota y las condiciones de demanda, en compañía de los concesionarios de operación de transporte</a:t>
            </a:r>
            <a:endParaRPr lang="es-CO" sz="900" dirty="0"/>
          </a:p>
        </p:txBody>
      </p:sp>
      <p:sp>
        <p:nvSpPr>
          <p:cNvPr id="11" name="Rectángulo 10"/>
          <p:cNvSpPr/>
          <p:nvPr/>
        </p:nvSpPr>
        <p:spPr>
          <a:xfrm>
            <a:off x="3780451" y="1016813"/>
            <a:ext cx="2808356" cy="833241"/>
          </a:xfrm>
          <a:prstGeom prst="rect">
            <a:avLst/>
          </a:prstGeom>
        </p:spPr>
        <p:txBody>
          <a:bodyPr wrap="square">
            <a:spAutoFit/>
          </a:bodyPr>
          <a:lstStyle/>
          <a:p>
            <a:pPr algn="just">
              <a:lnSpc>
                <a:spcPct val="107000"/>
              </a:lnSpc>
              <a:spcAft>
                <a:spcPts val="800"/>
              </a:spcAft>
            </a:pPr>
            <a:r>
              <a:rPr lang="es-CO" sz="900" dirty="0">
                <a:ea typeface="Calibri" panose="020F0502020204030204" pitchFamily="34" charset="0"/>
                <a:cs typeface="Arial" panose="020B0604020202020204" pitchFamily="34" charset="0"/>
              </a:rPr>
              <a:t>En la siguiente tabla, se muestran los valores de demanda promedio en los otros trimestres, evidenciándose que el más crítico fue el segundo del año, debido al aislamiento decretado y el cese de la actividad económica.</a:t>
            </a:r>
            <a:endParaRPr lang="es-CO" sz="900" dirty="0">
              <a:effectLst/>
              <a:ea typeface="Calibri" panose="020F0502020204030204" pitchFamily="34" charset="0"/>
              <a:cs typeface="Times New Roman" panose="02020603050405020304" pitchFamily="18" charset="0"/>
            </a:endParaRPr>
          </a:p>
        </p:txBody>
      </p:sp>
      <p:sp>
        <p:nvSpPr>
          <p:cNvPr id="13" name="Rectángulo 12"/>
          <p:cNvSpPr/>
          <p:nvPr/>
        </p:nvSpPr>
        <p:spPr>
          <a:xfrm>
            <a:off x="3780451" y="3571838"/>
            <a:ext cx="2720114" cy="536878"/>
          </a:xfrm>
          <a:prstGeom prst="rect">
            <a:avLst/>
          </a:prstGeom>
        </p:spPr>
        <p:txBody>
          <a:bodyPr wrap="square">
            <a:spAutoFit/>
          </a:bodyPr>
          <a:lstStyle/>
          <a:p>
            <a:pPr algn="just">
              <a:lnSpc>
                <a:spcPct val="107000"/>
              </a:lnSpc>
              <a:spcAft>
                <a:spcPts val="800"/>
              </a:spcAft>
            </a:pPr>
            <a:r>
              <a:rPr lang="es-CO" sz="900" dirty="0">
                <a:ea typeface="Calibri" panose="020F0502020204030204" pitchFamily="34" charset="0"/>
                <a:cs typeface="Calibri" panose="020F0502020204030204" pitchFamily="34" charset="0"/>
              </a:rPr>
              <a:t>A continuación, se presenta el comparativo de demandas movilizadas mes a mes, durante los años 2019-2020, reflejando lo descrito anteriormente. </a:t>
            </a:r>
            <a:endParaRPr lang="es-CO" sz="900" dirty="0">
              <a:effectLst/>
              <a:ea typeface="Calibri" panose="020F0502020204030204" pitchFamily="34" charset="0"/>
              <a:cs typeface="Calibri" panose="020F0502020204030204" pitchFamily="34" charset="0"/>
            </a:endParaRPr>
          </a:p>
        </p:txBody>
      </p:sp>
      <p:graphicFrame>
        <p:nvGraphicFramePr>
          <p:cNvPr id="14" name="Tabla 13"/>
          <p:cNvGraphicFramePr>
            <a:graphicFrameLocks noGrp="1"/>
          </p:cNvGraphicFramePr>
          <p:nvPr>
            <p:extLst>
              <p:ext uri="{D42A27DB-BD31-4B8C-83A1-F6EECF244321}">
                <p14:modId xmlns:p14="http://schemas.microsoft.com/office/powerpoint/2010/main" val="1990690724"/>
              </p:ext>
            </p:extLst>
          </p:nvPr>
        </p:nvGraphicFramePr>
        <p:xfrm>
          <a:off x="3831030" y="1850054"/>
          <a:ext cx="2669536" cy="1615010"/>
        </p:xfrm>
        <a:graphic>
          <a:graphicData uri="http://schemas.openxmlformats.org/drawingml/2006/table">
            <a:tbl>
              <a:tblPr firstRow="1" firstCol="1" bandRow="1">
                <a:tableStyleId>{5C22544A-7EE6-4342-B048-85BDC9FD1C3A}</a:tableStyleId>
              </a:tblPr>
              <a:tblGrid>
                <a:gridCol w="1161705">
                  <a:extLst>
                    <a:ext uri="{9D8B030D-6E8A-4147-A177-3AD203B41FA5}">
                      <a16:colId xmlns:a16="http://schemas.microsoft.com/office/drawing/2014/main" val="20000"/>
                    </a:ext>
                  </a:extLst>
                </a:gridCol>
                <a:gridCol w="581132">
                  <a:extLst>
                    <a:ext uri="{9D8B030D-6E8A-4147-A177-3AD203B41FA5}">
                      <a16:colId xmlns:a16="http://schemas.microsoft.com/office/drawing/2014/main" val="20001"/>
                    </a:ext>
                  </a:extLst>
                </a:gridCol>
                <a:gridCol w="490120">
                  <a:extLst>
                    <a:ext uri="{9D8B030D-6E8A-4147-A177-3AD203B41FA5}">
                      <a16:colId xmlns:a16="http://schemas.microsoft.com/office/drawing/2014/main" val="20002"/>
                    </a:ext>
                  </a:extLst>
                </a:gridCol>
                <a:gridCol w="436579">
                  <a:extLst>
                    <a:ext uri="{9D8B030D-6E8A-4147-A177-3AD203B41FA5}">
                      <a16:colId xmlns:a16="http://schemas.microsoft.com/office/drawing/2014/main" val="20003"/>
                    </a:ext>
                  </a:extLst>
                </a:gridCol>
              </a:tblGrid>
              <a:tr h="226707">
                <a:tc>
                  <a:txBody>
                    <a:bodyPr/>
                    <a:lstStyle/>
                    <a:p>
                      <a:pPr>
                        <a:lnSpc>
                          <a:spcPct val="107000"/>
                        </a:lnSpc>
                        <a:spcAft>
                          <a:spcPts val="0"/>
                        </a:spcAft>
                      </a:pPr>
                      <a:r>
                        <a:rPr lang="es-CO" sz="600" dirty="0">
                          <a:effectLst/>
                          <a:latin typeface="+mj-lt"/>
                        </a:rPr>
                        <a:t>Demanda</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s-CO" sz="600" dirty="0">
                          <a:effectLst/>
                          <a:latin typeface="+mj-lt"/>
                        </a:rPr>
                        <a:t>Hábiles</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s-CO" sz="600">
                          <a:effectLst/>
                          <a:latin typeface="+mj-lt"/>
                        </a:rPr>
                        <a:t>Sábados</a:t>
                      </a:r>
                      <a:endParaRPr lang="es-CO" sz="6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s-CO" sz="600" dirty="0">
                          <a:effectLst/>
                          <a:latin typeface="+mj-lt"/>
                        </a:rPr>
                        <a:t>Domingos</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113354">
                <a:tc>
                  <a:txBody>
                    <a:bodyPr/>
                    <a:lstStyle/>
                    <a:p>
                      <a:pPr>
                        <a:lnSpc>
                          <a:spcPct val="107000"/>
                        </a:lnSpc>
                        <a:spcAft>
                          <a:spcPts val="0"/>
                        </a:spcAft>
                      </a:pPr>
                      <a:r>
                        <a:rPr lang="es-CO" sz="600" dirty="0">
                          <a:effectLst/>
                          <a:latin typeface="+mj-lt"/>
                        </a:rPr>
                        <a:t>Demanda típica</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144,545</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latin typeface="+mj-lt"/>
                        </a:rPr>
                        <a:t>108,206</a:t>
                      </a:r>
                      <a:endParaRPr lang="es-CO" sz="6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latin typeface="+mj-lt"/>
                        </a:rPr>
                        <a:t>50,036</a:t>
                      </a:r>
                      <a:endParaRPr lang="es-CO" sz="60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68121">
                <a:tc>
                  <a:txBody>
                    <a:bodyPr/>
                    <a:lstStyle/>
                    <a:p>
                      <a:pPr>
                        <a:lnSpc>
                          <a:spcPct val="107000"/>
                        </a:lnSpc>
                        <a:spcAft>
                          <a:spcPts val="0"/>
                        </a:spcAft>
                      </a:pPr>
                      <a:r>
                        <a:rPr lang="es-CO" sz="600" dirty="0">
                          <a:effectLst/>
                          <a:latin typeface="+mj-lt"/>
                        </a:rPr>
                        <a:t>Demanda mínima observada</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21,784</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latin typeface="+mj-lt"/>
                        </a:rPr>
                        <a:t>13,670</a:t>
                      </a:r>
                      <a:endParaRPr lang="es-CO" sz="6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latin typeface="+mj-lt"/>
                        </a:rPr>
                        <a:t>6,663</a:t>
                      </a:r>
                      <a:endParaRPr lang="es-CO" sz="60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226707">
                <a:tc>
                  <a:txBody>
                    <a:bodyPr/>
                    <a:lstStyle/>
                    <a:p>
                      <a:pPr>
                        <a:lnSpc>
                          <a:spcPct val="107000"/>
                        </a:lnSpc>
                        <a:spcAft>
                          <a:spcPts val="0"/>
                        </a:spcAft>
                      </a:pPr>
                      <a:r>
                        <a:rPr lang="es-CO" sz="600" dirty="0">
                          <a:effectLst/>
                          <a:latin typeface="+mj-lt"/>
                        </a:rPr>
                        <a:t>Promedio Trimestre I</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118,670</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latin typeface="+mj-lt"/>
                        </a:rPr>
                        <a:t>90,793</a:t>
                      </a:r>
                      <a:endParaRPr lang="es-CO" sz="6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latin typeface="+mj-lt"/>
                        </a:rPr>
                        <a:t>42,962.00</a:t>
                      </a:r>
                      <a:endParaRPr lang="es-CO" sz="60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226707">
                <a:tc>
                  <a:txBody>
                    <a:bodyPr/>
                    <a:lstStyle/>
                    <a:p>
                      <a:pPr>
                        <a:lnSpc>
                          <a:spcPct val="107000"/>
                        </a:lnSpc>
                        <a:spcAft>
                          <a:spcPts val="0"/>
                        </a:spcAft>
                      </a:pPr>
                      <a:r>
                        <a:rPr lang="es-CO" sz="600" dirty="0">
                          <a:effectLst/>
                          <a:latin typeface="+mj-lt"/>
                        </a:rPr>
                        <a:t>Promedio Trimestre II</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30,487</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22,116</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10,245.42</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226707">
                <a:tc>
                  <a:txBody>
                    <a:bodyPr/>
                    <a:lstStyle/>
                    <a:p>
                      <a:pPr>
                        <a:lnSpc>
                          <a:spcPct val="107000"/>
                        </a:lnSpc>
                        <a:spcAft>
                          <a:spcPts val="0"/>
                        </a:spcAft>
                      </a:pPr>
                      <a:r>
                        <a:rPr lang="es-CO" sz="600" dirty="0">
                          <a:effectLst/>
                          <a:latin typeface="+mj-lt"/>
                        </a:rPr>
                        <a:t>Promedio Trimestre III</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latin typeface="+mj-lt"/>
                        </a:rPr>
                        <a:t>40,021</a:t>
                      </a:r>
                      <a:endParaRPr lang="es-CO" sz="6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32,586</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latin typeface="+mj-lt"/>
                        </a:rPr>
                        <a:t>15,431.25</a:t>
                      </a:r>
                      <a:endParaRPr lang="es-CO" sz="60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226707">
                <a:tc>
                  <a:txBody>
                    <a:bodyPr/>
                    <a:lstStyle/>
                    <a:p>
                      <a:pPr>
                        <a:lnSpc>
                          <a:spcPct val="107000"/>
                        </a:lnSpc>
                        <a:spcAft>
                          <a:spcPts val="0"/>
                        </a:spcAft>
                      </a:pPr>
                      <a:r>
                        <a:rPr lang="es-CO" sz="600" dirty="0">
                          <a:effectLst/>
                          <a:latin typeface="+mj-lt"/>
                        </a:rPr>
                        <a:t>Promedio Trimestre IV</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61,052</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49,342</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latin typeface="+mj-lt"/>
                        </a:rPr>
                        <a:t>25,301.61</a:t>
                      </a:r>
                      <a:endParaRPr lang="es-CO" sz="6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bl>
          </a:graphicData>
        </a:graphic>
      </p:graphicFrame>
      <p:pic>
        <p:nvPicPr>
          <p:cNvPr id="15" name="Picture 12"/>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80451" y="4269068"/>
            <a:ext cx="2720114" cy="1455059"/>
          </a:xfrm>
          <a:prstGeom prst="rect">
            <a:avLst/>
          </a:prstGeom>
          <a:noFill/>
        </p:spPr>
      </p:pic>
    </p:spTree>
    <p:extLst>
      <p:ext uri="{BB962C8B-B14F-4D97-AF65-F5344CB8AC3E}">
        <p14:creationId xmlns:p14="http://schemas.microsoft.com/office/powerpoint/2010/main" val="3946610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3207"/>
            <a:ext cx="6846073" cy="9207207"/>
          </a:xfrm>
          <a:prstGeom prst="rect">
            <a:avLst/>
          </a:prstGeom>
        </p:spPr>
      </p:pic>
      <p:sp>
        <p:nvSpPr>
          <p:cNvPr id="5" name="4 CuadroTexto"/>
          <p:cNvSpPr txBox="1"/>
          <p:nvPr/>
        </p:nvSpPr>
        <p:spPr>
          <a:xfrm>
            <a:off x="1268760" y="509935"/>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OPERACIONES</a:t>
            </a:r>
          </a:p>
        </p:txBody>
      </p:sp>
      <p:sp>
        <p:nvSpPr>
          <p:cNvPr id="6" name="Rectángulo 5">
            <a:extLst>
              <a:ext uri="{FF2B5EF4-FFF2-40B4-BE49-F238E27FC236}">
                <a16:creationId xmlns:a16="http://schemas.microsoft.com/office/drawing/2014/main" id="{97801360-6684-44A0-96AC-5A0FE2BC00F5}"/>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10D2CEFD-A965-448C-A2FE-37AE567051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8C00BCA6-2C4A-47C1-BD62-3EE6EA5878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95944" y="265434"/>
            <a:ext cx="1912103" cy="1122666"/>
          </a:xfrm>
          <a:prstGeom prst="rect">
            <a:avLst/>
          </a:prstGeom>
        </p:spPr>
      </p:pic>
      <p:sp>
        <p:nvSpPr>
          <p:cNvPr id="2" name="Rectángulo 1"/>
          <p:cNvSpPr/>
          <p:nvPr/>
        </p:nvSpPr>
        <p:spPr>
          <a:xfrm>
            <a:off x="483486" y="1107638"/>
            <a:ext cx="2729489" cy="536878"/>
          </a:xfrm>
          <a:prstGeom prst="rect">
            <a:avLst/>
          </a:prstGeom>
        </p:spPr>
        <p:txBody>
          <a:bodyPr wrap="square">
            <a:spAutoFit/>
          </a:bodyPr>
          <a:lstStyle/>
          <a:p>
            <a:pPr algn="just">
              <a:lnSpc>
                <a:spcPct val="107000"/>
              </a:lnSpc>
              <a:spcAft>
                <a:spcPts val="800"/>
              </a:spcAft>
            </a:pPr>
            <a:r>
              <a:rPr lang="es-CO" sz="900" dirty="0">
                <a:latin typeface="+mj-lt"/>
                <a:ea typeface="Calibri" panose="020F0502020204030204" pitchFamily="34" charset="0"/>
                <a:cs typeface="Arial" panose="020B0604020202020204" pitchFamily="34" charset="0"/>
              </a:rPr>
              <a:t>El siguiente gráfico, refleja los valore máximos de demanda registrados en cada trimestre en los últimos años. </a:t>
            </a:r>
            <a:endParaRPr lang="es-CO" sz="900" dirty="0">
              <a:effectLst/>
              <a:latin typeface="+mj-lt"/>
              <a:ea typeface="Calibri" panose="020F0502020204030204" pitchFamily="34" charset="0"/>
              <a:cs typeface="Times New Roman" panose="02020603050405020304" pitchFamily="18" charset="0"/>
            </a:endParaRPr>
          </a:p>
        </p:txBody>
      </p:sp>
      <p:pic>
        <p:nvPicPr>
          <p:cNvPr id="3" name="Imagen 2"/>
          <p:cNvPicPr>
            <a:picLocks noChangeAspect="1"/>
          </p:cNvPicPr>
          <p:nvPr/>
        </p:nvPicPr>
        <p:blipFill>
          <a:blip r:embed="rId8"/>
          <a:stretch>
            <a:fillRect/>
          </a:stretch>
        </p:blipFill>
        <p:spPr>
          <a:xfrm>
            <a:off x="510831" y="1670467"/>
            <a:ext cx="2630137" cy="1063260"/>
          </a:xfrm>
          <a:prstGeom prst="rect">
            <a:avLst/>
          </a:prstGeom>
        </p:spPr>
      </p:pic>
      <p:sp>
        <p:nvSpPr>
          <p:cNvPr id="9" name="Rectángulo 8"/>
          <p:cNvSpPr/>
          <p:nvPr/>
        </p:nvSpPr>
        <p:spPr>
          <a:xfrm>
            <a:off x="476672" y="2881909"/>
            <a:ext cx="2664296" cy="3056478"/>
          </a:xfrm>
          <a:prstGeom prst="rect">
            <a:avLst/>
          </a:prstGeom>
        </p:spPr>
        <p:txBody>
          <a:bodyPr wrap="square">
            <a:spAutoFit/>
          </a:bodyPr>
          <a:lstStyle/>
          <a:p>
            <a:pPr marL="171450" lvl="0" indent="-171450" algn="just">
              <a:lnSpc>
                <a:spcPct val="115000"/>
              </a:lnSpc>
              <a:spcAft>
                <a:spcPts val="1000"/>
              </a:spcAft>
              <a:buFont typeface="Arial" panose="020B0604020202020204" pitchFamily="34" charset="0"/>
              <a:buChar char="•"/>
            </a:pPr>
            <a:r>
              <a:rPr lang="es-CO" sz="900" b="1" i="1" dirty="0">
                <a:latin typeface="+mj-lt"/>
                <a:ea typeface="Calibri" panose="020F0502020204030204" pitchFamily="34" charset="0"/>
                <a:cs typeface="Arial" panose="020B0604020202020204" pitchFamily="34" charset="0"/>
              </a:rPr>
              <a:t>Sostenibilidad de SITM:</a:t>
            </a:r>
            <a:endParaRPr lang="es-CO" sz="900" dirty="0">
              <a:latin typeface="+mj-lt"/>
              <a:ea typeface="Calibri" panose="020F0502020204030204" pitchFamily="34" charset="0"/>
              <a:cs typeface="Times New Roman" panose="02020603050405020304" pitchFamily="18" charset="0"/>
            </a:endParaRPr>
          </a:p>
          <a:p>
            <a:pPr lvl="0" algn="just">
              <a:lnSpc>
                <a:spcPct val="115000"/>
              </a:lnSpc>
              <a:spcAft>
                <a:spcPts val="1000"/>
              </a:spcAft>
            </a:pPr>
            <a:r>
              <a:rPr lang="es-CO" sz="900" dirty="0">
                <a:ea typeface="Calibri" panose="020F0502020204030204" pitchFamily="34" charset="0"/>
                <a:cs typeface="Arial" panose="020B0604020202020204" pitchFamily="34" charset="0"/>
              </a:rPr>
              <a:t>Antes del inicio de la emergencia sanitaria, se estaban realizando labores de seguimiento a los ingresos generados para alimentar el Fondo de Estabilización Tarifaria - FET vs la Remuneración de los Operadores y la recuperación de la flota. Es así como los recursos del FET se estaban empleando para cubrir el déficit presentado en la remuneración de los Operadores. No obstante, debido a la emergencia sanitaria, el FET dejó de alimentarse</a:t>
            </a:r>
            <a:r>
              <a:rPr lang="es-CO" sz="900" dirty="0">
                <a:latin typeface="+mj-lt"/>
                <a:ea typeface="Calibri" panose="020F0502020204030204" pitchFamily="34" charset="0"/>
                <a:cs typeface="Arial" panose="020B0604020202020204" pitchFamily="34" charset="0"/>
              </a:rPr>
              <a:t>. </a:t>
            </a:r>
          </a:p>
          <a:p>
            <a:pPr lvl="0" algn="just">
              <a:lnSpc>
                <a:spcPct val="115000"/>
              </a:lnSpc>
              <a:spcAft>
                <a:spcPts val="1000"/>
              </a:spcAft>
            </a:pPr>
            <a:r>
              <a:rPr lang="es-CO" sz="900" dirty="0"/>
              <a:t>El sistema operó a pérdidas. Ello puede reflejarse en el significativo aumento de la tarifa técnica, la cual para el mes de mayo resultó altamente desbordada, alejándose de la tarifa al usuario por más de $6,000. Ésta marcada diferencia puede explicarse no sólo por el notorio decrecimiento de la demanda, sino también por el aumento de los costos operacionales.</a:t>
            </a:r>
            <a:endParaRPr lang="es-CO" sz="900" dirty="0">
              <a:effectLst/>
              <a:latin typeface="+mj-lt"/>
              <a:ea typeface="Calibri" panose="020F0502020204030204" pitchFamily="34" charset="0"/>
              <a:cs typeface="Times New Roman" panose="02020603050405020304" pitchFamily="18" charset="0"/>
            </a:endParaRPr>
          </a:p>
        </p:txBody>
      </p:sp>
      <p:pic>
        <p:nvPicPr>
          <p:cNvPr id="10" name="Imagen 9"/>
          <p:cNvPicPr>
            <a:picLocks noChangeAspect="1"/>
          </p:cNvPicPr>
          <p:nvPr/>
        </p:nvPicPr>
        <p:blipFill>
          <a:blip r:embed="rId9"/>
          <a:stretch>
            <a:fillRect/>
          </a:stretch>
        </p:blipFill>
        <p:spPr>
          <a:xfrm>
            <a:off x="533914" y="5906581"/>
            <a:ext cx="2520280" cy="1310200"/>
          </a:xfrm>
          <a:prstGeom prst="rect">
            <a:avLst/>
          </a:prstGeom>
        </p:spPr>
      </p:pic>
      <p:sp>
        <p:nvSpPr>
          <p:cNvPr id="11" name="Rectángulo 10"/>
          <p:cNvSpPr/>
          <p:nvPr/>
        </p:nvSpPr>
        <p:spPr>
          <a:xfrm>
            <a:off x="3453705" y="1087732"/>
            <a:ext cx="2999631" cy="1425968"/>
          </a:xfrm>
          <a:prstGeom prst="rect">
            <a:avLst/>
          </a:prstGeom>
        </p:spPr>
        <p:txBody>
          <a:bodyPr wrap="square">
            <a:spAutoFit/>
          </a:bodyPr>
          <a:lstStyle/>
          <a:p>
            <a:pPr algn="just">
              <a:lnSpc>
                <a:spcPct val="107000"/>
              </a:lnSpc>
              <a:spcAft>
                <a:spcPts val="0"/>
              </a:spcAft>
            </a:pPr>
            <a:r>
              <a:rPr lang="es-CO" sz="900" dirty="0">
                <a:ea typeface="Calibri" panose="020F0502020204030204" pitchFamily="34" charset="0"/>
                <a:cs typeface="Arial" panose="020B0604020202020204" pitchFamily="34" charset="0"/>
              </a:rPr>
              <a:t>Otro de los impactos que la situación descrita ha tenido sobre los indicadores de servicio del sistema, se refleja en la reducción del IPK del sistema. </a:t>
            </a:r>
            <a:endParaRPr lang="es-CO" sz="900" dirty="0">
              <a:ea typeface="Calibri" panose="020F0502020204030204" pitchFamily="34" charset="0"/>
              <a:cs typeface="Times New Roman" panose="02020603050405020304" pitchFamily="18" charset="0"/>
            </a:endParaRPr>
          </a:p>
          <a:p>
            <a:pPr algn="just">
              <a:lnSpc>
                <a:spcPct val="107000"/>
              </a:lnSpc>
              <a:spcAft>
                <a:spcPts val="0"/>
              </a:spcAft>
            </a:pPr>
            <a:r>
              <a:rPr lang="es-CO" sz="900" dirty="0">
                <a:ea typeface="Calibri" panose="020F0502020204030204" pitchFamily="34" charset="0"/>
                <a:cs typeface="Arial" panose="020B0604020202020204" pitchFamily="34" charset="0"/>
              </a:rPr>
              <a:t> </a:t>
            </a:r>
            <a:endParaRPr lang="es-CO" sz="900" dirty="0">
              <a:ea typeface="Calibri" panose="020F0502020204030204" pitchFamily="34" charset="0"/>
              <a:cs typeface="Times New Roman" panose="02020603050405020304" pitchFamily="18" charset="0"/>
            </a:endParaRPr>
          </a:p>
          <a:p>
            <a:pPr algn="just">
              <a:lnSpc>
                <a:spcPct val="107000"/>
              </a:lnSpc>
              <a:spcAft>
                <a:spcPts val="0"/>
              </a:spcAft>
            </a:pPr>
            <a:r>
              <a:rPr lang="es-CO" sz="900" dirty="0">
                <a:ea typeface="Calibri" panose="020F0502020204030204" pitchFamily="34" charset="0"/>
                <a:cs typeface="Arial" panose="020B0604020202020204" pitchFamily="34" charset="0"/>
              </a:rPr>
              <a:t>Adicionalmente, debido a inconvenientes con la flota programada por parte de los concesionarios como consecuencia de las dificultades económicas por la que atraviesa el sistema, en el año 2020 se registró un aumento en el incumplimiento de los kilómetros programados. </a:t>
            </a:r>
            <a:endParaRPr lang="es-CO" sz="900" dirty="0">
              <a:effectLst/>
              <a:ea typeface="Calibri" panose="020F0502020204030204" pitchFamily="34" charset="0"/>
              <a:cs typeface="Times New Roman" panose="02020603050405020304" pitchFamily="18" charset="0"/>
            </a:endParaRPr>
          </a:p>
        </p:txBody>
      </p:sp>
      <p:graphicFrame>
        <p:nvGraphicFramePr>
          <p:cNvPr id="12" name="Tabla 11"/>
          <p:cNvGraphicFramePr>
            <a:graphicFrameLocks noGrp="1"/>
          </p:cNvGraphicFramePr>
          <p:nvPr>
            <p:extLst>
              <p:ext uri="{D42A27DB-BD31-4B8C-83A1-F6EECF244321}">
                <p14:modId xmlns:p14="http://schemas.microsoft.com/office/powerpoint/2010/main" val="1049809458"/>
              </p:ext>
            </p:extLst>
          </p:nvPr>
        </p:nvGraphicFramePr>
        <p:xfrm>
          <a:off x="3500357" y="2657651"/>
          <a:ext cx="2952979" cy="1266276"/>
        </p:xfrm>
        <a:graphic>
          <a:graphicData uri="http://schemas.openxmlformats.org/drawingml/2006/table">
            <a:tbl>
              <a:tblPr firstRow="1" firstCol="1" bandRow="1">
                <a:tableStyleId>{5C22544A-7EE6-4342-B048-85BDC9FD1C3A}</a:tableStyleId>
              </a:tblPr>
              <a:tblGrid>
                <a:gridCol w="1293100">
                  <a:extLst>
                    <a:ext uri="{9D8B030D-6E8A-4147-A177-3AD203B41FA5}">
                      <a16:colId xmlns:a16="http://schemas.microsoft.com/office/drawing/2014/main" val="20000"/>
                    </a:ext>
                  </a:extLst>
                </a:gridCol>
                <a:gridCol w="605337">
                  <a:extLst>
                    <a:ext uri="{9D8B030D-6E8A-4147-A177-3AD203B41FA5}">
                      <a16:colId xmlns:a16="http://schemas.microsoft.com/office/drawing/2014/main" val="20001"/>
                    </a:ext>
                  </a:extLst>
                </a:gridCol>
                <a:gridCol w="552566">
                  <a:extLst>
                    <a:ext uri="{9D8B030D-6E8A-4147-A177-3AD203B41FA5}">
                      <a16:colId xmlns:a16="http://schemas.microsoft.com/office/drawing/2014/main" val="20002"/>
                    </a:ext>
                  </a:extLst>
                </a:gridCol>
                <a:gridCol w="501976">
                  <a:extLst>
                    <a:ext uri="{9D8B030D-6E8A-4147-A177-3AD203B41FA5}">
                      <a16:colId xmlns:a16="http://schemas.microsoft.com/office/drawing/2014/main" val="20003"/>
                    </a:ext>
                  </a:extLst>
                </a:gridCol>
              </a:tblGrid>
              <a:tr h="243127">
                <a:tc rowSpan="2">
                  <a:txBody>
                    <a:bodyPr/>
                    <a:lstStyle/>
                    <a:p>
                      <a:pPr algn="ctr">
                        <a:lnSpc>
                          <a:spcPct val="107000"/>
                        </a:lnSpc>
                        <a:spcAft>
                          <a:spcPts val="0"/>
                        </a:spcAft>
                      </a:pPr>
                      <a:r>
                        <a:rPr lang="es-CO" sz="600" dirty="0">
                          <a:effectLst/>
                        </a:rPr>
                        <a:t> </a:t>
                      </a:r>
                    </a:p>
                    <a:p>
                      <a:pPr algn="ctr">
                        <a:lnSpc>
                          <a:spcPct val="107000"/>
                        </a:lnSpc>
                        <a:spcAft>
                          <a:spcPts val="0"/>
                        </a:spcAft>
                      </a:pPr>
                      <a:r>
                        <a:rPr lang="es-CO" sz="600" dirty="0">
                          <a:effectLst/>
                        </a:rPr>
                        <a:t>INDICADOR</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07000"/>
                        </a:lnSpc>
                        <a:spcAft>
                          <a:spcPts val="0"/>
                        </a:spcAft>
                      </a:pPr>
                      <a:r>
                        <a:rPr lang="es-CO" sz="600">
                          <a:effectLst/>
                        </a:rPr>
                        <a:t>ACUMULADO TRIMESTRE IV</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s-CO"/>
                    </a:p>
                  </a:txBody>
                  <a:tcPr/>
                </a:tc>
                <a:tc>
                  <a:txBody>
                    <a:bodyPr/>
                    <a:lstStyle/>
                    <a:p>
                      <a:pPr algn="ctr">
                        <a:lnSpc>
                          <a:spcPct val="107000"/>
                        </a:lnSpc>
                        <a:spcAft>
                          <a:spcPts val="0"/>
                        </a:spcAft>
                      </a:pPr>
                      <a:r>
                        <a:rPr lang="es-CO" sz="600">
                          <a:effectLst/>
                        </a:rPr>
                        <a:t>DIFERENCIA</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116818">
                <a:tc vMerge="1">
                  <a:txBody>
                    <a:bodyPr/>
                    <a:lstStyle/>
                    <a:p>
                      <a:endParaRPr lang="es-CO"/>
                    </a:p>
                  </a:txBody>
                  <a:tcPr/>
                </a:tc>
                <a:tc>
                  <a:txBody>
                    <a:bodyPr/>
                    <a:lstStyle/>
                    <a:p>
                      <a:pPr algn="r">
                        <a:lnSpc>
                          <a:spcPct val="107000"/>
                        </a:lnSpc>
                        <a:spcAft>
                          <a:spcPts val="0"/>
                        </a:spcAft>
                      </a:pPr>
                      <a:r>
                        <a:rPr lang="es-CO" sz="600">
                          <a:effectLst/>
                        </a:rPr>
                        <a:t>2019</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2020</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s-CO" sz="600">
                          <a:effectLst/>
                        </a:rPr>
                        <a:t>% DIF</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116818">
                <a:tc>
                  <a:txBody>
                    <a:bodyPr/>
                    <a:lstStyle/>
                    <a:p>
                      <a:pPr>
                        <a:lnSpc>
                          <a:spcPct val="107000"/>
                        </a:lnSpc>
                        <a:spcAft>
                          <a:spcPts val="0"/>
                        </a:spcAft>
                      </a:pPr>
                      <a:r>
                        <a:rPr lang="es-CO" sz="600" dirty="0">
                          <a:effectLst/>
                        </a:rPr>
                        <a:t>Tarifa técnica</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2,725</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5,347</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96.3%</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107414">
                <a:tc>
                  <a:txBody>
                    <a:bodyPr/>
                    <a:lstStyle/>
                    <a:p>
                      <a:pPr>
                        <a:lnSpc>
                          <a:spcPct val="107000"/>
                        </a:lnSpc>
                        <a:spcAft>
                          <a:spcPts val="0"/>
                        </a:spcAft>
                      </a:pPr>
                      <a:r>
                        <a:rPr lang="es-CO" sz="600">
                          <a:effectLst/>
                        </a:rPr>
                        <a:t>Demanda pasajeros </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43,301,592</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19,306,687</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-55.4%</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214827">
                <a:tc>
                  <a:txBody>
                    <a:bodyPr/>
                    <a:lstStyle/>
                    <a:p>
                      <a:pPr>
                        <a:lnSpc>
                          <a:spcPct val="107000"/>
                        </a:lnSpc>
                        <a:spcAft>
                          <a:spcPts val="0"/>
                        </a:spcAft>
                      </a:pPr>
                      <a:r>
                        <a:rPr lang="es-CO" sz="600">
                          <a:effectLst/>
                        </a:rPr>
                        <a:t>Incumplimiento de kilómetros programados</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2.7%</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4.7%</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-44.9%</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116818">
                <a:tc>
                  <a:txBody>
                    <a:bodyPr/>
                    <a:lstStyle/>
                    <a:p>
                      <a:pPr>
                        <a:lnSpc>
                          <a:spcPct val="107000"/>
                        </a:lnSpc>
                        <a:spcAft>
                          <a:spcPts val="0"/>
                        </a:spcAft>
                      </a:pPr>
                      <a:r>
                        <a:rPr lang="es-CO" sz="600">
                          <a:effectLst/>
                        </a:rPr>
                        <a:t>Número de eventos mecánicos</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1,832</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1,514</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-17.4%</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116818">
                <a:tc>
                  <a:txBody>
                    <a:bodyPr/>
                    <a:lstStyle/>
                    <a:p>
                      <a:pPr>
                        <a:lnSpc>
                          <a:spcPct val="107000"/>
                        </a:lnSpc>
                        <a:spcAft>
                          <a:spcPts val="0"/>
                        </a:spcAft>
                      </a:pPr>
                      <a:r>
                        <a:rPr lang="es-CO" sz="600">
                          <a:effectLst/>
                        </a:rPr>
                        <a:t>Kilómetros programados </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15,242,090</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11,429,839</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-25.0%</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116818">
                <a:tc>
                  <a:txBody>
                    <a:bodyPr/>
                    <a:lstStyle/>
                    <a:p>
                      <a:pPr>
                        <a:lnSpc>
                          <a:spcPct val="107000"/>
                        </a:lnSpc>
                        <a:spcAft>
                          <a:spcPts val="0"/>
                        </a:spcAft>
                      </a:pPr>
                      <a:r>
                        <a:rPr lang="es-CO" sz="600">
                          <a:effectLst/>
                        </a:rPr>
                        <a:t>Kilómetros ejecutados</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a:effectLst/>
                        </a:rPr>
                        <a:t>14,824,534</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10,893,358</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-26.5%</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r h="116818">
                <a:tc>
                  <a:txBody>
                    <a:bodyPr/>
                    <a:lstStyle/>
                    <a:p>
                      <a:pPr>
                        <a:lnSpc>
                          <a:spcPct val="107000"/>
                        </a:lnSpc>
                        <a:spcAft>
                          <a:spcPts val="0"/>
                        </a:spcAft>
                      </a:pPr>
                      <a:r>
                        <a:rPr lang="es-CO" sz="600">
                          <a:effectLst/>
                        </a:rPr>
                        <a:t>IPK</a:t>
                      </a:r>
                      <a:endParaRPr lang="es-CO" sz="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2.92</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1.77</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es-CO" sz="600" dirty="0">
                          <a:effectLst/>
                        </a:rPr>
                        <a:t>-39.3%</a:t>
                      </a:r>
                      <a:endParaRPr lang="es-CO" sz="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8"/>
                  </a:ext>
                </a:extLst>
              </a:tr>
            </a:tbl>
          </a:graphicData>
        </a:graphic>
      </p:graphicFrame>
      <p:sp>
        <p:nvSpPr>
          <p:cNvPr id="13" name="Rectángulo 12"/>
          <p:cNvSpPr/>
          <p:nvPr/>
        </p:nvSpPr>
        <p:spPr>
          <a:xfrm>
            <a:off x="3453705" y="4038735"/>
            <a:ext cx="2999631" cy="2419380"/>
          </a:xfrm>
          <a:prstGeom prst="rect">
            <a:avLst/>
          </a:prstGeom>
        </p:spPr>
        <p:txBody>
          <a:bodyPr wrap="square">
            <a:spAutoFit/>
          </a:bodyPr>
          <a:lstStyle/>
          <a:p>
            <a:pPr marL="171450" lvl="0" indent="-171450" algn="just">
              <a:lnSpc>
                <a:spcPct val="115000"/>
              </a:lnSpc>
              <a:spcAft>
                <a:spcPts val="1000"/>
              </a:spcAft>
              <a:buFont typeface="Arial" panose="020B0604020202020204" pitchFamily="34" charset="0"/>
              <a:buChar char="•"/>
            </a:pPr>
            <a:r>
              <a:rPr lang="es-CO" sz="900" b="1" i="1" dirty="0">
                <a:ea typeface="Calibri" panose="020F0502020204030204" pitchFamily="34" charset="0"/>
                <a:cs typeface="Arial" panose="020B0604020202020204" pitchFamily="34" charset="0"/>
              </a:rPr>
              <a:t>Medidas de mitigación para frenar la propagación y crisis financiera.</a:t>
            </a:r>
            <a:endParaRPr lang="es-CO" sz="900" dirty="0">
              <a:ea typeface="Calibri" panose="020F0502020204030204" pitchFamily="34" charset="0"/>
              <a:cs typeface="Times New Roman" panose="02020603050405020304" pitchFamily="18" charset="0"/>
            </a:endParaRPr>
          </a:p>
          <a:p>
            <a:pPr algn="just">
              <a:lnSpc>
                <a:spcPct val="115000"/>
              </a:lnSpc>
              <a:spcAft>
                <a:spcPts val="1000"/>
              </a:spcAft>
            </a:pPr>
            <a:r>
              <a:rPr lang="es-CO" sz="900" dirty="0">
                <a:ea typeface="Calibri" panose="020F0502020204030204" pitchFamily="34" charset="0"/>
                <a:cs typeface="Arial" panose="020B0604020202020204" pitchFamily="34" charset="0"/>
              </a:rPr>
              <a:t>Desde el inicio de la emergencia sanitaria, el sistema se acogió a las medidas de prevención impartidas por el Gobierno Nacional y local. </a:t>
            </a:r>
            <a:endParaRPr lang="es-CO" sz="900" dirty="0">
              <a:ea typeface="Calibri" panose="020F0502020204030204" pitchFamily="34" charset="0"/>
              <a:cs typeface="Times New Roman" panose="02020603050405020304" pitchFamily="18" charset="0"/>
            </a:endParaRPr>
          </a:p>
          <a:p>
            <a:pPr algn="just">
              <a:lnSpc>
                <a:spcPct val="115000"/>
              </a:lnSpc>
              <a:spcAft>
                <a:spcPts val="1000"/>
              </a:spcAft>
            </a:pPr>
            <a:r>
              <a:rPr lang="es-CO" sz="900" dirty="0">
                <a:ea typeface="Calibri" panose="020F0502020204030204" pitchFamily="34" charset="0"/>
                <a:cs typeface="Arial" panose="020B0604020202020204" pitchFamily="34" charset="0"/>
              </a:rPr>
              <a:t>En línea con lo anteriormente expuesto, en Transmetro se ha estipulado el “Protocolo de bioseguridad para la prevención de la transmisión de Covid-19”, el cual aplica para trabajadores y contratistas que desarrollen labores a nombre de la empresa; y para las estaciones que hacen parte del sistema en cuanto a su mantenimiento y regulación del aforo de usuarios al interior de las mismas, con el apoyo de las autoridades locales competentes. </a:t>
            </a:r>
            <a:endParaRPr lang="es-CO" sz="9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95418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6799075" cy="9144000"/>
          </a:xfrm>
          <a:prstGeom prst="rect">
            <a:avLst/>
          </a:prstGeom>
        </p:spPr>
      </p:pic>
      <p:sp>
        <p:nvSpPr>
          <p:cNvPr id="5" name="4 CuadroTexto"/>
          <p:cNvSpPr txBox="1"/>
          <p:nvPr/>
        </p:nvSpPr>
        <p:spPr>
          <a:xfrm>
            <a:off x="1268760" y="509935"/>
            <a:ext cx="3096344" cy="461665"/>
          </a:xfrm>
          <a:prstGeom prst="rect">
            <a:avLst/>
          </a:prstGeom>
          <a:noFill/>
        </p:spPr>
        <p:txBody>
          <a:bodyPr wrap="square" rtlCol="0">
            <a:spAutoFit/>
          </a:bodyPr>
          <a:lstStyle/>
          <a:p>
            <a:r>
              <a:rPr lang="es-ES" sz="2400" b="1" dirty="0">
                <a:solidFill>
                  <a:srgbClr val="00B050"/>
                </a:solidFill>
                <a:latin typeface="Volkswagen Serial" pitchFamily="50" charset="0"/>
              </a:rPr>
              <a:t>OPERACIONES</a:t>
            </a:r>
          </a:p>
        </p:txBody>
      </p:sp>
      <p:sp>
        <p:nvSpPr>
          <p:cNvPr id="6" name="Rectángulo 5">
            <a:extLst>
              <a:ext uri="{FF2B5EF4-FFF2-40B4-BE49-F238E27FC236}">
                <a16:creationId xmlns:a16="http://schemas.microsoft.com/office/drawing/2014/main" id="{97801360-6684-44A0-96AC-5A0FE2BC00F5}"/>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10D2CEFD-A965-448C-A2FE-37AE567051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8C00BCA6-2C4A-47C1-BD62-3EE6EA5878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72488" y="293630"/>
            <a:ext cx="2152149" cy="1263606"/>
          </a:xfrm>
          <a:prstGeom prst="rect">
            <a:avLst/>
          </a:prstGeom>
        </p:spPr>
      </p:pic>
      <p:sp>
        <p:nvSpPr>
          <p:cNvPr id="2" name="Rectángulo 1"/>
          <p:cNvSpPr/>
          <p:nvPr/>
        </p:nvSpPr>
        <p:spPr>
          <a:xfrm>
            <a:off x="656124" y="1176856"/>
            <a:ext cx="2816364" cy="6993453"/>
          </a:xfrm>
          <a:prstGeom prst="rect">
            <a:avLst/>
          </a:prstGeom>
        </p:spPr>
        <p:txBody>
          <a:bodyPr wrap="square">
            <a:spAutoFit/>
          </a:bodyPr>
          <a:lstStyle/>
          <a:p>
            <a:pPr marL="171450" lvl="0" indent="-171450" algn="just">
              <a:lnSpc>
                <a:spcPct val="115000"/>
              </a:lnSpc>
              <a:spcAft>
                <a:spcPts val="1000"/>
              </a:spcAft>
              <a:buFont typeface="Arial" panose="020B0604020202020204" pitchFamily="34" charset="0"/>
              <a:buChar char="•"/>
            </a:pPr>
            <a:r>
              <a:rPr lang="es-CO" sz="900" b="1" i="1" dirty="0">
                <a:latin typeface="+mj-lt"/>
                <a:ea typeface="Calibri" panose="020F0502020204030204" pitchFamily="34" charset="0"/>
                <a:cs typeface="Arial" panose="020B0604020202020204" pitchFamily="34" charset="0"/>
              </a:rPr>
              <a:t>Modificaciones en algunos servicios</a:t>
            </a:r>
          </a:p>
          <a:p>
            <a:pPr algn="just">
              <a:lnSpc>
                <a:spcPct val="115000"/>
              </a:lnSpc>
              <a:spcAft>
                <a:spcPts val="1000"/>
              </a:spcAft>
            </a:pPr>
            <a:r>
              <a:rPr lang="es-CO" sz="900" dirty="0"/>
              <a:t>Con el objetivo de mejorar el nivel de servicio, ampliar la cobertura del sistema, y aumentar la eficiencia operacional, se realizaron modificaciones en algunos servicios que presta el sistema. Tales como:</a:t>
            </a:r>
          </a:p>
          <a:p>
            <a:pPr marL="171450" indent="-171450" algn="just">
              <a:buFont typeface="Wingdings" panose="05000000000000000000" pitchFamily="2" charset="2"/>
              <a:buChar char="ü"/>
            </a:pPr>
            <a:r>
              <a:rPr lang="es-CO" sz="900" dirty="0"/>
              <a:t>Cambios de recorrido en rutas A3-3, A3-2 y A3-5</a:t>
            </a:r>
          </a:p>
          <a:p>
            <a:pPr marL="171450" indent="-171450" algn="just">
              <a:buFont typeface="Wingdings" panose="05000000000000000000" pitchFamily="2" charset="2"/>
              <a:buChar char="ü"/>
            </a:pPr>
            <a:r>
              <a:rPr lang="es-CO" sz="900" dirty="0"/>
              <a:t>Suspensión de la ruta A3-5</a:t>
            </a:r>
          </a:p>
          <a:p>
            <a:pPr marL="171450" indent="-171450" algn="just">
              <a:buFont typeface="Wingdings" panose="05000000000000000000" pitchFamily="2" charset="2"/>
              <a:buChar char="ü"/>
            </a:pPr>
            <a:r>
              <a:rPr lang="es-CO" sz="900" dirty="0"/>
              <a:t>Modificación de recorrido de la ruta A7-3 y A2-1</a:t>
            </a:r>
          </a:p>
          <a:p>
            <a:pPr marL="171450" indent="-171450" algn="just">
              <a:buFont typeface="Wingdings" panose="05000000000000000000" pitchFamily="2" charset="2"/>
              <a:buChar char="ü"/>
            </a:pPr>
            <a:r>
              <a:rPr lang="es-CO" sz="900" dirty="0"/>
              <a:t>Ruta Gran Malecón</a:t>
            </a:r>
          </a:p>
          <a:p>
            <a:pPr marL="171450" indent="-171450" algn="just">
              <a:buFont typeface="Wingdings" panose="05000000000000000000" pitchFamily="2" charset="2"/>
              <a:buChar char="ü"/>
            </a:pPr>
            <a:r>
              <a:rPr lang="es-CO" sz="900" dirty="0"/>
              <a:t>Ruta Ventana al mundo</a:t>
            </a:r>
          </a:p>
          <a:p>
            <a:pPr algn="just"/>
            <a:endParaRPr lang="es-CO" sz="900" dirty="0"/>
          </a:p>
          <a:p>
            <a:pPr marL="171450" lvl="0" indent="-171450">
              <a:buFont typeface="Arial" panose="020B0604020202020204" pitchFamily="34" charset="0"/>
              <a:buChar char="•"/>
            </a:pPr>
            <a:r>
              <a:rPr lang="es-CO" sz="900" b="1" i="1" dirty="0"/>
              <a:t>Sistema Integrado de Transporte Público SITP</a:t>
            </a:r>
          </a:p>
          <a:p>
            <a:pPr lvl="0"/>
            <a:endParaRPr lang="es-CO" sz="900" dirty="0"/>
          </a:p>
          <a:p>
            <a:pPr algn="just"/>
            <a:r>
              <a:rPr lang="es-CO" sz="900" dirty="0"/>
              <a:t>El Distrito de Barranquilla ha venido adelantando el proceso de la Estructuración Técnica, Legal y Financiera para la implementación de un Sistema Integrado de Transporte Público.</a:t>
            </a:r>
          </a:p>
          <a:p>
            <a:pPr algn="just"/>
            <a:endParaRPr lang="es-CO" sz="900" dirty="0"/>
          </a:p>
          <a:p>
            <a:pPr algn="just"/>
            <a:r>
              <a:rPr lang="es-CO" sz="900" dirty="0"/>
              <a:t>La etapa de estructuración del sistema integrado empezó con la toma de información para caracterizar la demanda y oferta actual de transporte público, y la posterior construcción de un modelo de transporte calibrado y validado para poder determinar variables como: la cantidad de servicios, la flota mínima requerida, el tipo de alistamiento, los equipos asociados al componente tecnológico como son el sistema de Gestión y Control de Flota y los equipos de recaudo; y finalmente la definición de la infraestructura de soporte para la operación como son los paraderos y los patio talleres.</a:t>
            </a:r>
          </a:p>
          <a:p>
            <a:pPr algn="just"/>
            <a:endParaRPr lang="es-CO" sz="900" dirty="0"/>
          </a:p>
          <a:p>
            <a:pPr algn="just"/>
            <a:r>
              <a:rPr lang="es-CO" sz="900" dirty="0"/>
              <a:t>De acuerdo con el cronograma de tareas, a la fecha se han recibido y aprobados los productos de las fases 1 y 2: Línea Base y Diagnostico de la Movilidad AMBQ, Modelo Conceptual, Diseño del sistema de recaudo, control de flota del SITP AMB y plataforma tecnológica de apoyo a la operación y Fase 7: Diseño institucional. </a:t>
            </a:r>
          </a:p>
          <a:p>
            <a:pPr algn="just"/>
            <a:endParaRPr lang="es-CO" sz="900" dirty="0"/>
          </a:p>
          <a:p>
            <a:pPr algn="just"/>
            <a:r>
              <a:rPr lang="es-CO" sz="900" dirty="0"/>
              <a:t>Los productos de la Fase 5 Estructuración financiera, con los tres productos que se relacionan a continuación, se encuentran en revisión:</a:t>
            </a:r>
          </a:p>
          <a:p>
            <a:pPr algn="just"/>
            <a:endParaRPr lang="es-CO" sz="900" dirty="0"/>
          </a:p>
          <a:p>
            <a:pPr marL="171450" indent="-171450" algn="just">
              <a:buFont typeface="Wingdings" panose="05000000000000000000" pitchFamily="2" charset="2"/>
              <a:buChar char="ü"/>
            </a:pPr>
            <a:endParaRPr lang="es-CO" sz="900" dirty="0"/>
          </a:p>
          <a:p>
            <a:pPr marL="171450" indent="-171450" algn="just">
              <a:lnSpc>
                <a:spcPct val="115000"/>
              </a:lnSpc>
              <a:spcAft>
                <a:spcPts val="1000"/>
              </a:spcAft>
              <a:buFont typeface="Wingdings" panose="05000000000000000000" pitchFamily="2" charset="2"/>
              <a:buChar char="ü"/>
            </a:pPr>
            <a:endParaRPr lang="es-CO" sz="900" dirty="0"/>
          </a:p>
          <a:p>
            <a:pPr lvl="0" algn="just">
              <a:lnSpc>
                <a:spcPct val="115000"/>
              </a:lnSpc>
              <a:spcAft>
                <a:spcPts val="1000"/>
              </a:spcAft>
            </a:pPr>
            <a:endParaRPr lang="es-CO" sz="900" dirty="0">
              <a:effectLst/>
              <a:latin typeface="+mj-lt"/>
              <a:ea typeface="Calibri" panose="020F0502020204030204" pitchFamily="34" charset="0"/>
              <a:cs typeface="Times New Roman" panose="02020603050405020304" pitchFamily="18" charset="0"/>
            </a:endParaRPr>
          </a:p>
        </p:txBody>
      </p:sp>
      <p:sp>
        <p:nvSpPr>
          <p:cNvPr id="3" name="Rectángulo 2"/>
          <p:cNvSpPr/>
          <p:nvPr/>
        </p:nvSpPr>
        <p:spPr>
          <a:xfrm>
            <a:off x="3848729" y="1258053"/>
            <a:ext cx="2604607" cy="3631507"/>
          </a:xfrm>
          <a:prstGeom prst="rect">
            <a:avLst/>
          </a:prstGeom>
        </p:spPr>
        <p:txBody>
          <a:bodyPr wrap="square">
            <a:spAutoFit/>
          </a:bodyPr>
          <a:lstStyle/>
          <a:p>
            <a:pPr marL="342900" lvl="0" indent="-342900" algn="just">
              <a:lnSpc>
                <a:spcPct val="115000"/>
              </a:lnSpc>
              <a:spcAft>
                <a:spcPts val="1000"/>
              </a:spcAft>
              <a:buFont typeface="Symbol" panose="05050102010706020507" pitchFamily="18" charset="2"/>
              <a:buChar char=""/>
            </a:pPr>
            <a:r>
              <a:rPr lang="es-CO" sz="900" dirty="0">
                <a:ea typeface="Calibri" panose="020F0502020204030204" pitchFamily="34" charset="0"/>
                <a:cs typeface="Arial" panose="020B0604020202020204" pitchFamily="34" charset="0"/>
              </a:rPr>
              <a:t>Estructuración financiera del SITP AMB.</a:t>
            </a:r>
            <a:endParaRPr lang="es-CO" sz="900" dirty="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Symbol" panose="05050102010706020507" pitchFamily="18" charset="2"/>
              <a:buChar char=""/>
            </a:pPr>
            <a:r>
              <a:rPr lang="es-CO" sz="900" dirty="0">
                <a:ea typeface="Calibri" panose="020F0502020204030204" pitchFamily="34" charset="0"/>
                <a:cs typeface="Arial" panose="020B0604020202020204" pitchFamily="34" charset="0"/>
              </a:rPr>
              <a:t>Diseño tarifario del Sistema Integrado de Transporte Público y</a:t>
            </a:r>
            <a:endParaRPr lang="es-CO" sz="900" dirty="0">
              <a:ea typeface="Calibri" panose="020F0502020204030204" pitchFamily="34" charset="0"/>
              <a:cs typeface="Times New Roman" panose="02020603050405020304" pitchFamily="18" charset="0"/>
            </a:endParaRPr>
          </a:p>
          <a:p>
            <a:pPr marL="342900" lvl="0" indent="-342900" algn="just">
              <a:lnSpc>
                <a:spcPct val="115000"/>
              </a:lnSpc>
              <a:spcAft>
                <a:spcPts val="1000"/>
              </a:spcAft>
              <a:buFont typeface="Symbol" panose="05050102010706020507" pitchFamily="18" charset="2"/>
              <a:buChar char=""/>
            </a:pPr>
            <a:r>
              <a:rPr lang="es-CO" sz="900" dirty="0">
                <a:ea typeface="Calibri" panose="020F0502020204030204" pitchFamily="34" charset="0"/>
                <a:cs typeface="Arial" panose="020B0604020202020204" pitchFamily="34" charset="0"/>
              </a:rPr>
              <a:t>Diseño del sistema de recaudo, control de flota del SITP AMB y plataforma tecnológica de apoyo a la operación.</a:t>
            </a:r>
            <a:endParaRPr lang="es-CO" sz="900" dirty="0">
              <a:ea typeface="Calibri" panose="020F0502020204030204" pitchFamily="34" charset="0"/>
              <a:cs typeface="Times New Roman" panose="02020603050405020304" pitchFamily="18" charset="0"/>
            </a:endParaRPr>
          </a:p>
          <a:p>
            <a:pPr algn="just">
              <a:lnSpc>
                <a:spcPct val="115000"/>
              </a:lnSpc>
              <a:spcAft>
                <a:spcPts val="1000"/>
              </a:spcAft>
            </a:pPr>
            <a:r>
              <a:rPr lang="es-CO" sz="900" dirty="0">
                <a:ea typeface="Calibri" panose="020F0502020204030204" pitchFamily="34" charset="0"/>
                <a:cs typeface="Arial" panose="020B0604020202020204" pitchFamily="34" charset="0"/>
              </a:rPr>
              <a:t>Adicionalmente, los productos de las fases de Diseño Técnico Operacional del SITP, Diseño Jurídico e implementación continúan en proceso de evaluación para aprobación.</a:t>
            </a:r>
            <a:endParaRPr lang="es-CO" sz="900" dirty="0">
              <a:ea typeface="Calibri" panose="020F0502020204030204" pitchFamily="34" charset="0"/>
              <a:cs typeface="Times New Roman" panose="02020603050405020304" pitchFamily="18" charset="0"/>
            </a:endParaRPr>
          </a:p>
          <a:p>
            <a:pPr algn="just">
              <a:lnSpc>
                <a:spcPct val="115000"/>
              </a:lnSpc>
              <a:spcAft>
                <a:spcPts val="1000"/>
              </a:spcAft>
            </a:pPr>
            <a:r>
              <a:rPr lang="es-CO" sz="900" dirty="0">
                <a:ea typeface="Calibri" panose="020F0502020204030204" pitchFamily="34" charset="0"/>
                <a:cs typeface="Arial" panose="020B0604020202020204" pitchFamily="34" charset="0"/>
              </a:rPr>
              <a:t>En el último trimestre se sostuvieron reuniones con la FDN, y actualmente se avanza en el proceso de liquidación del convenio, con el acompañamiento de un comité jurídico interinstitucional y el soporte del comité técnico y demás profesionales que han participado de la ejecución del convenio. Se espera que para el 2021 aprueben los productos faltantes, y se avance en la implementación de las primeras fases de la integración. </a:t>
            </a:r>
            <a:endParaRPr lang="es-CO" sz="9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80691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8022"/>
            <a:ext cx="6858000" cy="9144000"/>
          </a:xfrm>
          <a:prstGeom prst="rect">
            <a:avLst/>
          </a:prstGeom>
        </p:spPr>
      </p:pic>
      <p:sp>
        <p:nvSpPr>
          <p:cNvPr id="6" name="Rectángulo 5">
            <a:extLst>
              <a:ext uri="{FF2B5EF4-FFF2-40B4-BE49-F238E27FC236}">
                <a16:creationId xmlns:a16="http://schemas.microsoft.com/office/drawing/2014/main" id="{16ACD93A-5EA4-4522-B442-AD27E07AC23F}"/>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EDA48C78-C142-4E71-9828-F6238331C8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333EA198-C07D-47B6-8A8D-F49C795136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72488" y="293630"/>
            <a:ext cx="2152149" cy="1263606"/>
          </a:xfrm>
          <a:prstGeom prst="rect">
            <a:avLst/>
          </a:prstGeom>
        </p:spPr>
      </p:pic>
      <p:sp>
        <p:nvSpPr>
          <p:cNvPr id="11" name="Rectangle 6"/>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pic>
        <p:nvPicPr>
          <p:cNvPr id="15" name="Imagen 14"/>
          <p:cNvPicPr>
            <a:picLocks noChangeAspect="1"/>
          </p:cNvPicPr>
          <p:nvPr/>
        </p:nvPicPr>
        <p:blipFill>
          <a:blip r:embed="rId7"/>
          <a:stretch>
            <a:fillRect/>
          </a:stretch>
        </p:blipFill>
        <p:spPr>
          <a:xfrm>
            <a:off x="735585" y="4623767"/>
            <a:ext cx="2909439" cy="1453286"/>
          </a:xfrm>
          <a:prstGeom prst="rect">
            <a:avLst/>
          </a:prstGeom>
        </p:spPr>
      </p:pic>
      <p:sp>
        <p:nvSpPr>
          <p:cNvPr id="17" name="Rectángulo 16"/>
          <p:cNvSpPr/>
          <p:nvPr/>
        </p:nvSpPr>
        <p:spPr>
          <a:xfrm>
            <a:off x="817389" y="4296070"/>
            <a:ext cx="2827635" cy="230832"/>
          </a:xfrm>
          <a:prstGeom prst="rect">
            <a:avLst/>
          </a:prstGeom>
        </p:spPr>
        <p:txBody>
          <a:bodyPr wrap="square">
            <a:spAutoFit/>
          </a:bodyPr>
          <a:lstStyle/>
          <a:p>
            <a:pPr algn="ctr"/>
            <a:r>
              <a:rPr lang="es-CO" sz="900" dirty="0">
                <a:latin typeface="+mj-lt"/>
                <a:ea typeface="Calibri" panose="020F0502020204030204" pitchFamily="34" charset="0"/>
              </a:rPr>
              <a:t>Estado inicial</a:t>
            </a:r>
            <a:endParaRPr lang="es-CO" sz="900" dirty="0">
              <a:latin typeface="+mj-lt"/>
            </a:endParaRPr>
          </a:p>
        </p:txBody>
      </p:sp>
      <p:sp>
        <p:nvSpPr>
          <p:cNvPr id="18" name="Rectángulo 17"/>
          <p:cNvSpPr/>
          <p:nvPr/>
        </p:nvSpPr>
        <p:spPr>
          <a:xfrm>
            <a:off x="4664186" y="2549082"/>
            <a:ext cx="1223412" cy="230832"/>
          </a:xfrm>
          <a:prstGeom prst="rect">
            <a:avLst/>
          </a:prstGeom>
        </p:spPr>
        <p:txBody>
          <a:bodyPr wrap="none">
            <a:spAutoFit/>
          </a:bodyPr>
          <a:lstStyle/>
          <a:p>
            <a:r>
              <a:rPr lang="es-CO" sz="900" dirty="0">
                <a:ea typeface="Calibri" panose="020F0502020204030204" pitchFamily="34" charset="0"/>
              </a:rPr>
              <a:t>Instalación de láminas</a:t>
            </a:r>
            <a:endParaRPr lang="es-CO" sz="900" dirty="0"/>
          </a:p>
        </p:txBody>
      </p:sp>
      <p:grpSp>
        <p:nvGrpSpPr>
          <p:cNvPr id="1024" name="Grupo 1023"/>
          <p:cNvGrpSpPr/>
          <p:nvPr/>
        </p:nvGrpSpPr>
        <p:grpSpPr>
          <a:xfrm>
            <a:off x="676033" y="297430"/>
            <a:ext cx="5745698" cy="3718931"/>
            <a:chOff x="771642" y="577139"/>
            <a:chExt cx="5937983" cy="3718931"/>
          </a:xfrm>
        </p:grpSpPr>
        <p:sp>
          <p:nvSpPr>
            <p:cNvPr id="5" name="4 CuadroTexto"/>
            <p:cNvSpPr txBox="1"/>
            <p:nvPr/>
          </p:nvSpPr>
          <p:spPr>
            <a:xfrm>
              <a:off x="1251326" y="577139"/>
              <a:ext cx="3456384" cy="830997"/>
            </a:xfrm>
            <a:prstGeom prst="rect">
              <a:avLst/>
            </a:prstGeom>
            <a:noFill/>
          </p:spPr>
          <p:txBody>
            <a:bodyPr wrap="square" rtlCol="0">
              <a:spAutoFit/>
            </a:bodyPr>
            <a:lstStyle/>
            <a:p>
              <a:r>
                <a:rPr lang="es-ES" sz="2400" b="1" dirty="0">
                  <a:solidFill>
                    <a:srgbClr val="00B050"/>
                  </a:solidFill>
                  <a:latin typeface="+mj-lt"/>
                </a:rPr>
                <a:t>PLANEACIÓN E</a:t>
              </a:r>
            </a:p>
            <a:p>
              <a:r>
                <a:rPr lang="es-ES" sz="2400" b="1" dirty="0">
                  <a:solidFill>
                    <a:srgbClr val="00B050"/>
                  </a:solidFill>
                  <a:latin typeface="+mj-lt"/>
                </a:rPr>
                <a:t>INFRAESTRUCTURA</a:t>
              </a:r>
            </a:p>
          </p:txBody>
        </p:sp>
        <p:sp>
          <p:nvSpPr>
            <p:cNvPr id="3" name="Rectángulo 2"/>
            <p:cNvSpPr/>
            <p:nvPr/>
          </p:nvSpPr>
          <p:spPr>
            <a:xfrm>
              <a:off x="771642" y="1259632"/>
              <a:ext cx="2935499" cy="2869247"/>
            </a:xfrm>
            <a:prstGeom prst="rect">
              <a:avLst/>
            </a:prstGeom>
          </p:spPr>
          <p:txBody>
            <a:bodyPr wrap="square">
              <a:spAutoFit/>
            </a:bodyPr>
            <a:lstStyle/>
            <a:p>
              <a:pPr algn="just">
                <a:lnSpc>
                  <a:spcPct val="115000"/>
                </a:lnSpc>
                <a:spcAft>
                  <a:spcPts val="0"/>
                </a:spcAft>
              </a:pPr>
              <a:endParaRPr lang="es-CO" sz="900" b="1" dirty="0">
                <a:effectLst/>
                <a:ea typeface="Times New Roman" panose="02020603050405020304" pitchFamily="18" charset="0"/>
                <a:cs typeface="Times New Roman" panose="02020603050405020304" pitchFamily="18" charset="0"/>
              </a:endParaRPr>
            </a:p>
            <a:p>
              <a:pPr marL="171450" lvl="0" indent="-171450">
                <a:buFont typeface="Wingdings" panose="05000000000000000000" pitchFamily="2" charset="2"/>
                <a:buChar char="ü"/>
              </a:pPr>
              <a:r>
                <a:rPr lang="es-CO" sz="900" b="1" dirty="0"/>
                <a:t>Mantenimiento de cielo raso estaciones intermedias</a:t>
              </a:r>
            </a:p>
            <a:p>
              <a:r>
                <a:rPr lang="es-ES" sz="900" b="1" dirty="0"/>
                <a:t> </a:t>
              </a:r>
              <a:endParaRPr lang="es-CO" sz="900" dirty="0"/>
            </a:p>
            <a:p>
              <a:pPr algn="just"/>
              <a:r>
                <a:rPr lang="es-CO" sz="900" dirty="0"/>
                <a:t>Se realizó la intervención en los cielos rasos de las estaciones intermedias, mediante el reemplazo de las láminas de aluminio deterioradas, instalando en su reemplazo láminas de pvc, que mejoran el aspecto de las estaciones, evitan el hurto de las láminas por estar fabricadas de un material que no es atractivo para los reducidores, y que no se corroe por causa de las condiciones medioambientales de la ciudad</a:t>
              </a:r>
            </a:p>
            <a:p>
              <a:pPr algn="just"/>
              <a:endParaRPr lang="es-CO" sz="900" dirty="0"/>
            </a:p>
            <a:p>
              <a:endParaRPr lang="es-ES" sz="900" b="1" dirty="0">
                <a:effectLst/>
                <a:ea typeface="Times New Roman" panose="02020603050405020304" pitchFamily="18" charset="0"/>
                <a:cs typeface="Times New Roman" panose="02020603050405020304" pitchFamily="18" charset="0"/>
              </a:endParaRPr>
            </a:p>
            <a:p>
              <a:pPr algn="just">
                <a:lnSpc>
                  <a:spcPct val="115000"/>
                </a:lnSpc>
                <a:spcAft>
                  <a:spcPts val="0"/>
                </a:spcAft>
              </a:pPr>
              <a:endParaRPr lang="es-ES" sz="900" b="1" dirty="0">
                <a:latin typeface="+mj-lt"/>
                <a:ea typeface="Times New Roman" panose="02020603050405020304" pitchFamily="18" charset="0"/>
                <a:cs typeface="Times New Roman" panose="02020603050405020304" pitchFamily="18" charset="0"/>
              </a:endParaRPr>
            </a:p>
            <a:p>
              <a:pPr algn="just">
                <a:lnSpc>
                  <a:spcPct val="115000"/>
                </a:lnSpc>
                <a:spcAft>
                  <a:spcPts val="0"/>
                </a:spcAft>
              </a:pPr>
              <a:endParaRPr lang="es-ES" sz="900" b="1" dirty="0">
                <a:effectLst/>
                <a:latin typeface="+mj-lt"/>
                <a:ea typeface="Times New Roman" panose="02020603050405020304" pitchFamily="18" charset="0"/>
                <a:cs typeface="Times New Roman" panose="02020603050405020304" pitchFamily="18" charset="0"/>
              </a:endParaRPr>
            </a:p>
            <a:p>
              <a:pPr algn="just">
                <a:lnSpc>
                  <a:spcPct val="115000"/>
                </a:lnSpc>
                <a:spcAft>
                  <a:spcPts val="0"/>
                </a:spcAft>
              </a:pPr>
              <a:endParaRPr lang="es-ES" sz="900" b="1" dirty="0">
                <a:latin typeface="+mj-lt"/>
                <a:ea typeface="Times New Roman" panose="02020603050405020304" pitchFamily="18" charset="0"/>
                <a:cs typeface="Times New Roman" panose="02020603050405020304" pitchFamily="18" charset="0"/>
              </a:endParaRPr>
            </a:p>
            <a:p>
              <a:pPr algn="just">
                <a:lnSpc>
                  <a:spcPct val="115000"/>
                </a:lnSpc>
                <a:spcAft>
                  <a:spcPts val="0"/>
                </a:spcAft>
              </a:pPr>
              <a:endParaRPr lang="es-ES" sz="900" b="1" dirty="0">
                <a:effectLst/>
                <a:latin typeface="+mj-lt"/>
                <a:ea typeface="Times New Roman" panose="02020603050405020304" pitchFamily="18" charset="0"/>
                <a:cs typeface="Times New Roman" panose="02020603050405020304" pitchFamily="18" charset="0"/>
              </a:endParaRPr>
            </a:p>
            <a:p>
              <a:pPr algn="just">
                <a:lnSpc>
                  <a:spcPct val="115000"/>
                </a:lnSpc>
                <a:spcAft>
                  <a:spcPts val="0"/>
                </a:spcAft>
              </a:pPr>
              <a:endParaRPr lang="es-ES" sz="900" b="1" dirty="0">
                <a:latin typeface="+mj-lt"/>
                <a:ea typeface="Times New Roman" panose="02020603050405020304" pitchFamily="18" charset="0"/>
                <a:cs typeface="Times New Roman" panose="02020603050405020304" pitchFamily="18" charset="0"/>
              </a:endParaRPr>
            </a:p>
            <a:p>
              <a:pPr algn="just">
                <a:lnSpc>
                  <a:spcPct val="115000"/>
                </a:lnSpc>
                <a:spcAft>
                  <a:spcPts val="0"/>
                </a:spcAft>
              </a:pPr>
              <a:endParaRPr lang="es-CO" sz="900" dirty="0">
                <a:effectLst/>
                <a:latin typeface="+mj-lt"/>
                <a:ea typeface="Times New Roman" panose="02020603050405020304" pitchFamily="18" charset="0"/>
                <a:cs typeface="Times New Roman" panose="02020603050405020304" pitchFamily="18" charset="0"/>
              </a:endParaRPr>
            </a:p>
          </p:txBody>
        </p:sp>
        <p:pic>
          <p:nvPicPr>
            <p:cNvPr id="20" name="Imagen 19" descr="E:\JBARRETO 2020\FOTOS\Estaciones\Cielo raso\arenosa\WhatsApp Image 2020-09-03 at 5.58.31 PM.jpeg"/>
            <p:cNvPicPr/>
            <p:nvPr/>
          </p:nvPicPr>
          <p:blipFill rotWithShape="1">
            <a:blip r:embed="rId8" cstate="print">
              <a:extLst>
                <a:ext uri="{28A0092B-C50C-407E-A947-70E740481C1C}">
                  <a14:useLocalDpi xmlns:a14="http://schemas.microsoft.com/office/drawing/2010/main" val="0"/>
                </a:ext>
              </a:extLst>
            </a:blip>
            <a:srcRect t="16040" b="719"/>
            <a:stretch/>
          </p:blipFill>
          <p:spPr bwMode="auto">
            <a:xfrm>
              <a:off x="3952875" y="1441789"/>
              <a:ext cx="2756750" cy="1365756"/>
            </a:xfrm>
            <a:prstGeom prst="rect">
              <a:avLst/>
            </a:prstGeom>
            <a:noFill/>
            <a:ln>
              <a:noFill/>
            </a:ln>
            <a:extLst>
              <a:ext uri="{53640926-AAD7-44d8-BBD7-CCE9431645EC}">
                <a14:shadowObscured xmlns="" xmlns:a14="http://schemas.microsoft.com/office/drawing/2010/main"/>
              </a:ext>
            </a:extLst>
          </p:spPr>
        </p:pic>
        <p:pic>
          <p:nvPicPr>
            <p:cNvPr id="21" name="Imagen 20"/>
            <p:cNvPicPr/>
            <p:nvPr/>
          </p:nvPicPr>
          <p:blipFill rotWithShape="1">
            <a:blip r:embed="rId9" cstate="print">
              <a:extLst>
                <a:ext uri="{28A0092B-C50C-407E-A947-70E740481C1C}">
                  <a14:useLocalDpi xmlns:a14="http://schemas.microsoft.com/office/drawing/2010/main" val="0"/>
                </a:ext>
              </a:extLst>
            </a:blip>
            <a:srcRect t="12993"/>
            <a:stretch/>
          </p:blipFill>
          <p:spPr bwMode="auto">
            <a:xfrm>
              <a:off x="831195" y="2879323"/>
              <a:ext cx="2813829" cy="1416747"/>
            </a:xfrm>
            <a:prstGeom prst="rect">
              <a:avLst/>
            </a:prstGeom>
            <a:noFill/>
            <a:ln>
              <a:noFill/>
            </a:ln>
            <a:extLst>
              <a:ext uri="{53640926-AAD7-44d8-BBD7-CCE9431645EC}">
                <a14:shadowObscured xmlns="" xmlns:a14="http://schemas.microsoft.com/office/drawing/2010/main"/>
              </a:ext>
            </a:extLst>
          </p:spPr>
        </p:pic>
      </p:grpSp>
      <p:pic>
        <p:nvPicPr>
          <p:cNvPr id="2" name="Imagen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02737" y="2745080"/>
            <a:ext cx="2225202" cy="1775799"/>
          </a:xfrm>
          <a:prstGeom prst="rect">
            <a:avLst/>
          </a:prstGeom>
        </p:spPr>
      </p:pic>
      <p:pic>
        <p:nvPicPr>
          <p:cNvPr id="9" name="Imagen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51273" y="4553978"/>
            <a:ext cx="2270457" cy="1702843"/>
          </a:xfrm>
          <a:prstGeom prst="rect">
            <a:avLst/>
          </a:prstGeom>
        </p:spPr>
      </p:pic>
      <p:sp>
        <p:nvSpPr>
          <p:cNvPr id="19" name="Rectángulo 18"/>
          <p:cNvSpPr/>
          <p:nvPr/>
        </p:nvSpPr>
        <p:spPr>
          <a:xfrm>
            <a:off x="4005878" y="6279626"/>
            <a:ext cx="2540027" cy="230832"/>
          </a:xfrm>
          <a:prstGeom prst="rect">
            <a:avLst/>
          </a:prstGeom>
        </p:spPr>
        <p:txBody>
          <a:bodyPr wrap="square">
            <a:spAutoFit/>
          </a:bodyPr>
          <a:lstStyle/>
          <a:p>
            <a:pPr algn="ctr"/>
            <a:r>
              <a:rPr lang="es-CO" sz="900" dirty="0">
                <a:latin typeface="+mj-lt"/>
                <a:ea typeface="Calibri" panose="020F0502020204030204" pitchFamily="34" charset="0"/>
              </a:rPr>
              <a:t>Cielo raso terminado</a:t>
            </a:r>
            <a:endParaRPr lang="es-CO" sz="900" dirty="0">
              <a:latin typeface="+mj-lt"/>
            </a:endParaRPr>
          </a:p>
        </p:txBody>
      </p:sp>
    </p:spTree>
    <p:extLst>
      <p:ext uri="{BB962C8B-B14F-4D97-AF65-F5344CB8AC3E}">
        <p14:creationId xmlns:p14="http://schemas.microsoft.com/office/powerpoint/2010/main" val="3534533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858000" cy="9144000"/>
          </a:xfrm>
          <a:prstGeom prst="rect">
            <a:avLst/>
          </a:prstGeom>
        </p:spPr>
      </p:pic>
      <p:sp>
        <p:nvSpPr>
          <p:cNvPr id="6" name="Rectángulo 5">
            <a:extLst>
              <a:ext uri="{FF2B5EF4-FFF2-40B4-BE49-F238E27FC236}">
                <a16:creationId xmlns:a16="http://schemas.microsoft.com/office/drawing/2014/main" id="{16ACD93A-5EA4-4522-B442-AD27E07AC23F}"/>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EDA48C78-C142-4E71-9828-F6238331C8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333EA198-C07D-47B6-8A8D-F49C795136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11703" y="218592"/>
            <a:ext cx="2152149" cy="1263606"/>
          </a:xfrm>
          <a:prstGeom prst="rect">
            <a:avLst/>
          </a:prstGeom>
        </p:spPr>
      </p:pic>
      <p:sp>
        <p:nvSpPr>
          <p:cNvPr id="11" name="Rectangle 6"/>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19" name="4 CuadroTexto"/>
          <p:cNvSpPr txBox="1"/>
          <p:nvPr/>
        </p:nvSpPr>
        <p:spPr>
          <a:xfrm>
            <a:off x="1096187" y="343801"/>
            <a:ext cx="2924034" cy="830997"/>
          </a:xfrm>
          <a:prstGeom prst="rect">
            <a:avLst/>
          </a:prstGeom>
          <a:noFill/>
        </p:spPr>
        <p:txBody>
          <a:bodyPr wrap="square" rtlCol="0">
            <a:spAutoFit/>
          </a:bodyPr>
          <a:lstStyle/>
          <a:p>
            <a:r>
              <a:rPr lang="es-ES" sz="2400" b="1" dirty="0">
                <a:solidFill>
                  <a:srgbClr val="00B050"/>
                </a:solidFill>
                <a:latin typeface="+mj-lt"/>
              </a:rPr>
              <a:t>PLANEACIÓN E</a:t>
            </a:r>
          </a:p>
          <a:p>
            <a:r>
              <a:rPr lang="es-ES" sz="2400" b="1" dirty="0">
                <a:solidFill>
                  <a:srgbClr val="00B050"/>
                </a:solidFill>
                <a:latin typeface="+mj-lt"/>
              </a:rPr>
              <a:t>INFRAESTRUCTURA</a:t>
            </a:r>
          </a:p>
        </p:txBody>
      </p:sp>
      <p:sp>
        <p:nvSpPr>
          <p:cNvPr id="22" name="Rectángulo 21"/>
          <p:cNvSpPr/>
          <p:nvPr/>
        </p:nvSpPr>
        <p:spPr>
          <a:xfrm>
            <a:off x="693517" y="1259632"/>
            <a:ext cx="2893401" cy="1643527"/>
          </a:xfrm>
          <a:prstGeom prst="rect">
            <a:avLst/>
          </a:prstGeom>
        </p:spPr>
        <p:txBody>
          <a:bodyPr wrap="square">
            <a:spAutoFit/>
          </a:bodyPr>
          <a:lstStyle/>
          <a:p>
            <a:pPr marL="171450" lvl="0" indent="-171450" algn="just">
              <a:spcAft>
                <a:spcPts val="0"/>
              </a:spcAft>
              <a:buFont typeface="Wingdings" panose="05000000000000000000" pitchFamily="2" charset="2"/>
              <a:buChar char="ü"/>
            </a:pPr>
            <a:r>
              <a:rPr lang="es-CO" sz="900" b="1" dirty="0">
                <a:latin typeface="+mj-lt"/>
                <a:ea typeface="Calibri" panose="020F0502020204030204" pitchFamily="34" charset="0"/>
              </a:rPr>
              <a:t>Mantenimiento de las cubiertas de las estaciones sencillas</a:t>
            </a:r>
          </a:p>
          <a:p>
            <a:pPr algn="just">
              <a:lnSpc>
                <a:spcPct val="115000"/>
              </a:lnSpc>
              <a:spcAft>
                <a:spcPts val="0"/>
              </a:spcAft>
            </a:pPr>
            <a:r>
              <a:rPr lang="es-CO" sz="900" dirty="0">
                <a:ea typeface="Calibri" panose="020F0502020204030204" pitchFamily="34" charset="0"/>
                <a:cs typeface="Times New Roman" panose="02020603050405020304" pitchFamily="18" charset="0"/>
              </a:rPr>
              <a:t> </a:t>
            </a:r>
          </a:p>
          <a:p>
            <a:pPr algn="just">
              <a:lnSpc>
                <a:spcPct val="115000"/>
              </a:lnSpc>
              <a:spcAft>
                <a:spcPts val="0"/>
              </a:spcAft>
            </a:pPr>
            <a:r>
              <a:rPr lang="es-CO" sz="900" dirty="0">
                <a:ea typeface="Calibri" panose="020F0502020204030204" pitchFamily="34" charset="0"/>
                <a:cs typeface="Times New Roman" panose="02020603050405020304" pitchFamily="18" charset="0"/>
              </a:rPr>
              <a:t>Se realizó la recuperación de las cubiertas de las estaciones intermedias, afectadas tanto por la corrosión generada por factores medioambientales, como por la caída de elementos punzantes y contundentes que son arrojados sobre la misma, ocasionando daños que facilitan el ingreso de agua al interior de las estaciones, los cuales fueron cubiertos</a:t>
            </a:r>
            <a:endParaRPr lang="es-CO" sz="900" dirty="0">
              <a:effectLst/>
              <a:ea typeface="Times New Roman" panose="02020603050405020304" pitchFamily="18" charset="0"/>
              <a:cs typeface="Times New Roman" panose="02020603050405020304" pitchFamily="18" charset="0"/>
            </a:endParaRPr>
          </a:p>
        </p:txBody>
      </p:sp>
      <p:pic>
        <p:nvPicPr>
          <p:cNvPr id="23" name="Imagen 22"/>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1776" y="2910215"/>
            <a:ext cx="1299267" cy="1348795"/>
          </a:xfrm>
          <a:prstGeom prst="rect">
            <a:avLst/>
          </a:prstGeom>
          <a:noFill/>
          <a:ln>
            <a:noFill/>
          </a:ln>
        </p:spPr>
      </p:pic>
      <p:pic>
        <p:nvPicPr>
          <p:cNvPr id="24" name="Imagen 23"/>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78743" y="2895495"/>
            <a:ext cx="1368152" cy="1323028"/>
          </a:xfrm>
          <a:prstGeom prst="rect">
            <a:avLst/>
          </a:prstGeom>
          <a:noFill/>
          <a:ln>
            <a:noFill/>
          </a:ln>
        </p:spPr>
      </p:pic>
      <p:sp>
        <p:nvSpPr>
          <p:cNvPr id="25" name="Rectángulo 24"/>
          <p:cNvSpPr/>
          <p:nvPr/>
        </p:nvSpPr>
        <p:spPr>
          <a:xfrm>
            <a:off x="753384" y="4287141"/>
            <a:ext cx="2459919" cy="230832"/>
          </a:xfrm>
          <a:prstGeom prst="rect">
            <a:avLst/>
          </a:prstGeom>
        </p:spPr>
        <p:txBody>
          <a:bodyPr wrap="square">
            <a:spAutoFit/>
          </a:bodyPr>
          <a:lstStyle/>
          <a:p>
            <a:pPr algn="ctr"/>
            <a:r>
              <a:rPr lang="es-CO" sz="900" dirty="0">
                <a:ea typeface="Calibri" panose="020F0502020204030204" pitchFamily="34" charset="0"/>
              </a:rPr>
              <a:t>Estado inicial del sello</a:t>
            </a:r>
            <a:endParaRPr lang="es-CO" sz="900" dirty="0"/>
          </a:p>
        </p:txBody>
      </p:sp>
      <p:pic>
        <p:nvPicPr>
          <p:cNvPr id="26" name="Imagen 25"/>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3382" y="4522731"/>
            <a:ext cx="1451483" cy="1849469"/>
          </a:xfrm>
          <a:prstGeom prst="rect">
            <a:avLst/>
          </a:prstGeom>
          <a:noFill/>
          <a:ln>
            <a:noFill/>
          </a:ln>
        </p:spPr>
      </p:pic>
      <p:pic>
        <p:nvPicPr>
          <p:cNvPr id="27" name="Imagen 26"/>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18767" y="4517973"/>
            <a:ext cx="1368152" cy="1854227"/>
          </a:xfrm>
          <a:prstGeom prst="rect">
            <a:avLst/>
          </a:prstGeom>
          <a:noFill/>
          <a:ln>
            <a:noFill/>
          </a:ln>
        </p:spPr>
      </p:pic>
      <p:sp>
        <p:nvSpPr>
          <p:cNvPr id="28" name="Rectángulo 27"/>
          <p:cNvSpPr/>
          <p:nvPr/>
        </p:nvSpPr>
        <p:spPr>
          <a:xfrm>
            <a:off x="781777" y="6394211"/>
            <a:ext cx="2690711" cy="230832"/>
          </a:xfrm>
          <a:prstGeom prst="rect">
            <a:avLst/>
          </a:prstGeom>
        </p:spPr>
        <p:txBody>
          <a:bodyPr wrap="square">
            <a:spAutoFit/>
          </a:bodyPr>
          <a:lstStyle/>
          <a:p>
            <a:pPr algn="ctr"/>
            <a:r>
              <a:rPr lang="es-CO" sz="900" dirty="0">
                <a:ea typeface="Calibri" panose="020F0502020204030204" pitchFamily="34" charset="0"/>
              </a:rPr>
              <a:t>Sello terminado</a:t>
            </a:r>
            <a:endParaRPr lang="es-CO" sz="900" dirty="0"/>
          </a:p>
        </p:txBody>
      </p:sp>
      <p:sp>
        <p:nvSpPr>
          <p:cNvPr id="29" name="Rectángulo 28"/>
          <p:cNvSpPr/>
          <p:nvPr/>
        </p:nvSpPr>
        <p:spPr>
          <a:xfrm>
            <a:off x="3746569" y="1252271"/>
            <a:ext cx="2706767" cy="507831"/>
          </a:xfrm>
          <a:prstGeom prst="rect">
            <a:avLst/>
          </a:prstGeom>
        </p:spPr>
        <p:txBody>
          <a:bodyPr wrap="square">
            <a:spAutoFit/>
          </a:bodyPr>
          <a:lstStyle/>
          <a:p>
            <a:pPr marL="171450" indent="-171450" algn="just">
              <a:buFont typeface="Wingdings" panose="05000000000000000000" pitchFamily="2" charset="2"/>
              <a:buChar char="ü"/>
            </a:pPr>
            <a:r>
              <a:rPr lang="es-CO" sz="900" b="1" dirty="0">
                <a:latin typeface="+mj-lt"/>
                <a:ea typeface="Calibri" panose="020F0502020204030204" pitchFamily="34" charset="0"/>
              </a:rPr>
              <a:t>Mantenimiento de los cuartos eléctricos de las estaciones sencillas</a:t>
            </a:r>
          </a:p>
          <a:p>
            <a:pPr marL="171450" indent="-171450" algn="just">
              <a:buFont typeface="Wingdings" panose="05000000000000000000" pitchFamily="2" charset="2"/>
              <a:buChar char="ü"/>
            </a:pPr>
            <a:endParaRPr lang="es-CO" sz="900" b="1" dirty="0">
              <a:effectLst/>
              <a:latin typeface="+mj-lt"/>
              <a:ea typeface="Calibri" panose="020F0502020204030204" pitchFamily="34" charset="0"/>
            </a:endParaRPr>
          </a:p>
        </p:txBody>
      </p:sp>
      <p:sp>
        <p:nvSpPr>
          <p:cNvPr id="32" name="Rectángulo 31"/>
          <p:cNvSpPr/>
          <p:nvPr/>
        </p:nvSpPr>
        <p:spPr>
          <a:xfrm>
            <a:off x="3756725" y="1527699"/>
            <a:ext cx="2722685" cy="923330"/>
          </a:xfrm>
          <a:prstGeom prst="rect">
            <a:avLst/>
          </a:prstGeom>
        </p:spPr>
        <p:txBody>
          <a:bodyPr wrap="square">
            <a:spAutoFit/>
          </a:bodyPr>
          <a:lstStyle/>
          <a:p>
            <a:endParaRPr lang="es-CO" sz="900" dirty="0">
              <a:latin typeface="+mj-lt"/>
              <a:ea typeface="Calibri" panose="020F0502020204030204" pitchFamily="34" charset="0"/>
            </a:endParaRPr>
          </a:p>
          <a:p>
            <a:pPr algn="just"/>
            <a:r>
              <a:rPr lang="es-CO" sz="900" dirty="0">
                <a:latin typeface="+mj-lt"/>
                <a:ea typeface="Calibri" panose="020F0502020204030204" pitchFamily="34" charset="0"/>
              </a:rPr>
              <a:t>Se realizó mantenimiento de tableros, conexiones, conductores, así como el reemplazo de contactores, temporizadores, y aquellos elementos que presentaran fallas, así como la instalación de elementos faltantes</a:t>
            </a:r>
            <a:endParaRPr lang="es-CO" sz="900" dirty="0">
              <a:latin typeface="+mj-lt"/>
            </a:endParaRPr>
          </a:p>
        </p:txBody>
      </p:sp>
      <p:pic>
        <p:nvPicPr>
          <p:cNvPr id="33" name="Imagen 32"/>
          <p:cNvPicPr/>
          <p:nvPr/>
        </p:nvPicPr>
        <p:blipFill>
          <a:blip r:embed="rId11">
            <a:extLst>
              <a:ext uri="{28A0092B-C50C-407E-A947-70E740481C1C}">
                <a14:useLocalDpi xmlns:a14="http://schemas.microsoft.com/office/drawing/2010/main" val="0"/>
              </a:ext>
            </a:extLst>
          </a:blip>
          <a:srcRect/>
          <a:stretch>
            <a:fillRect/>
          </a:stretch>
        </p:blipFill>
        <p:spPr bwMode="auto">
          <a:xfrm>
            <a:off x="3902581" y="2728985"/>
            <a:ext cx="2576830" cy="1266951"/>
          </a:xfrm>
          <a:prstGeom prst="rect">
            <a:avLst/>
          </a:prstGeom>
          <a:noFill/>
          <a:ln>
            <a:noFill/>
          </a:ln>
        </p:spPr>
      </p:pic>
      <p:pic>
        <p:nvPicPr>
          <p:cNvPr id="34" name="Imagen 33"/>
          <p:cNvPicPr/>
          <p:nvPr/>
        </p:nvPicPr>
        <p:blipFill>
          <a:blip r:embed="rId12"/>
          <a:stretch>
            <a:fillRect/>
          </a:stretch>
        </p:blipFill>
        <p:spPr>
          <a:xfrm>
            <a:off x="3902580" y="4111751"/>
            <a:ext cx="2576830" cy="1741805"/>
          </a:xfrm>
          <a:prstGeom prst="rect">
            <a:avLst/>
          </a:prstGeom>
        </p:spPr>
      </p:pic>
    </p:spTree>
    <p:extLst>
      <p:ext uri="{BB962C8B-B14F-4D97-AF65-F5344CB8AC3E}">
        <p14:creationId xmlns:p14="http://schemas.microsoft.com/office/powerpoint/2010/main" val="1610180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1103"/>
            <a:ext cx="6799075" cy="9144000"/>
          </a:xfrm>
          <a:prstGeom prst="rect">
            <a:avLst/>
          </a:prstGeom>
        </p:spPr>
      </p:pic>
      <p:sp>
        <p:nvSpPr>
          <p:cNvPr id="5" name="4 CuadroTexto"/>
          <p:cNvSpPr txBox="1"/>
          <p:nvPr/>
        </p:nvSpPr>
        <p:spPr>
          <a:xfrm>
            <a:off x="1065483" y="363540"/>
            <a:ext cx="3456384" cy="830997"/>
          </a:xfrm>
          <a:prstGeom prst="rect">
            <a:avLst/>
          </a:prstGeom>
          <a:noFill/>
        </p:spPr>
        <p:txBody>
          <a:bodyPr wrap="square" rtlCol="0">
            <a:spAutoFit/>
          </a:bodyPr>
          <a:lstStyle/>
          <a:p>
            <a:r>
              <a:rPr lang="es-ES" sz="2400" b="1" dirty="0">
                <a:solidFill>
                  <a:srgbClr val="00B050"/>
                </a:solidFill>
                <a:latin typeface="+mj-lt"/>
              </a:rPr>
              <a:t>PLANEACIÓN E</a:t>
            </a:r>
          </a:p>
          <a:p>
            <a:r>
              <a:rPr lang="es-ES" sz="2400" b="1" dirty="0">
                <a:solidFill>
                  <a:srgbClr val="00B050"/>
                </a:solidFill>
                <a:latin typeface="+mj-lt"/>
              </a:rPr>
              <a:t>INFRAESTRUCTURA</a:t>
            </a:r>
          </a:p>
        </p:txBody>
      </p:sp>
      <p:sp>
        <p:nvSpPr>
          <p:cNvPr id="6" name="Rectángulo 5">
            <a:extLst>
              <a:ext uri="{FF2B5EF4-FFF2-40B4-BE49-F238E27FC236}">
                <a16:creationId xmlns:a16="http://schemas.microsoft.com/office/drawing/2014/main" id="{16ACD93A-5EA4-4522-B442-AD27E07AC23F}"/>
              </a:ext>
            </a:extLst>
          </p:cNvPr>
          <p:cNvSpPr/>
          <p:nvPr/>
        </p:nvSpPr>
        <p:spPr>
          <a:xfrm>
            <a:off x="4221087" y="293630"/>
            <a:ext cx="2367719" cy="74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Gráfico 6">
            <a:extLst>
              <a:ext uri="{FF2B5EF4-FFF2-40B4-BE49-F238E27FC236}">
                <a16:creationId xmlns:a16="http://schemas.microsoft.com/office/drawing/2014/main" id="{EDA48C78-C142-4E71-9828-F6238331C8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76611" y="265434"/>
            <a:ext cx="1712496" cy="831891"/>
          </a:xfrm>
          <a:prstGeom prst="rect">
            <a:avLst/>
          </a:prstGeom>
        </p:spPr>
      </p:pic>
      <p:pic>
        <p:nvPicPr>
          <p:cNvPr id="8" name="Gráfico 7">
            <a:extLst>
              <a:ext uri="{FF2B5EF4-FFF2-40B4-BE49-F238E27FC236}">
                <a16:creationId xmlns:a16="http://schemas.microsoft.com/office/drawing/2014/main" id="{333EA198-C07D-47B6-8A8D-F49C795136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429000" y="265434"/>
            <a:ext cx="2152149" cy="1263606"/>
          </a:xfrm>
          <a:prstGeom prst="rect">
            <a:avLst/>
          </a:prstGeom>
        </p:spPr>
      </p:pic>
      <p:sp>
        <p:nvSpPr>
          <p:cNvPr id="11" name="Rectangle 6"/>
          <p:cNvSpPr>
            <a:spLocks noChangeArrowheads="1"/>
          </p:cNvSpPr>
          <p:nvPr/>
        </p:nvSpPr>
        <p:spPr bwMode="auto">
          <a:xfrm>
            <a:off x="0" y="0"/>
            <a:ext cx="6858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2" name="Rectángulo 1"/>
          <p:cNvSpPr/>
          <p:nvPr/>
        </p:nvSpPr>
        <p:spPr>
          <a:xfrm>
            <a:off x="656124" y="1340932"/>
            <a:ext cx="2816364" cy="2135200"/>
          </a:xfrm>
          <a:prstGeom prst="rect">
            <a:avLst/>
          </a:prstGeom>
        </p:spPr>
        <p:txBody>
          <a:bodyPr wrap="square">
            <a:spAutoFit/>
          </a:bodyPr>
          <a:lstStyle/>
          <a:p>
            <a:pPr marL="171450" indent="-171450" algn="just">
              <a:lnSpc>
                <a:spcPct val="115000"/>
              </a:lnSpc>
              <a:spcAft>
                <a:spcPts val="0"/>
              </a:spcAft>
              <a:buFont typeface="Wingdings" panose="05000000000000000000" pitchFamily="2" charset="2"/>
              <a:buChar char="ü"/>
            </a:pPr>
            <a:r>
              <a:rPr lang="es-ES" sz="900" b="1" dirty="0">
                <a:latin typeface="+mj-lt"/>
                <a:ea typeface="Times New Roman" panose="02020603050405020304" pitchFamily="18" charset="0"/>
                <a:cs typeface="Times New Roman" panose="02020603050405020304" pitchFamily="18" charset="0"/>
              </a:rPr>
              <a:t>Supervisión en la construcción de las plataformas para cargue y descargue de pasajeros en zona de separador de la calle murillo a la altura del estadio metropolitano</a:t>
            </a:r>
            <a:endParaRPr lang="es-CO" sz="900" dirty="0">
              <a:latin typeface="+mj-lt"/>
              <a:ea typeface="Times New Roman" panose="02020603050405020304" pitchFamily="18" charset="0"/>
              <a:cs typeface="Times New Roman" panose="02020603050405020304" pitchFamily="18" charset="0"/>
            </a:endParaRPr>
          </a:p>
          <a:p>
            <a:pPr algn="just">
              <a:lnSpc>
                <a:spcPct val="115000"/>
              </a:lnSpc>
              <a:spcAft>
                <a:spcPts val="0"/>
              </a:spcAft>
            </a:pPr>
            <a:r>
              <a:rPr lang="es-CO" sz="900" dirty="0">
                <a:latin typeface="+mj-lt"/>
                <a:ea typeface="Calibri" panose="020F0502020204030204" pitchFamily="34" charset="0"/>
                <a:cs typeface="Times New Roman" panose="02020603050405020304" pitchFamily="18" charset="0"/>
              </a:rPr>
              <a:t> </a:t>
            </a:r>
            <a:endParaRPr lang="es-CO" sz="900" dirty="0">
              <a:latin typeface="+mj-lt"/>
              <a:ea typeface="Times New Roman" panose="02020603050405020304" pitchFamily="18" charset="0"/>
              <a:cs typeface="Times New Roman" panose="02020603050405020304" pitchFamily="18" charset="0"/>
            </a:endParaRPr>
          </a:p>
          <a:p>
            <a:pPr algn="just"/>
            <a:r>
              <a:rPr lang="es-CO" sz="900" dirty="0">
                <a:ea typeface="Calibri" panose="020F0502020204030204" pitchFamily="34" charset="0"/>
              </a:rPr>
              <a:t>Se estableció la necesidad de implementar una zona de llegada y salida de usuarios más cercana al estadio metropolitano y demás escenarios del complejo deportivo y cultural, toda vez que se presenta colapso en la estación Joaquín Barrios Polo  cuando hay un evento, por el incremento de usuarios que se dirigen desde y hacia estos escenarios, situación que afecta la operación del sistema y la calidad del servicio prestado a los usuarios.</a:t>
            </a:r>
            <a:endParaRPr lang="es-CO" sz="900" dirty="0"/>
          </a:p>
        </p:txBody>
      </p:sp>
      <p:pic>
        <p:nvPicPr>
          <p:cNvPr id="10" name="Imagen 9"/>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3871" y="3440976"/>
            <a:ext cx="2700869" cy="1152127"/>
          </a:xfrm>
          <a:prstGeom prst="rect">
            <a:avLst/>
          </a:prstGeom>
          <a:noFill/>
          <a:ln>
            <a:noFill/>
          </a:ln>
        </p:spPr>
      </p:pic>
      <p:pic>
        <p:nvPicPr>
          <p:cNvPr id="12" name="Imagen 1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5586" y="4664835"/>
            <a:ext cx="900668" cy="1296144"/>
          </a:xfrm>
          <a:prstGeom prst="rect">
            <a:avLst/>
          </a:prstGeom>
          <a:noFill/>
          <a:ln>
            <a:noFill/>
          </a:ln>
        </p:spPr>
      </p:pic>
      <p:pic>
        <p:nvPicPr>
          <p:cNvPr id="13" name="Imagen 12"/>
          <p:cNvPicPr/>
          <p:nvPr/>
        </p:nvPicPr>
        <p:blipFill>
          <a:blip r:embed="rId9"/>
          <a:stretch>
            <a:fillRect/>
          </a:stretch>
        </p:blipFill>
        <p:spPr>
          <a:xfrm>
            <a:off x="1637925" y="4650890"/>
            <a:ext cx="824634" cy="1290159"/>
          </a:xfrm>
          <a:prstGeom prst="rect">
            <a:avLst/>
          </a:prstGeom>
        </p:spPr>
      </p:pic>
      <p:pic>
        <p:nvPicPr>
          <p:cNvPr id="14" name="Imagen 13"/>
          <p:cNvPicPr/>
          <p:nvPr/>
        </p:nvPicPr>
        <p:blipFill rotWithShape="1">
          <a:blip r:embed="rId10"/>
          <a:srcRect l="25086" r="28596"/>
          <a:stretch/>
        </p:blipFill>
        <p:spPr bwMode="auto">
          <a:xfrm>
            <a:off x="2517395" y="4647420"/>
            <a:ext cx="860071" cy="1264591"/>
          </a:xfrm>
          <a:prstGeom prst="rect">
            <a:avLst/>
          </a:prstGeom>
          <a:ln>
            <a:noFill/>
          </a:ln>
          <a:extLst>
            <a:ext uri="{53640926-AAD7-44d8-BBD7-CCE9431645EC}">
              <a14:shadowObscured xmlns="" xmlns:a14="http://schemas.microsoft.com/office/drawing/2010/main"/>
            </a:ext>
          </a:extLst>
        </p:spPr>
      </p:pic>
      <p:sp>
        <p:nvSpPr>
          <p:cNvPr id="3" name="Rectángulo 2"/>
          <p:cNvSpPr/>
          <p:nvPr/>
        </p:nvSpPr>
        <p:spPr>
          <a:xfrm>
            <a:off x="3579877" y="1362758"/>
            <a:ext cx="2801451" cy="3000821"/>
          </a:xfrm>
          <a:prstGeom prst="rect">
            <a:avLst/>
          </a:prstGeom>
        </p:spPr>
        <p:txBody>
          <a:bodyPr wrap="square">
            <a:spAutoFit/>
          </a:bodyPr>
          <a:lstStyle/>
          <a:p>
            <a:pPr algn="just"/>
            <a:r>
              <a:rPr lang="es-ES" sz="900" b="1" dirty="0">
                <a:latin typeface="+mj-lt"/>
              </a:rPr>
              <a:t>Proceso de entrega de obras al Distrito de Barranquilla</a:t>
            </a:r>
            <a:endParaRPr lang="es-CO" sz="900" dirty="0">
              <a:latin typeface="+mj-lt"/>
            </a:endParaRPr>
          </a:p>
          <a:p>
            <a:r>
              <a:rPr lang="es-CO" sz="900" dirty="0">
                <a:latin typeface="+mj-lt"/>
              </a:rPr>
              <a:t> </a:t>
            </a:r>
          </a:p>
          <a:p>
            <a:pPr algn="just"/>
            <a:r>
              <a:rPr lang="es-CO" sz="900" dirty="0"/>
              <a:t>Se realizó la redacción del acta de entrega de las obras de vías en las rutas troncales y alimentadoras, acompañada de los informes y documentos técnicos de cada una de las mismas. Durante la vigencia 2020, este proceso tuvo un avance de información entregada del 79%, que contempla la entrega de información de los tramos Murillo 2, Olaya Herrera 1, 2 y 3, zonas de precarga de Barranquilla, Ampliación de la carrera 46B, así como las obras de las calles 79 y 84.</a:t>
            </a:r>
          </a:p>
          <a:p>
            <a:pPr algn="just"/>
            <a:endParaRPr lang="es-CO" sz="900" dirty="0"/>
          </a:p>
          <a:p>
            <a:pPr marL="171450" indent="-171450">
              <a:buFont typeface="Wingdings" panose="05000000000000000000" pitchFamily="2" charset="2"/>
              <a:buChar char="ü"/>
            </a:pPr>
            <a:r>
              <a:rPr lang="es-ES" sz="900" b="1" dirty="0"/>
              <a:t>Mantenimiento de la infraestructura del Sistema</a:t>
            </a:r>
            <a:endParaRPr lang="es-CO" sz="900" dirty="0"/>
          </a:p>
          <a:p>
            <a:r>
              <a:rPr lang="es-ES" sz="900" b="1" dirty="0"/>
              <a:t> </a:t>
            </a:r>
            <a:endParaRPr lang="es-CO" sz="900" dirty="0"/>
          </a:p>
          <a:p>
            <a:pPr algn="just"/>
            <a:r>
              <a:rPr lang="es-CO" sz="900" dirty="0"/>
              <a:t>En el año 2020 se adelantaron numerosas actividades de mantenimiento correctivo y preventivo de la infraestructura de las estaciones sencillas, Estación de retorno Joe Arroyo y Plataforma del Portal de Soledad. tales como:</a:t>
            </a:r>
          </a:p>
          <a:p>
            <a:pPr algn="just"/>
            <a:endParaRPr lang="es-CO" sz="900" dirty="0"/>
          </a:p>
          <a:p>
            <a:pPr marL="171450" indent="-171450" algn="just">
              <a:buFont typeface="Arial" panose="020B0604020202020204" pitchFamily="34" charset="0"/>
              <a:buChar char="•"/>
            </a:pPr>
            <a:r>
              <a:rPr lang="es-CO" sz="900" dirty="0"/>
              <a:t>Mantenimiento de puertas en estaciones sencillas</a:t>
            </a:r>
          </a:p>
        </p:txBody>
      </p:sp>
      <p:pic>
        <p:nvPicPr>
          <p:cNvPr id="15" name="Imagen 14"/>
          <p:cNvPicPr/>
          <p:nvPr/>
        </p:nvPicPr>
        <p:blipFill>
          <a:blip r:embed="rId11"/>
          <a:stretch>
            <a:fillRect/>
          </a:stretch>
        </p:blipFill>
        <p:spPr>
          <a:xfrm>
            <a:off x="3579877" y="4582648"/>
            <a:ext cx="1286252" cy="1435410"/>
          </a:xfrm>
          <a:prstGeom prst="rect">
            <a:avLst/>
          </a:prstGeom>
        </p:spPr>
      </p:pic>
      <p:pic>
        <p:nvPicPr>
          <p:cNvPr id="16" name="Imagen 15"/>
          <p:cNvPicPr/>
          <p:nvPr/>
        </p:nvPicPr>
        <p:blipFill>
          <a:blip r:embed="rId12"/>
          <a:stretch>
            <a:fillRect/>
          </a:stretch>
        </p:blipFill>
        <p:spPr>
          <a:xfrm>
            <a:off x="5068540" y="4525569"/>
            <a:ext cx="1234112" cy="1435410"/>
          </a:xfrm>
          <a:prstGeom prst="rect">
            <a:avLst/>
          </a:prstGeom>
        </p:spPr>
      </p:pic>
      <p:pic>
        <p:nvPicPr>
          <p:cNvPr id="17" name="Imagen 16"/>
          <p:cNvPicPr/>
          <p:nvPr/>
        </p:nvPicPr>
        <p:blipFill>
          <a:blip r:embed="rId13"/>
          <a:stretch>
            <a:fillRect/>
          </a:stretch>
        </p:blipFill>
        <p:spPr>
          <a:xfrm>
            <a:off x="4356335" y="6239384"/>
            <a:ext cx="1476524" cy="979950"/>
          </a:xfrm>
          <a:prstGeom prst="rect">
            <a:avLst/>
          </a:prstGeom>
        </p:spPr>
      </p:pic>
    </p:spTree>
    <p:extLst>
      <p:ext uri="{BB962C8B-B14F-4D97-AF65-F5344CB8AC3E}">
        <p14:creationId xmlns:p14="http://schemas.microsoft.com/office/powerpoint/2010/main" val="245458228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3DB3FB3814BFAF4EAD38BD2D44B16EA4" ma:contentTypeVersion="14" ma:contentTypeDescription="Crear nuevo documento." ma:contentTypeScope="" ma:versionID="e2236b6677b8c9de6ac612fc29ee3134">
  <xsd:schema xmlns:xsd="http://www.w3.org/2001/XMLSchema" xmlns:xs="http://www.w3.org/2001/XMLSchema" xmlns:p="http://schemas.microsoft.com/office/2006/metadata/properties" xmlns:ns2="899e4924-8744-4fd1-a9eb-00d379c55b9c" xmlns:ns3="09a8446c-8ddb-4bf0-9a57-c0e08f312915" targetNamespace="http://schemas.microsoft.com/office/2006/metadata/properties" ma:root="true" ma:fieldsID="bf1b760c7d28f4d3cf250d8ce482a245" ns2:_="" ns3:_="">
    <xsd:import namespace="899e4924-8744-4fd1-a9eb-00d379c55b9c"/>
    <xsd:import namespace="09a8446c-8ddb-4bf0-9a57-c0e08f31291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Elementos"/>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9e4924-8744-4fd1-a9eb-00d379c55b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Etiquetas de imagen" ma:readOnly="false" ma:fieldId="{5cf76f15-5ced-4ddc-b409-7134ff3c332f}" ma:taxonomyMulti="true" ma:sspId="c4deff92-7be5-4517-9210-2eaa34ab19b5"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Elementos" ma:index="21" ma:displayName="Elementos" ma:format="Dropdown" ma:indexed="true" ma:internalName="Elementos"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09a8446c-8ddb-4bf0-9a57-c0e08f31291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0568f98-2b16-402d-aa5f-8af4437a5cac}" ma:internalName="TaxCatchAll" ma:showField="CatchAllData" ma:web="09a8446c-8ddb-4bf0-9a57-c0e08f312915">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1BC8F40-8F7D-4323-9C80-80EE9C7CB9DF}">
  <ds:schemaRefs>
    <ds:schemaRef ds:uri="http://schemas.microsoft.com/sharepoint/v3/contenttype/forms"/>
  </ds:schemaRefs>
</ds:datastoreItem>
</file>

<file path=customXml/itemProps2.xml><?xml version="1.0" encoding="utf-8"?>
<ds:datastoreItem xmlns:ds="http://schemas.openxmlformats.org/officeDocument/2006/customXml" ds:itemID="{95B83C47-20EB-46F4-81DD-B57B404037FB}"/>
</file>

<file path=docProps/app.xml><?xml version="1.0" encoding="utf-8"?>
<Properties xmlns="http://schemas.openxmlformats.org/officeDocument/2006/extended-properties" xmlns:vt="http://schemas.openxmlformats.org/officeDocument/2006/docPropsVTypes">
  <TotalTime>2113</TotalTime>
  <Words>8480</Words>
  <Application>Microsoft Office PowerPoint</Application>
  <PresentationFormat>Carta (216 x 279 mm)</PresentationFormat>
  <Paragraphs>580</Paragraphs>
  <Slides>30</Slides>
  <Notes>5</Notes>
  <HiddenSlides>0</HiddenSlides>
  <MMClips>0</MMClips>
  <ScaleCrop>false</ScaleCrop>
  <HeadingPairs>
    <vt:vector size="8" baseType="variant">
      <vt:variant>
        <vt:lpstr>Fuentes usadas</vt:lpstr>
      </vt:variant>
      <vt:variant>
        <vt:i4>9</vt:i4>
      </vt:variant>
      <vt:variant>
        <vt:lpstr>Tema</vt:lpstr>
      </vt:variant>
      <vt:variant>
        <vt:i4>1</vt:i4>
      </vt:variant>
      <vt:variant>
        <vt:lpstr>Vínculos</vt:lpstr>
      </vt:variant>
      <vt:variant>
        <vt:i4>3</vt:i4>
      </vt:variant>
      <vt:variant>
        <vt:lpstr>Títulos de diapositiva</vt:lpstr>
      </vt:variant>
      <vt:variant>
        <vt:i4>30</vt:i4>
      </vt:variant>
    </vt:vector>
  </HeadingPairs>
  <TitlesOfParts>
    <vt:vector size="43" baseType="lpstr">
      <vt:lpstr>Arial</vt:lpstr>
      <vt:lpstr>Avenir Book</vt:lpstr>
      <vt:lpstr>Calibri</vt:lpstr>
      <vt:lpstr>Calibri Light</vt:lpstr>
      <vt:lpstr>Courier New</vt:lpstr>
      <vt:lpstr>Symbol</vt:lpstr>
      <vt:lpstr>Times New Roman</vt:lpstr>
      <vt:lpstr>Volkswagen Serial</vt:lpstr>
      <vt:lpstr>Wingdings</vt:lpstr>
      <vt:lpstr>Tema de Office</vt:lpstr>
      <vt:lpstr>file:///\\localhost\Users\usuario1\Desktop\Sin%20título:Users:usuario1:Desktop:cuadros.docx!OLE_LINK2</vt:lpstr>
      <vt:lpstr>file:///\\localhost\Users\usuario1\Desktop\Sin%20título:Users:usuario1:Desktop:cuadros.docx!OLE_LINK4</vt:lpstr>
      <vt:lpstr>file:///\\localhost\Users\usuario1\Desktop\Sin%20título:Users:usuario1:Desktop:cuadros.docx!OLE_LINK5</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Onix Nedel</dc:creator>
  <cp:lastModifiedBy>Belka Gutierrez Arrieta</cp:lastModifiedBy>
  <cp:revision>152</cp:revision>
  <cp:lastPrinted>2018-04-18T17:07:39Z</cp:lastPrinted>
  <dcterms:created xsi:type="dcterms:W3CDTF">2018-02-20T14:15:10Z</dcterms:created>
  <dcterms:modified xsi:type="dcterms:W3CDTF">2023-10-03T18:38:27Z</dcterms:modified>
</cp:coreProperties>
</file>