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8" r:id="rId2"/>
    <p:sldId id="267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CHAPMAN\Escritorio\30%20DE%20NOVIEMBRE\CIERRE%20DICIEMBRE%202016\HISTORICO%202018\SEPTIEMBRE\muert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CHAPMAN\Escritorio\30%20DE%20NOVIEMBRE\CIERRE%20DICIEMBRE%202016\HISTORICO%202018\SEPTIEMBRE\muert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CHAPMAN\Escritorio\30%20DE%20NOVIEMBRE\CIERRE%20DICIEMBRE%202016\HISTORICO%202018\SEPTIEMBRE\muert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CHAPMAN\Escritorio\30%20DE%20NOVIEMBRE\CIERRE%20DICIEMBRE%202016\HISTORICO%202018\SEPTIEMBRE\muert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CHAPMAN\Escritorio\30%20DE%20NOVIEMBRE\CIERRE%20DICIEMBRE%202016\HISTORICO%202018\SEPTIEMBRE\muert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CHAPMAN\Escritorio\30%20DE%20NOVIEMBRE\CIERRE%20DICIEMBRE%202016\HISTORICO%202018\SEPTIEMBRE\muert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200"/>
              <a:t>COMPORTAMIENTO</a:t>
            </a:r>
            <a:r>
              <a:rPr lang="es-ES" sz="1200" baseline="0"/>
              <a:t> VICTIMAS EN ACCIDENTES DE TRANSITO</a:t>
            </a:r>
            <a:endParaRPr lang="es-ES" sz="12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 sz="12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Hoja1!$A$16:$A$18</c:f>
              <c:strCache>
                <c:ptCount val="3"/>
                <c:pt idx="0">
                  <c:v>año 2016</c:v>
                </c:pt>
                <c:pt idx="1">
                  <c:v>año 2017</c:v>
                </c:pt>
                <c:pt idx="2">
                  <c:v>año 2018</c:v>
                </c:pt>
              </c:strCache>
            </c:strRef>
          </c:cat>
          <c:val>
            <c:numRef>
              <c:f>Hoja1!$B$16:$B$18</c:f>
              <c:numCache>
                <c:formatCode>General</c:formatCode>
                <c:ptCount val="3"/>
                <c:pt idx="0">
                  <c:v>82</c:v>
                </c:pt>
                <c:pt idx="1">
                  <c:v>56</c:v>
                </c:pt>
                <c:pt idx="2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9604688"/>
        <c:axId val="599600768"/>
      </c:barChart>
      <c:catAx>
        <c:axId val="599604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s-CO" sz="1200"/>
            </a:pPr>
            <a:endParaRPr lang="es-CO"/>
          </a:p>
        </c:txPr>
        <c:crossAx val="599600768"/>
        <c:crosses val="autoZero"/>
        <c:auto val="1"/>
        <c:lblAlgn val="ctr"/>
        <c:lblOffset val="100"/>
        <c:noMultiLvlLbl val="0"/>
      </c:catAx>
      <c:valAx>
        <c:axId val="5996007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996046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400"/>
              <a:t>COMPORTAMIENTO VICTIMAS FATALES EN ACCIDENTES DE TRANSITO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AÑO2017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 sz="12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Hoja1!$A$28:$A$36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Hoja1!$B$28:$B$36</c:f>
              <c:numCache>
                <c:formatCode>General</c:formatCode>
                <c:ptCount val="9"/>
                <c:pt idx="0">
                  <c:v>6</c:v>
                </c:pt>
                <c:pt idx="1">
                  <c:v>11</c:v>
                </c:pt>
                <c:pt idx="2">
                  <c:v>8</c:v>
                </c:pt>
                <c:pt idx="3">
                  <c:v>2</c:v>
                </c:pt>
                <c:pt idx="4">
                  <c:v>4</c:v>
                </c:pt>
                <c:pt idx="5">
                  <c:v>4</c:v>
                </c:pt>
                <c:pt idx="6">
                  <c:v>5</c:v>
                </c:pt>
                <c:pt idx="7">
                  <c:v>7</c:v>
                </c:pt>
                <c:pt idx="8">
                  <c:v>9</c:v>
                </c:pt>
              </c:numCache>
            </c:numRef>
          </c:val>
        </c:ser>
        <c:ser>
          <c:idx val="1"/>
          <c:order val="1"/>
          <c:tx>
            <c:v>AÑO2018</c:v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 sz="12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Hoja1!$A$28:$A$36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Hoja1!$C$28:$C$36</c:f>
              <c:numCache>
                <c:formatCode>General</c:formatCode>
                <c:ptCount val="9"/>
                <c:pt idx="0">
                  <c:v>5</c:v>
                </c:pt>
                <c:pt idx="1">
                  <c:v>13</c:v>
                </c:pt>
                <c:pt idx="2">
                  <c:v>9</c:v>
                </c:pt>
                <c:pt idx="3">
                  <c:v>8</c:v>
                </c:pt>
                <c:pt idx="4">
                  <c:v>10</c:v>
                </c:pt>
                <c:pt idx="5">
                  <c:v>7</c:v>
                </c:pt>
                <c:pt idx="6">
                  <c:v>5</c:v>
                </c:pt>
                <c:pt idx="7">
                  <c:v>8</c:v>
                </c:pt>
                <c:pt idx="8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96412752"/>
        <c:axId val="596411632"/>
      </c:barChart>
      <c:catAx>
        <c:axId val="59641275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s-CO" sz="1200"/>
            </a:pPr>
            <a:endParaRPr lang="es-CO"/>
          </a:p>
        </c:txPr>
        <c:crossAx val="596411632"/>
        <c:crosses val="autoZero"/>
        <c:auto val="1"/>
        <c:lblAlgn val="ctr"/>
        <c:lblOffset val="100"/>
        <c:noMultiLvlLbl val="0"/>
      </c:catAx>
      <c:valAx>
        <c:axId val="596411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596412752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lang="es-CO" sz="12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lang="es-CO" sz="1200"/>
            </a:pPr>
            <a:r>
              <a:rPr lang="es-ES" sz="1200"/>
              <a:t>CONDICION VICTIMAS FATALES EN ACCIDENTE DE TRANSITO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AÑO2017</c:v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 sz="11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Hoja1!$A$42:$A$44</c:f>
              <c:strCache>
                <c:ptCount val="3"/>
                <c:pt idx="0">
                  <c:v>Peaton</c:v>
                </c:pt>
                <c:pt idx="1">
                  <c:v>Conductor</c:v>
                </c:pt>
                <c:pt idx="2">
                  <c:v>Pasajero</c:v>
                </c:pt>
              </c:strCache>
            </c:strRef>
          </c:cat>
          <c:val>
            <c:numRef>
              <c:f>Hoja1!$B$42:$B$44</c:f>
              <c:numCache>
                <c:formatCode>General</c:formatCode>
                <c:ptCount val="3"/>
                <c:pt idx="0">
                  <c:v>22</c:v>
                </c:pt>
                <c:pt idx="1">
                  <c:v>28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v>AÑO2018</c:v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 sz="11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Hoja1!$A$42:$A$44</c:f>
              <c:strCache>
                <c:ptCount val="3"/>
                <c:pt idx="0">
                  <c:v>Peaton</c:v>
                </c:pt>
                <c:pt idx="1">
                  <c:v>Conductor</c:v>
                </c:pt>
                <c:pt idx="2">
                  <c:v>Pasajero</c:v>
                </c:pt>
              </c:strCache>
            </c:strRef>
          </c:cat>
          <c:val>
            <c:numRef>
              <c:f>Hoja1!$C$42:$C$44</c:f>
              <c:numCache>
                <c:formatCode>General</c:formatCode>
                <c:ptCount val="3"/>
                <c:pt idx="0">
                  <c:v>31</c:v>
                </c:pt>
                <c:pt idx="1">
                  <c:v>31</c:v>
                </c:pt>
                <c:pt idx="2">
                  <c:v>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74944480"/>
        <c:axId val="598454320"/>
      </c:barChart>
      <c:catAx>
        <c:axId val="67494448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s-CO" sz="1100"/>
            </a:pPr>
            <a:endParaRPr lang="es-CO"/>
          </a:p>
        </c:txPr>
        <c:crossAx val="598454320"/>
        <c:crosses val="autoZero"/>
        <c:auto val="1"/>
        <c:lblAlgn val="ctr"/>
        <c:lblOffset val="100"/>
        <c:noMultiLvlLbl val="0"/>
      </c:catAx>
      <c:valAx>
        <c:axId val="5984543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7494448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lang="es-CO" sz="11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200"/>
              <a:t>CONDICION</a:t>
            </a:r>
            <a:r>
              <a:rPr lang="es-ES" sz="1200" baseline="0"/>
              <a:t> DE VICTIMA POR RANGO DE EDAD</a:t>
            </a:r>
            <a:endParaRPr lang="es-ES" sz="1200"/>
          </a:p>
        </c:rich>
      </c:tx>
      <c:layout>
        <c:manualLayout>
          <c:xMode val="edge"/>
          <c:yMode val="edge"/>
          <c:x val="0.19139259790775212"/>
          <c:y val="1.735359460783416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6016296571277"/>
          <c:y val="0.1537422414472869"/>
          <c:w val="0.69575212654883856"/>
          <c:h val="0.80047807328804932"/>
        </c:manualLayout>
      </c:layout>
      <c:barChart>
        <c:barDir val="bar"/>
        <c:grouping val="clustered"/>
        <c:varyColors val="0"/>
        <c:ser>
          <c:idx val="0"/>
          <c:order val="0"/>
          <c:tx>
            <c:v>AÑO2017</c:v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Hoja1!$G$41:$H$58</c:f>
              <c:multiLvlStrCache>
                <c:ptCount val="18"/>
                <c:lvl>
                  <c:pt idx="0">
                    <c:v>0-18</c:v>
                  </c:pt>
                  <c:pt idx="1">
                    <c:v>19-30</c:v>
                  </c:pt>
                  <c:pt idx="2">
                    <c:v>31-40</c:v>
                  </c:pt>
                  <c:pt idx="3">
                    <c:v>41-50</c:v>
                  </c:pt>
                  <c:pt idx="4">
                    <c:v>51-59</c:v>
                  </c:pt>
                  <c:pt idx="5">
                    <c:v>60 o mas</c:v>
                  </c:pt>
                  <c:pt idx="6">
                    <c:v>0-18</c:v>
                  </c:pt>
                  <c:pt idx="7">
                    <c:v>19-30</c:v>
                  </c:pt>
                  <c:pt idx="8">
                    <c:v>31-40</c:v>
                  </c:pt>
                  <c:pt idx="9">
                    <c:v>41-50</c:v>
                  </c:pt>
                  <c:pt idx="10">
                    <c:v>51-59</c:v>
                  </c:pt>
                  <c:pt idx="11">
                    <c:v>60 o mas</c:v>
                  </c:pt>
                  <c:pt idx="12">
                    <c:v>0-18</c:v>
                  </c:pt>
                  <c:pt idx="13">
                    <c:v>19-30</c:v>
                  </c:pt>
                  <c:pt idx="14">
                    <c:v>31-40</c:v>
                  </c:pt>
                  <c:pt idx="15">
                    <c:v>41-50</c:v>
                  </c:pt>
                  <c:pt idx="16">
                    <c:v>51-59</c:v>
                  </c:pt>
                  <c:pt idx="17">
                    <c:v>60 o mas</c:v>
                  </c:pt>
                </c:lvl>
                <c:lvl>
                  <c:pt idx="0">
                    <c:v>Peaton</c:v>
                  </c:pt>
                  <c:pt idx="6">
                    <c:v>Conductor</c:v>
                  </c:pt>
                  <c:pt idx="12">
                    <c:v>Pasajero</c:v>
                  </c:pt>
                </c:lvl>
              </c:multiLvlStrCache>
            </c:multiLvlStrRef>
          </c:cat>
          <c:val>
            <c:numRef>
              <c:f>Hoja1!$I$41:$I$58</c:f>
              <c:numCache>
                <c:formatCode>General</c:formatCode>
                <c:ptCount val="18"/>
                <c:pt idx="0">
                  <c:v>3</c:v>
                </c:pt>
                <c:pt idx="1">
                  <c:v>4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7</c:v>
                </c:pt>
                <c:pt idx="6">
                  <c:v>4</c:v>
                </c:pt>
                <c:pt idx="7">
                  <c:v>12</c:v>
                </c:pt>
                <c:pt idx="8">
                  <c:v>6</c:v>
                </c:pt>
                <c:pt idx="9">
                  <c:v>2</c:v>
                </c:pt>
                <c:pt idx="11">
                  <c:v>4</c:v>
                </c:pt>
                <c:pt idx="13">
                  <c:v>1</c:v>
                </c:pt>
                <c:pt idx="14">
                  <c:v>4</c:v>
                </c:pt>
                <c:pt idx="16">
                  <c:v>1</c:v>
                </c:pt>
              </c:numCache>
            </c:numRef>
          </c:val>
        </c:ser>
        <c:ser>
          <c:idx val="1"/>
          <c:order val="1"/>
          <c:tx>
            <c:v>AÑO2018</c:v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Hoja1!$G$41:$H$58</c:f>
              <c:multiLvlStrCache>
                <c:ptCount val="18"/>
                <c:lvl>
                  <c:pt idx="0">
                    <c:v>0-18</c:v>
                  </c:pt>
                  <c:pt idx="1">
                    <c:v>19-30</c:v>
                  </c:pt>
                  <c:pt idx="2">
                    <c:v>31-40</c:v>
                  </c:pt>
                  <c:pt idx="3">
                    <c:v>41-50</c:v>
                  </c:pt>
                  <c:pt idx="4">
                    <c:v>51-59</c:v>
                  </c:pt>
                  <c:pt idx="5">
                    <c:v>60 o mas</c:v>
                  </c:pt>
                  <c:pt idx="6">
                    <c:v>0-18</c:v>
                  </c:pt>
                  <c:pt idx="7">
                    <c:v>19-30</c:v>
                  </c:pt>
                  <c:pt idx="8">
                    <c:v>31-40</c:v>
                  </c:pt>
                  <c:pt idx="9">
                    <c:v>41-50</c:v>
                  </c:pt>
                  <c:pt idx="10">
                    <c:v>51-59</c:v>
                  </c:pt>
                  <c:pt idx="11">
                    <c:v>60 o mas</c:v>
                  </c:pt>
                  <c:pt idx="12">
                    <c:v>0-18</c:v>
                  </c:pt>
                  <c:pt idx="13">
                    <c:v>19-30</c:v>
                  </c:pt>
                  <c:pt idx="14">
                    <c:v>31-40</c:v>
                  </c:pt>
                  <c:pt idx="15">
                    <c:v>41-50</c:v>
                  </c:pt>
                  <c:pt idx="16">
                    <c:v>51-59</c:v>
                  </c:pt>
                  <c:pt idx="17">
                    <c:v>60 o mas</c:v>
                  </c:pt>
                </c:lvl>
                <c:lvl>
                  <c:pt idx="0">
                    <c:v>Peaton</c:v>
                  </c:pt>
                  <c:pt idx="6">
                    <c:v>Conductor</c:v>
                  </c:pt>
                  <c:pt idx="12">
                    <c:v>Pasajero</c:v>
                  </c:pt>
                </c:lvl>
              </c:multiLvlStrCache>
            </c:multiLvlStrRef>
          </c:cat>
          <c:val>
            <c:numRef>
              <c:f>Hoja1!$J$41:$J$58</c:f>
              <c:numCache>
                <c:formatCode>General</c:formatCode>
                <c:ptCount val="18"/>
                <c:pt idx="0">
                  <c:v>1</c:v>
                </c:pt>
                <c:pt idx="1">
                  <c:v>1</c:v>
                </c:pt>
                <c:pt idx="2">
                  <c:v>7</c:v>
                </c:pt>
                <c:pt idx="3">
                  <c:v>1</c:v>
                </c:pt>
                <c:pt idx="4">
                  <c:v>3</c:v>
                </c:pt>
                <c:pt idx="5">
                  <c:v>18</c:v>
                </c:pt>
                <c:pt idx="6">
                  <c:v>3</c:v>
                </c:pt>
                <c:pt idx="7">
                  <c:v>7</c:v>
                </c:pt>
                <c:pt idx="8">
                  <c:v>16</c:v>
                </c:pt>
                <c:pt idx="9">
                  <c:v>3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98338176"/>
        <c:axId val="698338736"/>
      </c:barChart>
      <c:catAx>
        <c:axId val="69833817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s-CO"/>
            </a:pPr>
            <a:endParaRPr lang="es-CO"/>
          </a:p>
        </c:txPr>
        <c:crossAx val="698338736"/>
        <c:crosses val="autoZero"/>
        <c:auto val="1"/>
        <c:lblAlgn val="ctr"/>
        <c:lblOffset val="100"/>
        <c:noMultiLvlLbl val="0"/>
      </c:catAx>
      <c:valAx>
        <c:axId val="6983387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9833817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lang="es-CO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200"/>
              <a:t>VICTIMAS FATALES EN ACCIDENTES DE TRANSITO POR HORA DE OCURRENCIA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AÑO2017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 sz="11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Hoja1!$A$88:$A$91</c:f>
              <c:strCache>
                <c:ptCount val="4"/>
                <c:pt idx="0">
                  <c:v>00:00 - 06:00</c:v>
                </c:pt>
                <c:pt idx="1">
                  <c:v>06:01 - 12-00</c:v>
                </c:pt>
                <c:pt idx="2">
                  <c:v>12:01 - 18:00</c:v>
                </c:pt>
                <c:pt idx="3">
                  <c:v>18:01 - 23:59</c:v>
                </c:pt>
              </c:strCache>
            </c:strRef>
          </c:cat>
          <c:val>
            <c:numRef>
              <c:f>Hoja1!$B$88:$B$91</c:f>
              <c:numCache>
                <c:formatCode>General</c:formatCode>
                <c:ptCount val="4"/>
                <c:pt idx="0">
                  <c:v>8</c:v>
                </c:pt>
                <c:pt idx="1">
                  <c:v>12</c:v>
                </c:pt>
                <c:pt idx="2">
                  <c:v>19</c:v>
                </c:pt>
                <c:pt idx="3">
                  <c:v>17</c:v>
                </c:pt>
              </c:numCache>
            </c:numRef>
          </c:val>
        </c:ser>
        <c:ser>
          <c:idx val="1"/>
          <c:order val="1"/>
          <c:tx>
            <c:v>AÑO2018</c:v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 sz="11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Hoja1!$A$88:$A$91</c:f>
              <c:strCache>
                <c:ptCount val="4"/>
                <c:pt idx="0">
                  <c:v>00:00 - 06:00</c:v>
                </c:pt>
                <c:pt idx="1">
                  <c:v>06:01 - 12-00</c:v>
                </c:pt>
                <c:pt idx="2">
                  <c:v>12:01 - 18:00</c:v>
                </c:pt>
                <c:pt idx="3">
                  <c:v>18:01 - 23:59</c:v>
                </c:pt>
              </c:strCache>
            </c:strRef>
          </c:cat>
          <c:val>
            <c:numRef>
              <c:f>Hoja1!$C$88:$C$91</c:f>
              <c:numCache>
                <c:formatCode>General</c:formatCode>
                <c:ptCount val="4"/>
                <c:pt idx="0">
                  <c:v>7</c:v>
                </c:pt>
                <c:pt idx="1">
                  <c:v>19</c:v>
                </c:pt>
                <c:pt idx="2">
                  <c:v>24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84233392"/>
        <c:axId val="684232832"/>
      </c:barChart>
      <c:catAx>
        <c:axId val="68423339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s-CO" sz="1100"/>
            </a:pPr>
            <a:endParaRPr lang="es-CO"/>
          </a:p>
        </c:txPr>
        <c:crossAx val="684232832"/>
        <c:crosses val="autoZero"/>
        <c:auto val="1"/>
        <c:lblAlgn val="ctr"/>
        <c:lblOffset val="100"/>
        <c:noMultiLvlLbl val="0"/>
      </c:catAx>
      <c:valAx>
        <c:axId val="684232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84233392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lang="es-CO" sz="11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200"/>
              <a:t>VICTIMAS FATALES EN ACCIDENTES DE TRANSITO POR DIA DEL HECHO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AÑO2017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 sz="11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Hoja1!$F$87:$F$93</c:f>
              <c:strCache>
                <c:ptCount val="7"/>
                <c:pt idx="0">
                  <c:v>Lunes</c:v>
                </c:pt>
                <c:pt idx="1">
                  <c:v>Martes</c:v>
                </c:pt>
                <c:pt idx="2">
                  <c:v>Miércoles</c:v>
                </c:pt>
                <c:pt idx="3">
                  <c:v>Jueves</c:v>
                </c:pt>
                <c:pt idx="4">
                  <c:v>Viernes</c:v>
                </c:pt>
                <c:pt idx="5">
                  <c:v>Sábado</c:v>
                </c:pt>
                <c:pt idx="6">
                  <c:v>Domingo</c:v>
                </c:pt>
              </c:strCache>
            </c:strRef>
          </c:cat>
          <c:val>
            <c:numRef>
              <c:f>Hoja1!$G$87:$G$93</c:f>
              <c:numCache>
                <c:formatCode>General</c:formatCode>
                <c:ptCount val="7"/>
                <c:pt idx="0">
                  <c:v>4</c:v>
                </c:pt>
                <c:pt idx="1">
                  <c:v>7</c:v>
                </c:pt>
                <c:pt idx="2">
                  <c:v>2</c:v>
                </c:pt>
                <c:pt idx="3">
                  <c:v>5</c:v>
                </c:pt>
                <c:pt idx="4">
                  <c:v>5</c:v>
                </c:pt>
                <c:pt idx="5">
                  <c:v>11</c:v>
                </c:pt>
                <c:pt idx="6">
                  <c:v>22</c:v>
                </c:pt>
              </c:numCache>
            </c:numRef>
          </c:val>
        </c:ser>
        <c:ser>
          <c:idx val="1"/>
          <c:order val="1"/>
          <c:tx>
            <c:v>AÑO2018</c:v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 sz="1100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Hoja1!$F$87:$F$93</c:f>
              <c:strCache>
                <c:ptCount val="7"/>
                <c:pt idx="0">
                  <c:v>Lunes</c:v>
                </c:pt>
                <c:pt idx="1">
                  <c:v>Martes</c:v>
                </c:pt>
                <c:pt idx="2">
                  <c:v>Miércoles</c:v>
                </c:pt>
                <c:pt idx="3">
                  <c:v>Jueves</c:v>
                </c:pt>
                <c:pt idx="4">
                  <c:v>Viernes</c:v>
                </c:pt>
                <c:pt idx="5">
                  <c:v>Sábado</c:v>
                </c:pt>
                <c:pt idx="6">
                  <c:v>Domingo</c:v>
                </c:pt>
              </c:strCache>
            </c:strRef>
          </c:cat>
          <c:val>
            <c:numRef>
              <c:f>Hoja1!$H$87:$H$93</c:f>
              <c:numCache>
                <c:formatCode>General</c:formatCode>
                <c:ptCount val="7"/>
                <c:pt idx="0">
                  <c:v>13</c:v>
                </c:pt>
                <c:pt idx="1">
                  <c:v>11</c:v>
                </c:pt>
                <c:pt idx="2">
                  <c:v>12</c:v>
                </c:pt>
                <c:pt idx="3">
                  <c:v>10</c:v>
                </c:pt>
                <c:pt idx="4">
                  <c:v>8</c:v>
                </c:pt>
                <c:pt idx="5">
                  <c:v>14</c:v>
                </c:pt>
                <c:pt idx="6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81175088"/>
        <c:axId val="681173408"/>
      </c:barChart>
      <c:catAx>
        <c:axId val="68117508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s-CO"/>
            </a:pPr>
            <a:endParaRPr lang="es-CO"/>
          </a:p>
        </c:txPr>
        <c:crossAx val="681173408"/>
        <c:crosses val="autoZero"/>
        <c:auto val="1"/>
        <c:lblAlgn val="ctr"/>
        <c:lblOffset val="100"/>
        <c:noMultiLvlLbl val="0"/>
      </c:catAx>
      <c:valAx>
        <c:axId val="6811734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8117508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lang="es-CO" sz="11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880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415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59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8966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2587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2878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498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999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5413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71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637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163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706" y="3025327"/>
            <a:ext cx="10515600" cy="1325563"/>
          </a:xfrm>
        </p:spPr>
        <p:txBody>
          <a:bodyPr/>
          <a:lstStyle/>
          <a:p>
            <a:r>
              <a:rPr lang="es-CO" dirty="0" smtClean="0"/>
              <a:t>           VICTIMAS FATALES </a:t>
            </a:r>
            <a:r>
              <a:rPr lang="es-CO" dirty="0" smtClean="0"/>
              <a:t>SEPTIEMBRE</a:t>
            </a:r>
            <a:r>
              <a:rPr lang="es-CO" dirty="0" smtClean="0"/>
              <a:t> </a:t>
            </a:r>
            <a:r>
              <a:rPr lang="es-CO" dirty="0" smtClean="0"/>
              <a:t>2018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6822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Rectángulo"/>
          <p:cNvSpPr/>
          <p:nvPr/>
        </p:nvSpPr>
        <p:spPr>
          <a:xfrm>
            <a:off x="-1921899" y="6408703"/>
            <a:ext cx="974407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s-CO" sz="12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200" b="1" dirty="0">
                <a:solidFill>
                  <a:schemeClr val="tx1"/>
                </a:solidFill>
              </a:rPr>
              <a:t>Fuente: </a:t>
            </a:r>
            <a:r>
              <a:rPr lang="es-CO" sz="1200" b="1" dirty="0"/>
              <a:t>Reporte PONAL a  </a:t>
            </a:r>
            <a:r>
              <a:rPr lang="es-CO" sz="1200" b="1" dirty="0" smtClean="0"/>
              <a:t>Septiembre</a:t>
            </a:r>
            <a:r>
              <a:rPr lang="es-CO" sz="1200" b="1" dirty="0" smtClean="0"/>
              <a:t> 30 </a:t>
            </a:r>
            <a:r>
              <a:rPr lang="es-CO" sz="1200" b="1" dirty="0"/>
              <a:t>de </a:t>
            </a:r>
            <a:r>
              <a:rPr lang="es-CO" sz="1200" b="1" dirty="0" smtClean="0"/>
              <a:t>2018, </a:t>
            </a:r>
            <a:r>
              <a:rPr lang="es-CO" sz="1200" b="1" dirty="0"/>
              <a:t>información preliminar sujeta a cambios</a:t>
            </a:r>
            <a:endParaRPr lang="es-CO" sz="12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s-ES" sz="1200" dirty="0"/>
          </a:p>
        </p:txBody>
      </p:sp>
      <p:sp>
        <p:nvSpPr>
          <p:cNvPr id="8" name="3 Rectángulo"/>
          <p:cNvSpPr>
            <a:spLocks noChangeArrowheads="1"/>
          </p:cNvSpPr>
          <p:nvPr/>
        </p:nvSpPr>
        <p:spPr bwMode="auto">
          <a:xfrm>
            <a:off x="1510748" y="5574266"/>
            <a:ext cx="874871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s-CO" altLang="es-CO" sz="1400" i="1" dirty="0"/>
              <a:t>En </a:t>
            </a:r>
            <a:r>
              <a:rPr lang="es-CO" altLang="es-CO" sz="1400" i="1" dirty="0" smtClean="0"/>
              <a:t>los meses </a:t>
            </a:r>
            <a:r>
              <a:rPr lang="es-CO" altLang="es-CO" sz="1400" i="1" dirty="0"/>
              <a:t>de </a:t>
            </a:r>
            <a:r>
              <a:rPr lang="es-CO" altLang="es-CO" sz="1400" i="1" dirty="0" smtClean="0"/>
              <a:t>Enero hasta </a:t>
            </a:r>
            <a:r>
              <a:rPr lang="es-CO" altLang="es-CO" sz="1400" i="1" dirty="0" smtClean="0"/>
              <a:t>Septiembre</a:t>
            </a:r>
            <a:r>
              <a:rPr lang="es-CO" altLang="es-CO" sz="1400" i="1" dirty="0" smtClean="0"/>
              <a:t> </a:t>
            </a:r>
            <a:r>
              <a:rPr lang="es-CO" altLang="es-CO" sz="1400" i="1" dirty="0" smtClean="0"/>
              <a:t>de 2018 </a:t>
            </a:r>
            <a:r>
              <a:rPr lang="es-CO" altLang="es-CO" sz="1400" i="1" dirty="0"/>
              <a:t>se presento </a:t>
            </a:r>
            <a:r>
              <a:rPr lang="es-CO" altLang="es-CO" sz="1400" i="1" dirty="0" smtClean="0"/>
              <a:t>un incremento </a:t>
            </a:r>
            <a:r>
              <a:rPr lang="es-CO" altLang="es-CO" sz="1400" i="1" dirty="0"/>
              <a:t>de </a:t>
            </a:r>
            <a:r>
              <a:rPr lang="es-CO" altLang="es-CO" sz="1400" i="1" dirty="0" smtClean="0"/>
              <a:t>19 </a:t>
            </a:r>
            <a:r>
              <a:rPr lang="es-CO" altLang="es-CO" sz="1400" i="1" dirty="0" smtClean="0"/>
              <a:t>victimas fatales en comparativo  </a:t>
            </a:r>
            <a:r>
              <a:rPr lang="es-CO" altLang="es-CO" sz="1400" i="1" dirty="0"/>
              <a:t>con el mismo periodo de  </a:t>
            </a:r>
            <a:r>
              <a:rPr lang="es-CO" altLang="es-CO" sz="1400" i="1" dirty="0" smtClean="0"/>
              <a:t>2017</a:t>
            </a:r>
            <a:endParaRPr lang="es-CO" altLang="es-CO" sz="1400" i="1" dirty="0"/>
          </a:p>
          <a:p>
            <a:pPr algn="ctr" eaLnBrk="1" hangingPunct="1"/>
            <a:r>
              <a:rPr lang="es-CO" altLang="es-CO" sz="1400" i="1" dirty="0"/>
              <a:t> </a:t>
            </a:r>
            <a:endParaRPr lang="es-ES" altLang="es-CO" sz="1400" dirty="0"/>
          </a:p>
        </p:txBody>
      </p:sp>
      <p:graphicFrame>
        <p:nvGraphicFramePr>
          <p:cNvPr id="7" name="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8750362"/>
              </p:ext>
            </p:extLst>
          </p:nvPr>
        </p:nvGraphicFramePr>
        <p:xfrm>
          <a:off x="1094704" y="1313645"/>
          <a:ext cx="9517488" cy="3966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439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Rectángulo"/>
          <p:cNvSpPr/>
          <p:nvPr/>
        </p:nvSpPr>
        <p:spPr>
          <a:xfrm>
            <a:off x="-1909021" y="6408703"/>
            <a:ext cx="974407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s-CO" sz="12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200" b="1" dirty="0">
                <a:solidFill>
                  <a:schemeClr val="tx1"/>
                </a:solidFill>
              </a:rPr>
              <a:t>Fuente: </a:t>
            </a:r>
            <a:r>
              <a:rPr lang="es-CO" sz="1200" b="1" dirty="0"/>
              <a:t>Reporte PONAL a  </a:t>
            </a:r>
            <a:r>
              <a:rPr lang="es-CO" sz="1200" b="1" dirty="0" smtClean="0"/>
              <a:t>Septiembre</a:t>
            </a:r>
            <a:r>
              <a:rPr lang="es-CO" sz="1200" b="1" dirty="0" smtClean="0"/>
              <a:t> 30 </a:t>
            </a:r>
            <a:r>
              <a:rPr lang="es-CO" sz="1200" b="1" dirty="0"/>
              <a:t>de </a:t>
            </a:r>
            <a:r>
              <a:rPr lang="es-CO" sz="1200" b="1" dirty="0" smtClean="0"/>
              <a:t>2018, </a:t>
            </a:r>
            <a:r>
              <a:rPr lang="es-CO" sz="1200" b="1" dirty="0"/>
              <a:t>información preliminar sujeta a cambios</a:t>
            </a:r>
            <a:endParaRPr lang="es-CO" sz="12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s-ES" sz="1200" dirty="0"/>
          </a:p>
        </p:txBody>
      </p:sp>
      <p:graphicFrame>
        <p:nvGraphicFramePr>
          <p:cNvPr id="4" name="1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0236545"/>
              </p:ext>
            </p:extLst>
          </p:nvPr>
        </p:nvGraphicFramePr>
        <p:xfrm>
          <a:off x="1365160" y="1442434"/>
          <a:ext cx="9040969" cy="4623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702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Rectángulo"/>
          <p:cNvSpPr/>
          <p:nvPr/>
        </p:nvSpPr>
        <p:spPr>
          <a:xfrm>
            <a:off x="-1909020" y="6395824"/>
            <a:ext cx="974407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s-CO" sz="12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200" b="1" dirty="0">
                <a:solidFill>
                  <a:schemeClr val="tx1"/>
                </a:solidFill>
              </a:rPr>
              <a:t>Fuente: </a:t>
            </a:r>
            <a:r>
              <a:rPr lang="es-CO" sz="1200" b="1" dirty="0"/>
              <a:t>Reporte PONAL a  </a:t>
            </a:r>
            <a:r>
              <a:rPr lang="es-CO" sz="1200" b="1" dirty="0" smtClean="0"/>
              <a:t>Septiembre</a:t>
            </a:r>
            <a:r>
              <a:rPr lang="es-CO" sz="1200" b="1" dirty="0" smtClean="0"/>
              <a:t> 30 </a:t>
            </a:r>
            <a:r>
              <a:rPr lang="es-CO" sz="1200" b="1" dirty="0"/>
              <a:t>de </a:t>
            </a:r>
            <a:r>
              <a:rPr lang="es-CO" sz="1200" b="1" dirty="0" smtClean="0"/>
              <a:t>2018, </a:t>
            </a:r>
            <a:r>
              <a:rPr lang="es-CO" sz="1200" b="1" dirty="0"/>
              <a:t>información preliminar sujeta a cambios</a:t>
            </a:r>
            <a:endParaRPr lang="es-CO" sz="12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s-ES" sz="1200" dirty="0"/>
          </a:p>
        </p:txBody>
      </p:sp>
      <p:sp>
        <p:nvSpPr>
          <p:cNvPr id="6" name="1 CuadroTexto"/>
          <p:cNvSpPr txBox="1">
            <a:spLocks noChangeArrowheads="1"/>
          </p:cNvSpPr>
          <p:nvPr/>
        </p:nvSpPr>
        <p:spPr bwMode="auto">
          <a:xfrm>
            <a:off x="4579248" y="1638023"/>
            <a:ext cx="1441450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300">
                <a:solidFill>
                  <a:schemeClr val="tx1"/>
                </a:solidFill>
                <a:latin typeface="Calibri" panose="020F0502020204030204" pitchFamily="34" charset="0"/>
                <a:ea typeface="ヒラギノ角ゴ ProN W3" charset="-128"/>
                <a:sym typeface="Calibri" panose="020F0502020204030204" pitchFamily="34" charset="0"/>
              </a:defRPr>
            </a:lvl1pPr>
            <a:lvl2pPr marL="457200" indent="-177800" algn="ctr">
              <a:defRPr sz="2300">
                <a:solidFill>
                  <a:schemeClr val="tx1"/>
                </a:solidFill>
                <a:latin typeface="Calibri" panose="020F0502020204030204" pitchFamily="34" charset="0"/>
                <a:ea typeface="ヒラギノ角ゴ ProN W3" charset="-128"/>
                <a:sym typeface="Calibri" panose="020F0502020204030204" pitchFamily="34" charset="0"/>
              </a:defRPr>
            </a:lvl2pPr>
            <a:lvl3pPr marL="914400" indent="-142875" algn="ctr">
              <a:defRPr sz="2300">
                <a:solidFill>
                  <a:schemeClr val="tx1"/>
                </a:solidFill>
                <a:latin typeface="Calibri" panose="020F0502020204030204" pitchFamily="34" charset="0"/>
                <a:ea typeface="ヒラギノ角ゴ ProN W3" charset="-128"/>
                <a:sym typeface="Calibri" panose="020F0502020204030204" pitchFamily="34" charset="0"/>
              </a:defRPr>
            </a:lvl3pPr>
            <a:lvl4pPr marL="1371600" indent="-142875" algn="ctr">
              <a:defRPr sz="2300">
                <a:solidFill>
                  <a:schemeClr val="tx1"/>
                </a:solidFill>
                <a:latin typeface="Calibri" panose="020F0502020204030204" pitchFamily="34" charset="0"/>
                <a:ea typeface="ヒラギノ角ゴ ProN W3" charset="-128"/>
                <a:sym typeface="Calibri" panose="020F0502020204030204" pitchFamily="34" charset="0"/>
              </a:defRPr>
            </a:lvl4pPr>
            <a:lvl5pPr marL="1828800" indent="-142875" algn="ctr">
              <a:defRPr sz="2300">
                <a:solidFill>
                  <a:schemeClr val="tx1"/>
                </a:solidFill>
                <a:latin typeface="Calibri" panose="020F0502020204030204" pitchFamily="34" charset="0"/>
                <a:ea typeface="ヒラギノ角ゴ ProN W3" charset="-128"/>
                <a:sym typeface="Calibri" panose="020F0502020204030204" pitchFamily="34" charset="0"/>
              </a:defRPr>
            </a:lvl5pPr>
            <a:lvl6pPr indent="-142875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alibri" panose="020F0502020204030204" pitchFamily="34" charset="0"/>
                <a:ea typeface="ヒラギノ角ゴ ProN W3" charset="-128"/>
                <a:sym typeface="Calibri" panose="020F0502020204030204" pitchFamily="34" charset="0"/>
              </a:defRPr>
            </a:lvl6pPr>
            <a:lvl7pPr indent="-142875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alibri" panose="020F0502020204030204" pitchFamily="34" charset="0"/>
                <a:ea typeface="ヒラギノ角ゴ ProN W3" charset="-128"/>
                <a:sym typeface="Calibri" panose="020F0502020204030204" pitchFamily="34" charset="0"/>
              </a:defRPr>
            </a:lvl7pPr>
            <a:lvl8pPr indent="-142875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alibri" panose="020F0502020204030204" pitchFamily="34" charset="0"/>
                <a:ea typeface="ヒラギノ角ゴ ProN W3" charset="-128"/>
                <a:sym typeface="Calibri" panose="020F0502020204030204" pitchFamily="34" charset="0"/>
              </a:defRPr>
            </a:lvl8pPr>
            <a:lvl9pPr indent="-142875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alibri" panose="020F0502020204030204" pitchFamily="34" charset="0"/>
                <a:ea typeface="ヒラギノ角ゴ ProN W3" charset="-128"/>
                <a:sym typeface="Calibri" panose="020F0502020204030204" pitchFamily="34" charset="0"/>
              </a:defRPr>
            </a:lvl9pPr>
          </a:lstStyle>
          <a:p>
            <a:pPr algn="r" eaLnBrk="1" hangingPunct="1"/>
            <a:r>
              <a:rPr lang="es-CO" altLang="es-CO" sz="1100" i="1" dirty="0">
                <a:solidFill>
                  <a:srgbClr val="000000"/>
                </a:solidFill>
                <a:sym typeface="Gill Sans" charset="0"/>
              </a:rPr>
              <a:t>En </a:t>
            </a:r>
            <a:r>
              <a:rPr lang="es-CO" altLang="es-CO" sz="1100" i="1" dirty="0" smtClean="0">
                <a:solidFill>
                  <a:srgbClr val="000000"/>
                </a:solidFill>
                <a:sym typeface="Gill Sans" charset="0"/>
              </a:rPr>
              <a:t>los meses </a:t>
            </a:r>
            <a:r>
              <a:rPr lang="es-CO" altLang="es-CO" sz="1100" i="1" dirty="0">
                <a:solidFill>
                  <a:srgbClr val="000000"/>
                </a:solidFill>
                <a:sym typeface="Gill Sans" charset="0"/>
              </a:rPr>
              <a:t>de </a:t>
            </a:r>
            <a:r>
              <a:rPr lang="es-CO" altLang="es-CO" sz="1100" i="1" dirty="0" smtClean="0">
                <a:solidFill>
                  <a:srgbClr val="000000"/>
                </a:solidFill>
                <a:sym typeface="Gill Sans" charset="0"/>
              </a:rPr>
              <a:t>Enero hasta </a:t>
            </a:r>
            <a:r>
              <a:rPr lang="es-CO" altLang="es-CO" sz="1100" i="1" dirty="0" smtClean="0">
                <a:solidFill>
                  <a:srgbClr val="000000"/>
                </a:solidFill>
                <a:sym typeface="Gill Sans" charset="0"/>
              </a:rPr>
              <a:t>Septiembre</a:t>
            </a:r>
            <a:r>
              <a:rPr lang="es-CO" altLang="es-CO" sz="1100" i="1" dirty="0" smtClean="0">
                <a:solidFill>
                  <a:srgbClr val="000000"/>
                </a:solidFill>
                <a:sym typeface="Gill Sans" charset="0"/>
              </a:rPr>
              <a:t> </a:t>
            </a:r>
            <a:r>
              <a:rPr lang="es-CO" altLang="es-CO" sz="1100" i="1" dirty="0">
                <a:solidFill>
                  <a:srgbClr val="000000"/>
                </a:solidFill>
                <a:sym typeface="Gill Sans" charset="0"/>
              </a:rPr>
              <a:t>el número de peatones </a:t>
            </a:r>
            <a:r>
              <a:rPr lang="es-CO" altLang="es-CO" sz="1100" i="1" dirty="0" smtClean="0">
                <a:solidFill>
                  <a:srgbClr val="000000"/>
                </a:solidFill>
                <a:sym typeface="Gill Sans" charset="0"/>
              </a:rPr>
              <a:t>fallecidos </a:t>
            </a:r>
            <a:r>
              <a:rPr lang="es-CO" altLang="es-CO" sz="1100" i="1" dirty="0">
                <a:solidFill>
                  <a:srgbClr val="000000"/>
                </a:solidFill>
                <a:sym typeface="Gill Sans" charset="0"/>
              </a:rPr>
              <a:t>en accidentes de transito presentó </a:t>
            </a:r>
            <a:r>
              <a:rPr lang="es-CO" altLang="es-CO" sz="1100" i="1" dirty="0" smtClean="0">
                <a:solidFill>
                  <a:srgbClr val="000000"/>
                </a:solidFill>
                <a:sym typeface="Gill Sans" charset="0"/>
              </a:rPr>
              <a:t>un incremento del </a:t>
            </a:r>
            <a:r>
              <a:rPr lang="es-CO" altLang="es-CO" sz="1100" i="1" dirty="0" smtClean="0">
                <a:solidFill>
                  <a:srgbClr val="000000"/>
                </a:solidFill>
                <a:sym typeface="Gill Sans" charset="0"/>
              </a:rPr>
              <a:t>40</a:t>
            </a:r>
            <a:r>
              <a:rPr lang="es-CO" altLang="es-CO" sz="1100" i="1" dirty="0" smtClean="0">
                <a:solidFill>
                  <a:srgbClr val="000000"/>
                </a:solidFill>
                <a:sym typeface="Gill Sans" charset="0"/>
              </a:rPr>
              <a:t>%  </a:t>
            </a:r>
            <a:r>
              <a:rPr lang="es-CO" altLang="es-CO" sz="1100" i="1" dirty="0">
                <a:solidFill>
                  <a:srgbClr val="000000"/>
                </a:solidFill>
                <a:sym typeface="Gill Sans" charset="0"/>
              </a:rPr>
              <a:t>con respecto al mismo periodo del año anterior</a:t>
            </a:r>
          </a:p>
        </p:txBody>
      </p:sp>
      <p:graphicFrame>
        <p:nvGraphicFramePr>
          <p:cNvPr id="7" name="1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7530508"/>
              </p:ext>
            </p:extLst>
          </p:nvPr>
        </p:nvGraphicFramePr>
        <p:xfrm>
          <a:off x="1056068" y="1249251"/>
          <a:ext cx="4964630" cy="4752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0007586"/>
              </p:ext>
            </p:extLst>
          </p:nvPr>
        </p:nvGraphicFramePr>
        <p:xfrm>
          <a:off x="6568225" y="1223493"/>
          <a:ext cx="4752305" cy="4919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2422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Rectángulo"/>
          <p:cNvSpPr/>
          <p:nvPr/>
        </p:nvSpPr>
        <p:spPr>
          <a:xfrm>
            <a:off x="-1921899" y="6408703"/>
            <a:ext cx="974407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s-CO" sz="12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200" b="1" dirty="0">
                <a:solidFill>
                  <a:schemeClr val="tx1"/>
                </a:solidFill>
              </a:rPr>
              <a:t>Fuente: </a:t>
            </a:r>
            <a:r>
              <a:rPr lang="es-CO" sz="1200" b="1" dirty="0"/>
              <a:t>Reporte PONAL a  </a:t>
            </a:r>
            <a:r>
              <a:rPr lang="es-CO" sz="1200" b="1" dirty="0" smtClean="0"/>
              <a:t>Septiembre</a:t>
            </a:r>
            <a:r>
              <a:rPr lang="es-CO" sz="1200" b="1" dirty="0" smtClean="0"/>
              <a:t> 30 </a:t>
            </a:r>
            <a:r>
              <a:rPr lang="es-CO" sz="1200" b="1" dirty="0"/>
              <a:t>de </a:t>
            </a:r>
            <a:r>
              <a:rPr lang="es-CO" sz="1200" b="1" dirty="0" smtClean="0"/>
              <a:t>2018, </a:t>
            </a:r>
            <a:r>
              <a:rPr lang="es-CO" sz="1200" b="1" dirty="0"/>
              <a:t>información preliminar sujeta a cambios</a:t>
            </a:r>
            <a:endParaRPr lang="es-CO" sz="12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s-ES" sz="1200" dirty="0"/>
          </a:p>
        </p:txBody>
      </p:sp>
      <p:graphicFrame>
        <p:nvGraphicFramePr>
          <p:cNvPr id="6" name="1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0201750"/>
              </p:ext>
            </p:extLst>
          </p:nvPr>
        </p:nvGraphicFramePr>
        <p:xfrm>
          <a:off x="1081825" y="1453099"/>
          <a:ext cx="4365938" cy="4612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10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9701438"/>
              </p:ext>
            </p:extLst>
          </p:nvPr>
        </p:nvGraphicFramePr>
        <p:xfrm>
          <a:off x="6490952" y="1530170"/>
          <a:ext cx="4468970" cy="4445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138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168</Words>
  <Application>Microsoft Office PowerPoint</Application>
  <PresentationFormat>Panorámica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Gill Sans</vt:lpstr>
      <vt:lpstr>ヒラギノ角ゴ ProN W3</vt:lpstr>
      <vt:lpstr>Tema de Office</vt:lpstr>
      <vt:lpstr>           VICTIMAS FATALES SEPTIEMBRE 2018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 Romero</dc:creator>
  <cp:lastModifiedBy>Lex Chapman</cp:lastModifiedBy>
  <cp:revision>35</cp:revision>
  <dcterms:created xsi:type="dcterms:W3CDTF">2017-01-18T14:57:02Z</dcterms:created>
  <dcterms:modified xsi:type="dcterms:W3CDTF">2018-10-18T21:30:35Z</dcterms:modified>
</cp:coreProperties>
</file>